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85" r:id="rId10"/>
    <p:sldId id="284" r:id="rId11"/>
    <p:sldId id="257" r:id="rId12"/>
    <p:sldId id="272" r:id="rId13"/>
    <p:sldId id="258" r:id="rId14"/>
    <p:sldId id="266" r:id="rId15"/>
    <p:sldId id="267" r:id="rId16"/>
    <p:sldId id="259" r:id="rId17"/>
    <p:sldId id="260" r:id="rId18"/>
    <p:sldId id="261" r:id="rId19"/>
    <p:sldId id="270" r:id="rId20"/>
    <p:sldId id="269" r:id="rId21"/>
    <p:sldId id="271" r:id="rId22"/>
    <p:sldId id="262" r:id="rId23"/>
    <p:sldId id="274" r:id="rId24"/>
    <p:sldId id="263" r:id="rId25"/>
    <p:sldId id="264" r:id="rId26"/>
    <p:sldId id="273" r:id="rId27"/>
    <p:sldId id="276" r:id="rId28"/>
    <p:sldId id="275" r:id="rId29"/>
    <p:sldId id="265" r:id="rId30"/>
    <p:sldId id="268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120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7D0F0D-0E8F-0C47-A8E5-A25726AC3386}" type="doc">
      <dgm:prSet loTypeId="urn:microsoft.com/office/officeart/2005/8/layout/vProcess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7E893E-B2C2-EB4C-96A3-B41CE7152247}">
      <dgm:prSet phldrT="[Text]"/>
      <dgm:spPr/>
      <dgm:t>
        <a:bodyPr/>
        <a:lstStyle/>
        <a:p>
          <a:r>
            <a:rPr lang="en-US" dirty="0" smtClean="0"/>
            <a:t>Identify</a:t>
          </a:r>
          <a:endParaRPr lang="en-US" dirty="0"/>
        </a:p>
      </dgm:t>
    </dgm:pt>
    <dgm:pt modelId="{19D7877A-515D-6041-A8BC-AB4C4555A0E0}" type="parTrans" cxnId="{65D46348-9EDF-A046-BDCD-A26D7D98A0EF}">
      <dgm:prSet/>
      <dgm:spPr/>
      <dgm:t>
        <a:bodyPr/>
        <a:lstStyle/>
        <a:p>
          <a:endParaRPr lang="en-US"/>
        </a:p>
      </dgm:t>
    </dgm:pt>
    <dgm:pt modelId="{730FCE28-365E-A24E-8894-C7A76FB29F74}" type="sibTrans" cxnId="{65D46348-9EDF-A046-BDCD-A26D7D98A0EF}">
      <dgm:prSet/>
      <dgm:spPr/>
      <dgm:t>
        <a:bodyPr/>
        <a:lstStyle/>
        <a:p>
          <a:endParaRPr lang="en-US"/>
        </a:p>
      </dgm:t>
    </dgm:pt>
    <dgm:pt modelId="{52E037C5-4E4E-4641-9472-532C1958B028}">
      <dgm:prSet phldrT="[Text]"/>
      <dgm:spPr/>
      <dgm:t>
        <a:bodyPr/>
        <a:lstStyle/>
        <a:p>
          <a:r>
            <a:rPr lang="en-US" dirty="0" smtClean="0"/>
            <a:t>Control</a:t>
          </a:r>
          <a:endParaRPr lang="en-US" dirty="0"/>
        </a:p>
      </dgm:t>
    </dgm:pt>
    <dgm:pt modelId="{62E17283-EA2E-484A-8593-DBBB7B66BEF2}" type="parTrans" cxnId="{D55DA849-DF38-7C43-8DC4-1CF6EDD3739A}">
      <dgm:prSet/>
      <dgm:spPr/>
      <dgm:t>
        <a:bodyPr/>
        <a:lstStyle/>
        <a:p>
          <a:endParaRPr lang="en-US"/>
        </a:p>
      </dgm:t>
    </dgm:pt>
    <dgm:pt modelId="{1C72C8A4-D1C9-E242-A1C5-5B0053943116}" type="sibTrans" cxnId="{D55DA849-DF38-7C43-8DC4-1CF6EDD3739A}">
      <dgm:prSet/>
      <dgm:spPr/>
      <dgm:t>
        <a:bodyPr/>
        <a:lstStyle/>
        <a:p>
          <a:endParaRPr lang="en-US"/>
        </a:p>
      </dgm:t>
    </dgm:pt>
    <dgm:pt modelId="{3DE565AF-65E7-F743-B1D1-3E02E781C7F5}">
      <dgm:prSet phldrT="[Text]"/>
      <dgm:spPr/>
      <dgm:t>
        <a:bodyPr/>
        <a:lstStyle/>
        <a:p>
          <a:r>
            <a:rPr lang="en-US" dirty="0" smtClean="0"/>
            <a:t>Restore</a:t>
          </a:r>
          <a:endParaRPr lang="en-US" dirty="0"/>
        </a:p>
      </dgm:t>
    </dgm:pt>
    <dgm:pt modelId="{F180B39C-0F0F-7E4A-9FC2-5FEE6B853C76}" type="parTrans" cxnId="{2BDDA325-38FC-F84A-82BA-FE6F62A5ECCA}">
      <dgm:prSet/>
      <dgm:spPr/>
      <dgm:t>
        <a:bodyPr/>
        <a:lstStyle/>
        <a:p>
          <a:endParaRPr lang="en-US"/>
        </a:p>
      </dgm:t>
    </dgm:pt>
    <dgm:pt modelId="{76133200-7CD3-D249-8742-7E109AAF49E0}" type="sibTrans" cxnId="{2BDDA325-38FC-F84A-82BA-FE6F62A5ECCA}">
      <dgm:prSet/>
      <dgm:spPr/>
      <dgm:t>
        <a:bodyPr/>
        <a:lstStyle/>
        <a:p>
          <a:endParaRPr lang="en-US"/>
        </a:p>
      </dgm:t>
    </dgm:pt>
    <dgm:pt modelId="{071CD9DE-3000-2C47-ABA7-DCB844BB8254}" type="pres">
      <dgm:prSet presAssocID="{C87D0F0D-0E8F-0C47-A8E5-A25726AC3386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28EF06A-9DA3-A743-86E1-FBD73BBC48F3}" type="pres">
      <dgm:prSet presAssocID="{C87D0F0D-0E8F-0C47-A8E5-A25726AC3386}" presName="dummyMaxCanvas" presStyleCnt="0">
        <dgm:presLayoutVars/>
      </dgm:prSet>
      <dgm:spPr/>
    </dgm:pt>
    <dgm:pt modelId="{504BA6AB-0B90-5742-A1DD-3201F928B44C}" type="pres">
      <dgm:prSet presAssocID="{C87D0F0D-0E8F-0C47-A8E5-A25726AC3386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83EBB2-B19B-1746-BF9A-1193BB1BB697}" type="pres">
      <dgm:prSet presAssocID="{C87D0F0D-0E8F-0C47-A8E5-A25726AC3386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0D7A48-F2F1-4F41-8DB4-A2A4AC0CCC67}" type="pres">
      <dgm:prSet presAssocID="{C87D0F0D-0E8F-0C47-A8E5-A25726AC3386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391581-23E9-2148-ABB8-8BB079610687}" type="pres">
      <dgm:prSet presAssocID="{C87D0F0D-0E8F-0C47-A8E5-A25726AC3386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F2603D-798B-0A49-8773-38429DD72CED}" type="pres">
      <dgm:prSet presAssocID="{C87D0F0D-0E8F-0C47-A8E5-A25726AC3386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B45206-5FE8-6547-975D-7E9C58C5ECE6}" type="pres">
      <dgm:prSet presAssocID="{C87D0F0D-0E8F-0C47-A8E5-A25726AC3386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4D2844-2F80-9F4F-A811-2D81AE2A0E94}" type="pres">
      <dgm:prSet presAssocID="{C87D0F0D-0E8F-0C47-A8E5-A25726AC3386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53D445-C146-7641-B17A-DD9E980CE6E1}" type="pres">
      <dgm:prSet presAssocID="{C87D0F0D-0E8F-0C47-A8E5-A25726AC3386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5D46348-9EDF-A046-BDCD-A26D7D98A0EF}" srcId="{C87D0F0D-0E8F-0C47-A8E5-A25726AC3386}" destId="{937E893E-B2C2-EB4C-96A3-B41CE7152247}" srcOrd="0" destOrd="0" parTransId="{19D7877A-515D-6041-A8BC-AB4C4555A0E0}" sibTransId="{730FCE28-365E-A24E-8894-C7A76FB29F74}"/>
    <dgm:cxn modelId="{ABCB6118-179B-1347-965D-8FC4C0159250}" type="presOf" srcId="{937E893E-B2C2-EB4C-96A3-B41CE7152247}" destId="{BDB45206-5FE8-6547-975D-7E9C58C5ECE6}" srcOrd="1" destOrd="0" presId="urn:microsoft.com/office/officeart/2005/8/layout/vProcess5"/>
    <dgm:cxn modelId="{7FCB6E01-EBE2-D642-8913-BA869EBDD6B0}" type="presOf" srcId="{730FCE28-365E-A24E-8894-C7A76FB29F74}" destId="{9C391581-23E9-2148-ABB8-8BB079610687}" srcOrd="0" destOrd="0" presId="urn:microsoft.com/office/officeart/2005/8/layout/vProcess5"/>
    <dgm:cxn modelId="{901C6DF1-6C14-9343-9AE9-78F14407899D}" type="presOf" srcId="{1C72C8A4-D1C9-E242-A1C5-5B0053943116}" destId="{B5F2603D-798B-0A49-8773-38429DD72CED}" srcOrd="0" destOrd="0" presId="urn:microsoft.com/office/officeart/2005/8/layout/vProcess5"/>
    <dgm:cxn modelId="{EF922E67-9DBF-FE41-AA85-0472EFC5AD59}" type="presOf" srcId="{937E893E-B2C2-EB4C-96A3-B41CE7152247}" destId="{504BA6AB-0B90-5742-A1DD-3201F928B44C}" srcOrd="0" destOrd="0" presId="urn:microsoft.com/office/officeart/2005/8/layout/vProcess5"/>
    <dgm:cxn modelId="{6B9F6DA0-67EF-7548-B25C-D99C7FE9B24F}" type="presOf" srcId="{C87D0F0D-0E8F-0C47-A8E5-A25726AC3386}" destId="{071CD9DE-3000-2C47-ABA7-DCB844BB8254}" srcOrd="0" destOrd="0" presId="urn:microsoft.com/office/officeart/2005/8/layout/vProcess5"/>
    <dgm:cxn modelId="{09CEE6FB-54E2-8845-B869-D7DE94AE7AB0}" type="presOf" srcId="{52E037C5-4E4E-4641-9472-532C1958B028}" destId="{2783EBB2-B19B-1746-BF9A-1193BB1BB697}" srcOrd="0" destOrd="0" presId="urn:microsoft.com/office/officeart/2005/8/layout/vProcess5"/>
    <dgm:cxn modelId="{1BA738A3-A654-2A46-9CF3-C088BF1190CA}" type="presOf" srcId="{3DE565AF-65E7-F743-B1D1-3E02E781C7F5}" destId="{290D7A48-F2F1-4F41-8DB4-A2A4AC0CCC67}" srcOrd="0" destOrd="0" presId="urn:microsoft.com/office/officeart/2005/8/layout/vProcess5"/>
    <dgm:cxn modelId="{3C83F763-3810-DF41-BCB0-F48AE84D18B9}" type="presOf" srcId="{52E037C5-4E4E-4641-9472-532C1958B028}" destId="{D44D2844-2F80-9F4F-A811-2D81AE2A0E94}" srcOrd="1" destOrd="0" presId="urn:microsoft.com/office/officeart/2005/8/layout/vProcess5"/>
    <dgm:cxn modelId="{2BDDA325-38FC-F84A-82BA-FE6F62A5ECCA}" srcId="{C87D0F0D-0E8F-0C47-A8E5-A25726AC3386}" destId="{3DE565AF-65E7-F743-B1D1-3E02E781C7F5}" srcOrd="2" destOrd="0" parTransId="{F180B39C-0F0F-7E4A-9FC2-5FEE6B853C76}" sibTransId="{76133200-7CD3-D249-8742-7E109AAF49E0}"/>
    <dgm:cxn modelId="{EBFF9955-3851-7A4D-A229-2B2FB74F838A}" type="presOf" srcId="{3DE565AF-65E7-F743-B1D1-3E02E781C7F5}" destId="{3B53D445-C146-7641-B17A-DD9E980CE6E1}" srcOrd="1" destOrd="0" presId="urn:microsoft.com/office/officeart/2005/8/layout/vProcess5"/>
    <dgm:cxn modelId="{D55DA849-DF38-7C43-8DC4-1CF6EDD3739A}" srcId="{C87D0F0D-0E8F-0C47-A8E5-A25726AC3386}" destId="{52E037C5-4E4E-4641-9472-532C1958B028}" srcOrd="1" destOrd="0" parTransId="{62E17283-EA2E-484A-8593-DBBB7B66BEF2}" sibTransId="{1C72C8A4-D1C9-E242-A1C5-5B0053943116}"/>
    <dgm:cxn modelId="{619D8AA9-5251-4649-872E-D8B5C57370B2}" type="presParOf" srcId="{071CD9DE-3000-2C47-ABA7-DCB844BB8254}" destId="{028EF06A-9DA3-A743-86E1-FBD73BBC48F3}" srcOrd="0" destOrd="0" presId="urn:microsoft.com/office/officeart/2005/8/layout/vProcess5"/>
    <dgm:cxn modelId="{C00EB81E-16AD-4049-85C7-28DCCFCEE27C}" type="presParOf" srcId="{071CD9DE-3000-2C47-ABA7-DCB844BB8254}" destId="{504BA6AB-0B90-5742-A1DD-3201F928B44C}" srcOrd="1" destOrd="0" presId="urn:microsoft.com/office/officeart/2005/8/layout/vProcess5"/>
    <dgm:cxn modelId="{839AD32E-B993-5745-8E89-AA8D50A70F1B}" type="presParOf" srcId="{071CD9DE-3000-2C47-ABA7-DCB844BB8254}" destId="{2783EBB2-B19B-1746-BF9A-1193BB1BB697}" srcOrd="2" destOrd="0" presId="urn:microsoft.com/office/officeart/2005/8/layout/vProcess5"/>
    <dgm:cxn modelId="{2FCC5696-A1D3-B541-A54F-17F9680B2AB2}" type="presParOf" srcId="{071CD9DE-3000-2C47-ABA7-DCB844BB8254}" destId="{290D7A48-F2F1-4F41-8DB4-A2A4AC0CCC67}" srcOrd="3" destOrd="0" presId="urn:microsoft.com/office/officeart/2005/8/layout/vProcess5"/>
    <dgm:cxn modelId="{95CD79CE-63AD-9942-AEC8-C05A99192A34}" type="presParOf" srcId="{071CD9DE-3000-2C47-ABA7-DCB844BB8254}" destId="{9C391581-23E9-2148-ABB8-8BB079610687}" srcOrd="4" destOrd="0" presId="urn:microsoft.com/office/officeart/2005/8/layout/vProcess5"/>
    <dgm:cxn modelId="{3CEBBE46-8C77-9C49-8B88-0F861F555B09}" type="presParOf" srcId="{071CD9DE-3000-2C47-ABA7-DCB844BB8254}" destId="{B5F2603D-798B-0A49-8773-38429DD72CED}" srcOrd="5" destOrd="0" presId="urn:microsoft.com/office/officeart/2005/8/layout/vProcess5"/>
    <dgm:cxn modelId="{E57A64C8-C114-0146-BBE6-8E69333B47CA}" type="presParOf" srcId="{071CD9DE-3000-2C47-ABA7-DCB844BB8254}" destId="{BDB45206-5FE8-6547-975D-7E9C58C5ECE6}" srcOrd="6" destOrd="0" presId="urn:microsoft.com/office/officeart/2005/8/layout/vProcess5"/>
    <dgm:cxn modelId="{D94F0413-386D-D04B-93EC-3AC199F238F3}" type="presParOf" srcId="{071CD9DE-3000-2C47-ABA7-DCB844BB8254}" destId="{D44D2844-2F80-9F4F-A811-2D81AE2A0E94}" srcOrd="7" destOrd="0" presId="urn:microsoft.com/office/officeart/2005/8/layout/vProcess5"/>
    <dgm:cxn modelId="{F351EE8C-6842-534A-85BA-7DE01A6C074B}" type="presParOf" srcId="{071CD9DE-3000-2C47-ABA7-DCB844BB8254}" destId="{3B53D445-C146-7641-B17A-DD9E980CE6E1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4BA6AB-0B90-5742-A1DD-3201F928B44C}">
      <dsp:nvSpPr>
        <dsp:cNvPr id="0" name=""/>
        <dsp:cNvSpPr/>
      </dsp:nvSpPr>
      <dsp:spPr>
        <a:xfrm>
          <a:off x="0" y="0"/>
          <a:ext cx="3048508" cy="9566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Identify</a:t>
          </a:r>
          <a:endParaRPr lang="en-US" sz="4100" kern="1200" dirty="0"/>
        </a:p>
      </dsp:txBody>
      <dsp:txXfrm>
        <a:off x="28018" y="28018"/>
        <a:ext cx="2016247" cy="900578"/>
      </dsp:txXfrm>
    </dsp:sp>
    <dsp:sp modelId="{2783EBB2-B19B-1746-BF9A-1193BB1BB697}">
      <dsp:nvSpPr>
        <dsp:cNvPr id="0" name=""/>
        <dsp:cNvSpPr/>
      </dsp:nvSpPr>
      <dsp:spPr>
        <a:xfrm>
          <a:off x="268985" y="1116049"/>
          <a:ext cx="3048508" cy="9566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Control</a:t>
          </a:r>
          <a:endParaRPr lang="en-US" sz="4100" kern="1200" dirty="0"/>
        </a:p>
      </dsp:txBody>
      <dsp:txXfrm>
        <a:off x="297003" y="1144067"/>
        <a:ext cx="2101686" cy="900578"/>
      </dsp:txXfrm>
    </dsp:sp>
    <dsp:sp modelId="{290D7A48-F2F1-4F41-8DB4-A2A4AC0CCC67}">
      <dsp:nvSpPr>
        <dsp:cNvPr id="0" name=""/>
        <dsp:cNvSpPr/>
      </dsp:nvSpPr>
      <dsp:spPr>
        <a:xfrm>
          <a:off x="537971" y="2232099"/>
          <a:ext cx="3048508" cy="9566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Restore</a:t>
          </a:r>
          <a:endParaRPr lang="en-US" sz="4100" kern="1200" dirty="0"/>
        </a:p>
      </dsp:txBody>
      <dsp:txXfrm>
        <a:off x="565989" y="2260117"/>
        <a:ext cx="2101686" cy="900578"/>
      </dsp:txXfrm>
    </dsp:sp>
    <dsp:sp modelId="{9C391581-23E9-2148-ABB8-8BB079610687}">
      <dsp:nvSpPr>
        <dsp:cNvPr id="0" name=""/>
        <dsp:cNvSpPr/>
      </dsp:nvSpPr>
      <dsp:spPr>
        <a:xfrm>
          <a:off x="2426708" y="725432"/>
          <a:ext cx="621799" cy="62179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/>
        </a:p>
      </dsp:txBody>
      <dsp:txXfrm>
        <a:off x="2566613" y="725432"/>
        <a:ext cx="341989" cy="467904"/>
      </dsp:txXfrm>
    </dsp:sp>
    <dsp:sp modelId="{B5F2603D-798B-0A49-8773-38429DD72CED}">
      <dsp:nvSpPr>
        <dsp:cNvPr id="0" name=""/>
        <dsp:cNvSpPr/>
      </dsp:nvSpPr>
      <dsp:spPr>
        <a:xfrm>
          <a:off x="2695694" y="1835104"/>
          <a:ext cx="621799" cy="62179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/>
        </a:p>
      </dsp:txBody>
      <dsp:txXfrm>
        <a:off x="2835599" y="1835104"/>
        <a:ext cx="341989" cy="4679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3/11/14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3/11/14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3/11/14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3/11/14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3/11/14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3/11/14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3/11/14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3/11/14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3/11/14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3/11/14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3/11/14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3/11/14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5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invaders@texasinvasives.org" TargetMode="External"/><Relationship Id="rId3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Texas Gulf Region</a:t>
            </a:r>
            <a:br>
              <a:rPr lang="en-US" dirty="0" smtClean="0"/>
            </a:br>
            <a:r>
              <a:rPr lang="en-US" sz="3500" dirty="0" smtClean="0"/>
              <a:t>Cooperative Weed Management Area</a:t>
            </a:r>
            <a:endParaRPr lang="en-US" sz="35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 new regional </a:t>
            </a:r>
            <a:r>
              <a:rPr lang="en-US" dirty="0"/>
              <a:t>partnership to address invasive Brazilian </a:t>
            </a:r>
            <a:r>
              <a:rPr lang="en-US" dirty="0" smtClean="0"/>
              <a:t>peppertree on the Texas coast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232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7707" y="2675466"/>
            <a:ext cx="5393441" cy="3950175"/>
          </a:xfrm>
        </p:spPr>
        <p:txBody>
          <a:bodyPr>
            <a:normAutofit/>
          </a:bodyPr>
          <a:lstStyle/>
          <a:p>
            <a:r>
              <a:rPr lang="en-US" dirty="0" smtClean="0"/>
              <a:t>Texas Invasive Plant and Pest Council</a:t>
            </a:r>
          </a:p>
          <a:p>
            <a:pPr lvl="1"/>
            <a:r>
              <a:rPr lang="en-US" dirty="0" smtClean="0"/>
              <a:t>Texas Invasive Plant and Pest Conference</a:t>
            </a:r>
          </a:p>
          <a:p>
            <a:r>
              <a:rPr lang="en-US" dirty="0" err="1" smtClean="0"/>
              <a:t>Texasinvasives.org</a:t>
            </a:r>
            <a:endParaRPr lang="en-US" dirty="0" smtClean="0"/>
          </a:p>
          <a:p>
            <a:pPr lvl="1"/>
            <a:r>
              <a:rPr lang="en-US" dirty="0" smtClean="0"/>
              <a:t>Statewide partnership between agencies, universities, non-profits and others.</a:t>
            </a:r>
          </a:p>
          <a:p>
            <a:pPr lvl="1"/>
            <a:r>
              <a:rPr lang="en-US" dirty="0" smtClean="0"/>
              <a:t>Informational hub</a:t>
            </a:r>
          </a:p>
          <a:p>
            <a:pPr lvl="1"/>
            <a:r>
              <a:rPr lang="en-US" dirty="0" smtClean="0"/>
              <a:t>Invaders of Texas Citizen Science Program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being done in Texas?</a:t>
            </a:r>
            <a:endParaRPr lang="en-US" dirty="0"/>
          </a:p>
        </p:txBody>
      </p:sp>
      <p:pic>
        <p:nvPicPr>
          <p:cNvPr id="4" name="Picture 3" descr="tippc_logo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03" y="2675466"/>
            <a:ext cx="2127392" cy="2135902"/>
          </a:xfrm>
          <a:prstGeom prst="rect">
            <a:avLst/>
          </a:prstGeom>
        </p:spPr>
      </p:pic>
      <p:pic>
        <p:nvPicPr>
          <p:cNvPr id="6" name="Picture 5" descr="InvadersThinn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51" y="5637990"/>
            <a:ext cx="4188371" cy="987651"/>
          </a:xfrm>
          <a:prstGeom prst="rect">
            <a:avLst/>
          </a:prstGeom>
        </p:spPr>
      </p:pic>
      <p:pic>
        <p:nvPicPr>
          <p:cNvPr id="7" name="Picture 6" descr="Texasinv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306" y="4903761"/>
            <a:ext cx="3538627" cy="68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34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/>
          <p:cNvSpPr/>
          <p:nvPr/>
        </p:nvSpPr>
        <p:spPr>
          <a:xfrm>
            <a:off x="328706" y="2396581"/>
            <a:ext cx="3511176" cy="785890"/>
          </a:xfrm>
          <a:custGeom>
            <a:avLst/>
            <a:gdLst>
              <a:gd name="connsiteX0" fmla="*/ 0 w 3511176"/>
              <a:gd name="connsiteY0" fmla="*/ 292831 h 785890"/>
              <a:gd name="connsiteX1" fmla="*/ 836706 w 3511176"/>
              <a:gd name="connsiteY1" fmla="*/ 8948 h 785890"/>
              <a:gd name="connsiteX2" fmla="*/ 1852706 w 3511176"/>
              <a:gd name="connsiteY2" fmla="*/ 591654 h 785890"/>
              <a:gd name="connsiteX3" fmla="*/ 2554941 w 3511176"/>
              <a:gd name="connsiteY3" fmla="*/ 352595 h 785890"/>
              <a:gd name="connsiteX4" fmla="*/ 3511176 w 3511176"/>
              <a:gd name="connsiteY4" fmla="*/ 785890 h 785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1176" h="785890">
                <a:moveTo>
                  <a:pt x="0" y="292831"/>
                </a:moveTo>
                <a:cubicBezTo>
                  <a:pt x="263961" y="125987"/>
                  <a:pt x="527922" y="-40856"/>
                  <a:pt x="836706" y="8948"/>
                </a:cubicBezTo>
                <a:cubicBezTo>
                  <a:pt x="1145490" y="58752"/>
                  <a:pt x="1566333" y="534379"/>
                  <a:pt x="1852706" y="591654"/>
                </a:cubicBezTo>
                <a:cubicBezTo>
                  <a:pt x="2139079" y="648929"/>
                  <a:pt x="2278529" y="320222"/>
                  <a:pt x="2554941" y="352595"/>
                </a:cubicBezTo>
                <a:cubicBezTo>
                  <a:pt x="2831353" y="384968"/>
                  <a:pt x="3511176" y="785890"/>
                  <a:pt x="3511176" y="785890"/>
                </a:cubicBezTo>
              </a:path>
            </a:pathLst>
          </a:cu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15523" y="2675467"/>
            <a:ext cx="3777465" cy="388704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Brazilian peppertree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i="1" dirty="0" err="1" smtClean="0"/>
              <a:t>Schinus</a:t>
            </a:r>
            <a:r>
              <a:rPr lang="en-US" i="1" dirty="0" smtClean="0"/>
              <a:t> </a:t>
            </a:r>
            <a:r>
              <a:rPr lang="en-US" i="1" dirty="0" err="1" smtClean="0"/>
              <a:t>terebinthifolius</a:t>
            </a:r>
            <a:r>
              <a:rPr lang="en-US" dirty="0" smtClean="0"/>
              <a:t>)</a:t>
            </a:r>
          </a:p>
          <a:p>
            <a:r>
              <a:rPr lang="en-US" dirty="0" smtClean="0"/>
              <a:t>Native to Brazil, Argentina and Paraguay</a:t>
            </a:r>
          </a:p>
          <a:p>
            <a:r>
              <a:rPr lang="en-US" dirty="0" smtClean="0"/>
              <a:t>Originally introduced as an ornamental </a:t>
            </a:r>
            <a:r>
              <a:rPr lang="en-US" smtClean="0"/>
              <a:t>species in 1800s</a:t>
            </a:r>
            <a:endParaRPr lang="en-US" dirty="0" smtClean="0"/>
          </a:p>
          <a:p>
            <a:r>
              <a:rPr lang="en-US" dirty="0" smtClean="0"/>
              <a:t>Displaces beneficial, native vegetation by forming dense thickets</a:t>
            </a:r>
          </a:p>
          <a:p>
            <a:r>
              <a:rPr lang="en-US" dirty="0" smtClean="0"/>
              <a:t>A relative of poison ivy, sensitive persons can be affected by dermatitis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going on locally?</a:t>
            </a:r>
            <a:endParaRPr lang="en-US" dirty="0"/>
          </a:p>
        </p:txBody>
      </p:sp>
      <p:sp>
        <p:nvSpPr>
          <p:cNvPr id="31" name="Freeform 30"/>
          <p:cNvSpPr/>
          <p:nvPr/>
        </p:nvSpPr>
        <p:spPr>
          <a:xfrm>
            <a:off x="1255059" y="3003177"/>
            <a:ext cx="1189701" cy="3421530"/>
          </a:xfrm>
          <a:custGeom>
            <a:avLst/>
            <a:gdLst>
              <a:gd name="connsiteX0" fmla="*/ 1030941 w 1189701"/>
              <a:gd name="connsiteY0" fmla="*/ 0 h 3541059"/>
              <a:gd name="connsiteX1" fmla="*/ 1180353 w 1189701"/>
              <a:gd name="connsiteY1" fmla="*/ 508000 h 3541059"/>
              <a:gd name="connsiteX2" fmla="*/ 791882 w 1189701"/>
              <a:gd name="connsiteY2" fmla="*/ 1180353 h 3541059"/>
              <a:gd name="connsiteX3" fmla="*/ 1105647 w 1189701"/>
              <a:gd name="connsiteY3" fmla="*/ 1882589 h 3541059"/>
              <a:gd name="connsiteX4" fmla="*/ 433294 w 1189701"/>
              <a:gd name="connsiteY4" fmla="*/ 3107765 h 3541059"/>
              <a:gd name="connsiteX5" fmla="*/ 0 w 1189701"/>
              <a:gd name="connsiteY5" fmla="*/ 3541059 h 3541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9701" h="3541059">
                <a:moveTo>
                  <a:pt x="1030941" y="0"/>
                </a:moveTo>
                <a:cubicBezTo>
                  <a:pt x="1125568" y="155637"/>
                  <a:pt x="1220196" y="311275"/>
                  <a:pt x="1180353" y="508000"/>
                </a:cubicBezTo>
                <a:cubicBezTo>
                  <a:pt x="1140510" y="704726"/>
                  <a:pt x="804333" y="951255"/>
                  <a:pt x="791882" y="1180353"/>
                </a:cubicBezTo>
                <a:cubicBezTo>
                  <a:pt x="779431" y="1409451"/>
                  <a:pt x="1165412" y="1561354"/>
                  <a:pt x="1105647" y="1882589"/>
                </a:cubicBezTo>
                <a:cubicBezTo>
                  <a:pt x="1045882" y="2203824"/>
                  <a:pt x="617568" y="2831353"/>
                  <a:pt x="433294" y="3107765"/>
                </a:cubicBezTo>
                <a:cubicBezTo>
                  <a:pt x="249020" y="3384177"/>
                  <a:pt x="0" y="3541059"/>
                  <a:pt x="0" y="354105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ardrop 33"/>
          <p:cNvSpPr/>
          <p:nvPr/>
        </p:nvSpPr>
        <p:spPr>
          <a:xfrm>
            <a:off x="-769471" y="6246354"/>
            <a:ext cx="2256118" cy="1499118"/>
          </a:xfrm>
          <a:prstGeom prst="teardrop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Brazilian_pepper_2tre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38" y="1164598"/>
            <a:ext cx="1447383" cy="1284940"/>
          </a:xfrm>
          <a:prstGeom prst="rect">
            <a:avLst/>
          </a:prstGeom>
        </p:spPr>
      </p:pic>
      <p:pic>
        <p:nvPicPr>
          <p:cNvPr id="13" name="Picture 12" descr="Brazilian_pepper_2tre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68" y="1718237"/>
            <a:ext cx="1447383" cy="1284940"/>
          </a:xfrm>
          <a:prstGeom prst="rect">
            <a:avLst/>
          </a:prstGeom>
        </p:spPr>
      </p:pic>
      <p:pic>
        <p:nvPicPr>
          <p:cNvPr id="15" name="Picture 14" descr="Brazilian_pepper_2tre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612" y="2032997"/>
            <a:ext cx="1447383" cy="1284940"/>
          </a:xfrm>
          <a:prstGeom prst="rect">
            <a:avLst/>
          </a:prstGeom>
        </p:spPr>
      </p:pic>
      <p:pic>
        <p:nvPicPr>
          <p:cNvPr id="14" name="Picture 13" descr="Brazilian_pepper_2tre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171" y="2626398"/>
            <a:ext cx="1447383" cy="1284940"/>
          </a:xfrm>
          <a:prstGeom prst="rect">
            <a:avLst/>
          </a:prstGeom>
        </p:spPr>
      </p:pic>
      <p:pic>
        <p:nvPicPr>
          <p:cNvPr id="16" name="Picture 15" descr="Brazilian_pepper_2tre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57" y="2854241"/>
            <a:ext cx="1987445" cy="1764390"/>
          </a:xfrm>
          <a:prstGeom prst="rect">
            <a:avLst/>
          </a:prstGeom>
        </p:spPr>
      </p:pic>
      <p:pic>
        <p:nvPicPr>
          <p:cNvPr id="17" name="Picture 16" descr="Brazilian_pepper_2tre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38" y="2254592"/>
            <a:ext cx="1686442" cy="1497169"/>
          </a:xfrm>
          <a:prstGeom prst="rect">
            <a:avLst/>
          </a:prstGeom>
        </p:spPr>
      </p:pic>
      <p:pic>
        <p:nvPicPr>
          <p:cNvPr id="20" name="Picture 19" descr="Brazilian_pepper_2tre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647" y="2449538"/>
            <a:ext cx="1745387" cy="1549498"/>
          </a:xfrm>
          <a:prstGeom prst="rect">
            <a:avLst/>
          </a:prstGeom>
        </p:spPr>
      </p:pic>
      <p:pic>
        <p:nvPicPr>
          <p:cNvPr id="22" name="Picture 21" descr="Brazilian_pepper_2tre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81461" y="4423873"/>
            <a:ext cx="1447383" cy="1284940"/>
          </a:xfrm>
          <a:prstGeom prst="rect">
            <a:avLst/>
          </a:prstGeom>
        </p:spPr>
      </p:pic>
      <p:pic>
        <p:nvPicPr>
          <p:cNvPr id="23" name="Picture 22" descr="Brazilian_pepper_2tre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7916" y="3272076"/>
            <a:ext cx="3153665" cy="2799722"/>
          </a:xfrm>
          <a:prstGeom prst="rect">
            <a:avLst/>
          </a:prstGeom>
        </p:spPr>
      </p:pic>
      <p:pic>
        <p:nvPicPr>
          <p:cNvPr id="18" name="Picture 17" descr="Brazilian_pepper_2tre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25" y="3112827"/>
            <a:ext cx="2346842" cy="2083451"/>
          </a:xfrm>
          <a:prstGeom prst="rect">
            <a:avLst/>
          </a:prstGeom>
        </p:spPr>
      </p:pic>
      <p:pic>
        <p:nvPicPr>
          <p:cNvPr id="21" name="Picture 20" descr="Brazilian_pepper_2tre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280" y="4085697"/>
            <a:ext cx="3153665" cy="2799722"/>
          </a:xfrm>
          <a:prstGeom prst="rect">
            <a:avLst/>
          </a:prstGeom>
        </p:spPr>
      </p:pic>
      <p:pic>
        <p:nvPicPr>
          <p:cNvPr id="19" name="Picture 18" descr="Brazilian_pepper_2tre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29" y="4423873"/>
            <a:ext cx="2741851" cy="3017388"/>
          </a:xfrm>
          <a:prstGeom prst="rect">
            <a:avLst/>
          </a:prstGeom>
        </p:spPr>
      </p:pic>
      <p:pic>
        <p:nvPicPr>
          <p:cNvPr id="35" name="Picture 34" descr="Brazilian_pepper_2tre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927" y="4869126"/>
            <a:ext cx="3102676" cy="275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10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03827" y="2675466"/>
            <a:ext cx="4010080" cy="407077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Port Aransas Nature Preserve Brazilian peppertree Control plan in 2008</a:t>
            </a:r>
          </a:p>
          <a:p>
            <a:r>
              <a:rPr lang="en-US" dirty="0" smtClean="0"/>
              <a:t>Request to Texas A&amp;M Forest Service for assistance in 2010</a:t>
            </a:r>
          </a:p>
          <a:p>
            <a:r>
              <a:rPr lang="en-US" dirty="0" smtClean="0"/>
              <a:t>Applied for National Fish and Wildlife Foundation, Pulling Together Initiative in 2013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Control in Port Aransas</a:t>
            </a:r>
            <a:endParaRPr lang="en-US" dirty="0"/>
          </a:p>
        </p:txBody>
      </p:sp>
      <p:pic>
        <p:nvPicPr>
          <p:cNvPr id="5" name="Picture 4" descr="Screen Shot 2014-02-20 at 3.07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98" y="1849535"/>
            <a:ext cx="1948528" cy="2397346"/>
          </a:xfrm>
          <a:prstGeom prst="rect">
            <a:avLst/>
          </a:prstGeom>
          <a:ln>
            <a:solidFill>
              <a:srgbClr val="31B6FD"/>
            </a:solidFill>
          </a:ln>
        </p:spPr>
      </p:pic>
      <p:pic>
        <p:nvPicPr>
          <p:cNvPr id="4" name="Picture 3" descr="Screen Shot 2014-02-20 at 3.07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1" y="2316480"/>
            <a:ext cx="2042300" cy="2468880"/>
          </a:xfrm>
          <a:prstGeom prst="rect">
            <a:avLst/>
          </a:prstGeom>
          <a:ln>
            <a:solidFill>
              <a:srgbClr val="31B6FD"/>
            </a:solidFill>
          </a:ln>
        </p:spPr>
      </p:pic>
      <p:pic>
        <p:nvPicPr>
          <p:cNvPr id="6" name="Picture 5" descr="Screen Shot 2014-02-20 at 3.20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896" y="4145280"/>
            <a:ext cx="3241859" cy="243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87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03827" y="2675467"/>
            <a:ext cx="4010080" cy="383412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Introduced to Florida in 1800s, as an ornamental species. </a:t>
            </a:r>
          </a:p>
          <a:p>
            <a:r>
              <a:rPr lang="en-US" dirty="0"/>
              <a:t>N</a:t>
            </a:r>
            <a:r>
              <a:rPr lang="en-US" dirty="0" smtClean="0"/>
              <a:t>ow infests over 700,000 acres in Florida alone.</a:t>
            </a:r>
          </a:p>
          <a:p>
            <a:r>
              <a:rPr lang="en-US" dirty="0" smtClean="0"/>
              <a:t>First reported in Texas in 2003 on Galveston Island.</a:t>
            </a:r>
          </a:p>
          <a:p>
            <a:r>
              <a:rPr lang="en-US" dirty="0" smtClean="0"/>
              <a:t>Since has been report over 385 mile stretch of coastline, threatening sensitive coastal habitats.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for a larger partnership</a:t>
            </a:r>
            <a:endParaRPr lang="en-US" dirty="0"/>
          </a:p>
        </p:txBody>
      </p:sp>
      <p:pic>
        <p:nvPicPr>
          <p:cNvPr id="7" name="Picture 6" descr="B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922443"/>
            <a:ext cx="5003829" cy="31004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1676" y="2553111"/>
            <a:ext cx="4392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Brazilian peppertree 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066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57762" y="2675467"/>
            <a:ext cx="6322390" cy="383412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Cooperative Weed Management Areas (CWMAs) are: </a:t>
            </a:r>
          </a:p>
          <a:p>
            <a:pPr lvl="1"/>
            <a:r>
              <a:rPr lang="en-US" dirty="0" smtClean="0"/>
              <a:t>local</a:t>
            </a:r>
          </a:p>
          <a:p>
            <a:pPr lvl="1"/>
            <a:r>
              <a:rPr lang="en-US" dirty="0" smtClean="0"/>
              <a:t>Informal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on-regulatory </a:t>
            </a:r>
            <a:endParaRPr lang="en-US" dirty="0"/>
          </a:p>
          <a:p>
            <a:r>
              <a:rPr lang="en-US" dirty="0" smtClean="0"/>
              <a:t>That </a:t>
            </a:r>
            <a:r>
              <a:rPr lang="en-US" dirty="0"/>
              <a:t>facilitate collaboration across jurisdictional boundaries for more effective management. </a:t>
            </a:r>
            <a:endParaRPr lang="en-US" dirty="0" smtClean="0"/>
          </a:p>
          <a:p>
            <a:r>
              <a:rPr lang="en-US" dirty="0"/>
              <a:t>Invasive species cross borders</a:t>
            </a:r>
            <a:r>
              <a:rPr lang="en-US" dirty="0" smtClean="0"/>
              <a:t>! Mangers should too.</a:t>
            </a:r>
            <a:endParaRPr lang="en-US" dirty="0"/>
          </a:p>
          <a:p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CWMA?</a:t>
            </a:r>
            <a:endParaRPr lang="en-US" dirty="0"/>
          </a:p>
        </p:txBody>
      </p:sp>
      <p:pic>
        <p:nvPicPr>
          <p:cNvPr id="6" name="Picture 5" descr="CWMA_Fi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00" y="2949397"/>
            <a:ext cx="2070987" cy="1811423"/>
          </a:xfrm>
          <a:prstGeom prst="rect">
            <a:avLst/>
          </a:prstGeom>
        </p:spPr>
      </p:pic>
      <p:pic>
        <p:nvPicPr>
          <p:cNvPr id="8" name="Picture 7" descr="SWF CISMA - profil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41" y="1799398"/>
            <a:ext cx="2069799" cy="1286746"/>
          </a:xfrm>
          <a:prstGeom prst="rect">
            <a:avLst/>
          </a:prstGeom>
        </p:spPr>
      </p:pic>
      <p:pic>
        <p:nvPicPr>
          <p:cNvPr id="4" name="Picture 3" descr="SLEL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20" y="4690256"/>
            <a:ext cx="1821474" cy="216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81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50234" y="2480236"/>
            <a:ext cx="5124824" cy="4198469"/>
          </a:xfrm>
        </p:spPr>
        <p:txBody>
          <a:bodyPr>
            <a:normAutofit/>
          </a:bodyPr>
          <a:lstStyle/>
          <a:p>
            <a:pPr marL="301943" lvl="1" indent="0">
              <a:buNone/>
            </a:pPr>
            <a:r>
              <a:rPr lang="en-US" sz="2400" dirty="0" smtClean="0"/>
              <a:t>A CWMA can provide:</a:t>
            </a:r>
            <a:endParaRPr lang="en-US" sz="2400" dirty="0"/>
          </a:p>
          <a:p>
            <a:pPr lvl="2"/>
            <a:r>
              <a:rPr lang="en-US" sz="2200" dirty="0" smtClean="0"/>
              <a:t>Support to partners working on similar issues. </a:t>
            </a:r>
          </a:p>
          <a:p>
            <a:pPr lvl="2"/>
            <a:r>
              <a:rPr lang="en-US" sz="2200" dirty="0" smtClean="0"/>
              <a:t>A way for partners to share and leverage limited resources.</a:t>
            </a:r>
          </a:p>
          <a:p>
            <a:pPr lvl="2"/>
            <a:r>
              <a:rPr lang="en-US" sz="2200" dirty="0" smtClean="0"/>
              <a:t>Visibility and better raise public awareness.</a:t>
            </a:r>
          </a:p>
          <a:p>
            <a:pPr lvl="2"/>
            <a:r>
              <a:rPr lang="en-US" sz="2200" dirty="0"/>
              <a:t>A</a:t>
            </a:r>
            <a:r>
              <a:rPr lang="en-US" sz="2200" dirty="0" smtClean="0"/>
              <a:t>n early detection and rapid response network to new issues.</a:t>
            </a:r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a CWMA?</a:t>
            </a:r>
            <a:endParaRPr lang="en-US" dirty="0"/>
          </a:p>
        </p:txBody>
      </p:sp>
      <p:pic>
        <p:nvPicPr>
          <p:cNvPr id="6" name="Picture 6" descr="last-we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171" y="2675466"/>
            <a:ext cx="3185000" cy="346535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7323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35176" y="2675466"/>
            <a:ext cx="3897894" cy="3975249"/>
          </a:xfrm>
        </p:spPr>
        <p:txBody>
          <a:bodyPr/>
          <a:lstStyle/>
          <a:p>
            <a:r>
              <a:rPr lang="en-US" dirty="0" smtClean="0"/>
              <a:t>Formation of one of Texas’ first CWMAs</a:t>
            </a:r>
          </a:p>
          <a:p>
            <a:r>
              <a:rPr lang="en-US" dirty="0" smtClean="0"/>
              <a:t>Establishment of baseline distribution and impacts</a:t>
            </a:r>
          </a:p>
          <a:p>
            <a:r>
              <a:rPr lang="en-US" dirty="0" smtClean="0"/>
              <a:t>Implementation of a control pilot project</a:t>
            </a:r>
          </a:p>
          <a:p>
            <a:r>
              <a:rPr lang="en-US" dirty="0" smtClean="0"/>
              <a:t>Increased public awareness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project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556" b="3862"/>
          <a:stretch/>
        </p:blipFill>
        <p:spPr>
          <a:xfrm>
            <a:off x="7724588" y="5125157"/>
            <a:ext cx="1419412" cy="1732843"/>
          </a:xfrm>
          <a:prstGeom prst="rect">
            <a:avLst/>
          </a:prstGeom>
        </p:spPr>
      </p:pic>
      <p:pic>
        <p:nvPicPr>
          <p:cNvPr id="4" name="Picture 3" descr="TGRCWMA_Map_SM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4" y="2271059"/>
            <a:ext cx="4665067" cy="437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02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tailed log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7" t="28323" r="20018" b="28323"/>
          <a:stretch/>
        </p:blipFill>
        <p:spPr>
          <a:xfrm>
            <a:off x="6609339" y="2585821"/>
            <a:ext cx="2405783" cy="204594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7515" y="2675467"/>
            <a:ext cx="4269427" cy="3869402"/>
          </a:xfrm>
        </p:spPr>
        <p:txBody>
          <a:bodyPr/>
          <a:lstStyle/>
          <a:p>
            <a:r>
              <a:rPr lang="en-US" dirty="0" smtClean="0"/>
              <a:t>Members include public and private stakeholders concerned with management of invasive species.</a:t>
            </a:r>
          </a:p>
          <a:p>
            <a:r>
              <a:rPr lang="en-US" dirty="0" smtClean="0"/>
              <a:t>CWMA includes private landowners, city/county public works departments, state agencies, conservation districts, universities and non-profits.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partners</a:t>
            </a:r>
            <a:endParaRPr lang="en-US" dirty="0"/>
          </a:p>
        </p:txBody>
      </p:sp>
      <p:pic>
        <p:nvPicPr>
          <p:cNvPr id="8" name="Picture 7" descr="color_whit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235" y="5410432"/>
            <a:ext cx="3994887" cy="1387802"/>
          </a:xfrm>
          <a:prstGeom prst="rect">
            <a:avLst/>
          </a:prstGeom>
        </p:spPr>
      </p:pic>
      <p:pic>
        <p:nvPicPr>
          <p:cNvPr id="9" name="Picture 8" descr="TFS_RGB-maroon_typ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973" y="4482350"/>
            <a:ext cx="4049971" cy="9057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49677" y="2585821"/>
            <a:ext cx="2435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Founding partners: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491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13412" y="2510118"/>
            <a:ext cx="4861705" cy="421341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Building institutional capacity:</a:t>
            </a:r>
          </a:p>
          <a:p>
            <a:r>
              <a:rPr lang="en-US" dirty="0" smtClean="0"/>
              <a:t>Establish a CWMA for Brazilian peppertree.</a:t>
            </a:r>
          </a:p>
          <a:p>
            <a:pPr lvl="1"/>
            <a:r>
              <a:rPr lang="en-US" dirty="0" smtClean="0"/>
              <a:t>Outreach and recruitment of additional partners.</a:t>
            </a:r>
          </a:p>
          <a:p>
            <a:pPr lvl="1"/>
            <a:r>
              <a:rPr lang="en-US" dirty="0" smtClean="0"/>
              <a:t>Develop strategic management plan and organizational structure for long term success.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overview</a:t>
            </a:r>
            <a:endParaRPr lang="en-US" dirty="0"/>
          </a:p>
        </p:txBody>
      </p:sp>
      <p:pic>
        <p:nvPicPr>
          <p:cNvPr id="5" name="Picture 4" descr="Screen Shot 2014-02-25 at 6.21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77" y="2140455"/>
            <a:ext cx="3816886" cy="458307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7442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7595" y="2363915"/>
            <a:ext cx="4525694" cy="423855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Planning, Research, Monitoring:</a:t>
            </a:r>
          </a:p>
          <a:p>
            <a:r>
              <a:rPr lang="en-US" dirty="0" smtClean="0"/>
              <a:t>Establish baseline information</a:t>
            </a:r>
          </a:p>
          <a:p>
            <a:pPr lvl="1"/>
            <a:r>
              <a:rPr lang="en-US" dirty="0" smtClean="0"/>
              <a:t>Determine geographic extent of CWMA.</a:t>
            </a:r>
          </a:p>
          <a:p>
            <a:pPr lvl="1"/>
            <a:r>
              <a:rPr lang="en-US" dirty="0" smtClean="0"/>
              <a:t>Compile known data from agency partners.</a:t>
            </a:r>
          </a:p>
          <a:p>
            <a:pPr lvl="1"/>
            <a:r>
              <a:rPr lang="en-US" dirty="0" smtClean="0"/>
              <a:t>Development of database and GIS systems for tracking inventory and treatment.</a:t>
            </a:r>
          </a:p>
          <a:p>
            <a:pPr lvl="1"/>
            <a:r>
              <a:rPr lang="en-US" dirty="0" smtClean="0"/>
              <a:t>Conduct surveys for new populations.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overview</a:t>
            </a:r>
            <a:endParaRPr lang="en-US" dirty="0"/>
          </a:p>
        </p:txBody>
      </p:sp>
      <p:pic>
        <p:nvPicPr>
          <p:cNvPr id="5" name="Picture 4" descr="SCTE_Invaders_Obs[2]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571" y="1404471"/>
            <a:ext cx="4016639" cy="5198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87633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7707" y="2374189"/>
            <a:ext cx="3976052" cy="4325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cs typeface="Calibri"/>
              </a:rPr>
              <a:t>The Federal Definition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cs typeface="Calibri"/>
              </a:rPr>
              <a:t>An invasive species is defined as </a:t>
            </a:r>
            <a:r>
              <a:rPr lang="en-US" i="1" dirty="0">
                <a:solidFill>
                  <a:srgbClr val="000000"/>
                </a:solidFill>
                <a:cs typeface="Calibri"/>
              </a:rPr>
              <a:t>a species that is non-native (or alien) to the ecosystem under consideration and whose introduction causes or is likely to cause economic or environmental harm or harm to human health.</a:t>
            </a:r>
            <a:r>
              <a:rPr lang="en-US" dirty="0">
                <a:solidFill>
                  <a:srgbClr val="000000"/>
                </a:solidFill>
                <a:cs typeface="Calibri"/>
              </a:rPr>
              <a:t> </a:t>
            </a:r>
            <a:br>
              <a:rPr lang="en-US" dirty="0">
                <a:solidFill>
                  <a:srgbClr val="000000"/>
                </a:solidFill>
                <a:cs typeface="Calibri"/>
              </a:rPr>
            </a:br>
            <a:r>
              <a:rPr lang="en-US" dirty="0">
                <a:solidFill>
                  <a:srgbClr val="000000"/>
                </a:solidFill>
                <a:cs typeface="Calibri"/>
              </a:rPr>
              <a:t>(Executive Order 13112)</a:t>
            </a:r>
          </a:p>
          <a:p>
            <a:pPr marL="0" indent="0">
              <a:buNone/>
            </a:pPr>
            <a:endParaRPr lang="en-US" b="1" i="1" dirty="0">
              <a:cs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Invasive Species Background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383000" y="2955296"/>
            <a:ext cx="4437358" cy="3473674"/>
            <a:chOff x="4572546" y="1862100"/>
            <a:chExt cx="4078224" cy="3079814"/>
          </a:xfrm>
        </p:grpSpPr>
        <p:pic>
          <p:nvPicPr>
            <p:cNvPr id="5" name="Picture 4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11658" y="1862100"/>
              <a:ext cx="2039112" cy="1536192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</p:pic>
        <p:grpSp>
          <p:nvGrpSpPr>
            <p:cNvPr id="6" name="Group 5"/>
            <p:cNvGrpSpPr/>
            <p:nvPr/>
          </p:nvGrpSpPr>
          <p:grpSpPr>
            <a:xfrm>
              <a:off x="4572546" y="1862100"/>
              <a:ext cx="4078224" cy="3079814"/>
              <a:chOff x="4572546" y="1862100"/>
              <a:chExt cx="4078224" cy="3079814"/>
            </a:xfrm>
          </p:grpSpPr>
          <p:pic>
            <p:nvPicPr>
              <p:cNvPr id="7" name="Picture 6" descr="043"/>
              <p:cNvPicPr preferRelativeResize="0"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11658" y="3405722"/>
                <a:ext cx="2039112" cy="1536192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8" name="Picture 7" descr="5078024.jpg"/>
              <p:cNvPicPr>
                <a:picLocks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572546" y="1862100"/>
                <a:ext cx="2039112" cy="1536192"/>
              </a:xfrm>
              <a:prstGeom prst="rect">
                <a:avLst/>
              </a:prstGeom>
              <a:ln w="15875">
                <a:solidFill>
                  <a:schemeClr val="tx1"/>
                </a:solidFill>
              </a:ln>
            </p:spPr>
          </p:pic>
          <p:pic>
            <p:nvPicPr>
              <p:cNvPr id="9" name="Picture 8"/>
              <p:cNvPicPr preferRelativeResize="0"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72546" y="3405722"/>
                <a:ext cx="2039112" cy="1536192"/>
              </a:xfrm>
              <a:prstGeom prst="rect">
                <a:avLst/>
              </a:prstGeom>
              <a:ln w="15875">
                <a:solidFill>
                  <a:schemeClr val="tx1"/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872572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7594" y="2363915"/>
            <a:ext cx="4966687" cy="423855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Develop a pilot project for control and management of Brazilian peppertree:</a:t>
            </a:r>
          </a:p>
          <a:p>
            <a:r>
              <a:rPr lang="en-US" dirty="0" smtClean="0"/>
              <a:t>Determine treatment areas</a:t>
            </a:r>
          </a:p>
          <a:p>
            <a:r>
              <a:rPr lang="en-US" dirty="0" smtClean="0"/>
              <a:t>Design and implement EDRR</a:t>
            </a:r>
          </a:p>
          <a:p>
            <a:r>
              <a:rPr lang="en-US" dirty="0" smtClean="0"/>
              <a:t>Develop an IWM strategy and risk assessment</a:t>
            </a:r>
          </a:p>
          <a:p>
            <a:r>
              <a:rPr lang="en-US" dirty="0" smtClean="0"/>
              <a:t>Treat approximately 500 gross acres</a:t>
            </a:r>
          </a:p>
          <a:p>
            <a:r>
              <a:rPr lang="en-US" dirty="0" smtClean="0"/>
              <a:t>Restore 15 acres of treated area and monitor efficacy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overview</a:t>
            </a:r>
            <a:endParaRPr lang="en-US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935549490"/>
              </p:ext>
            </p:extLst>
          </p:nvPr>
        </p:nvGraphicFramePr>
        <p:xfrm>
          <a:off x="5171440" y="2987040"/>
          <a:ext cx="3586480" cy="3188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87633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98080" y="2557966"/>
            <a:ext cx="4727779" cy="42385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Outreach, Education, Technical Assistance:</a:t>
            </a:r>
          </a:p>
          <a:p>
            <a:r>
              <a:rPr lang="en-US" dirty="0" smtClean="0"/>
              <a:t>Create public engagement strategy for raising awareness</a:t>
            </a:r>
          </a:p>
          <a:p>
            <a:r>
              <a:rPr lang="en-US" dirty="0" smtClean="0"/>
              <a:t>Direct outreach to 100 households adjacent to public lands</a:t>
            </a:r>
          </a:p>
          <a:p>
            <a:r>
              <a:rPr lang="en-US" dirty="0" smtClean="0"/>
              <a:t>Outreach events:</a:t>
            </a:r>
          </a:p>
          <a:p>
            <a:pPr lvl="1"/>
            <a:r>
              <a:rPr lang="en-US" dirty="0"/>
              <a:t>W</a:t>
            </a:r>
            <a:r>
              <a:rPr lang="en-US" dirty="0" smtClean="0"/>
              <a:t>orkshops, project presentations, public workdays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overview</a:t>
            </a:r>
            <a:endParaRPr lang="en-US" dirty="0"/>
          </a:p>
        </p:txBody>
      </p:sp>
      <p:pic>
        <p:nvPicPr>
          <p:cNvPr id="8" name="Picture 7" descr="Screen Shot 2014-02-20 at 4.00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80" y="4379605"/>
            <a:ext cx="3988100" cy="238653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 descr="Screen Shot 2014-02-20 at 3.57.2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32"/>
          <a:stretch/>
        </p:blipFill>
        <p:spPr>
          <a:xfrm>
            <a:off x="209980" y="2256118"/>
            <a:ext cx="4029194" cy="198060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440285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76538" y="2675467"/>
            <a:ext cx="4631532" cy="3957608"/>
          </a:xfrm>
        </p:spPr>
        <p:txBody>
          <a:bodyPr>
            <a:normAutofit/>
          </a:bodyPr>
          <a:lstStyle/>
          <a:p>
            <a:r>
              <a:rPr lang="en-US" dirty="0" smtClean="0"/>
              <a:t>Kick-off meeting held in Port Aransas on February  24</a:t>
            </a:r>
            <a:r>
              <a:rPr lang="en-US" baseline="30000" dirty="0" smtClean="0"/>
              <a:t>th</a:t>
            </a:r>
            <a:r>
              <a:rPr lang="en-US" dirty="0" smtClean="0"/>
              <a:t>.</a:t>
            </a:r>
          </a:p>
          <a:p>
            <a:r>
              <a:rPr lang="en-US" dirty="0" smtClean="0"/>
              <a:t>Attended by 18 participants.</a:t>
            </a:r>
          </a:p>
          <a:p>
            <a:r>
              <a:rPr lang="en-US" dirty="0" smtClean="0"/>
              <a:t>Formed a steering committee</a:t>
            </a:r>
          </a:p>
          <a:p>
            <a:r>
              <a:rPr lang="en-US" dirty="0" smtClean="0"/>
              <a:t>Formed outreach subcommittee</a:t>
            </a:r>
          </a:p>
          <a:p>
            <a:r>
              <a:rPr lang="en-US" dirty="0" smtClean="0"/>
              <a:t>Began to draft a MOU</a:t>
            </a:r>
          </a:p>
          <a:p>
            <a:r>
              <a:rPr lang="en-US" dirty="0" smtClean="0"/>
              <a:t>Scheduled next meeting for April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kick-off</a:t>
            </a:r>
            <a:endParaRPr lang="en-US" dirty="0"/>
          </a:p>
        </p:txBody>
      </p:sp>
      <p:pic>
        <p:nvPicPr>
          <p:cNvPr id="6" name="Picture 5" descr="Screen Shot 2014-02-06 at 10.25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52" y="1591056"/>
            <a:ext cx="4074380" cy="528160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Picture 3" descr="Screen Shot 2014-02-20 at 3.54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277"/>
            <a:ext cx="3257176" cy="39661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42508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kick-off</a:t>
            </a:r>
            <a:endParaRPr lang="en-US" dirty="0"/>
          </a:p>
        </p:txBody>
      </p:sp>
      <p:pic>
        <p:nvPicPr>
          <p:cNvPr id="7" name="Content Placeholder 6" descr="Kickoff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45" b="18945"/>
          <a:stretch>
            <a:fillRect/>
          </a:stretch>
        </p:blipFill>
        <p:spPr>
          <a:xfrm>
            <a:off x="223991" y="2659525"/>
            <a:ext cx="8680949" cy="4043463"/>
          </a:xfr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544587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74810" y="2584821"/>
            <a:ext cx="4318000" cy="4930588"/>
          </a:xfrm>
        </p:spPr>
        <p:txBody>
          <a:bodyPr>
            <a:normAutofit/>
          </a:bodyPr>
          <a:lstStyle/>
          <a:p>
            <a:r>
              <a:rPr lang="en-US" dirty="0" smtClean="0"/>
              <a:t>Informational open house about the new community partnership</a:t>
            </a:r>
          </a:p>
          <a:p>
            <a:r>
              <a:rPr lang="en-US" dirty="0" smtClean="0"/>
              <a:t>Participation from 25 members of the local community</a:t>
            </a:r>
          </a:p>
          <a:p>
            <a:r>
              <a:rPr lang="en-US" dirty="0" smtClean="0"/>
              <a:t>Information included an </a:t>
            </a:r>
          </a:p>
          <a:p>
            <a:pPr lvl="1"/>
            <a:r>
              <a:rPr lang="en-US" dirty="0" smtClean="0"/>
              <a:t>Brazilian peppertree impacts</a:t>
            </a:r>
            <a:endParaRPr lang="en-US" dirty="0"/>
          </a:p>
          <a:p>
            <a:pPr lvl="1"/>
            <a:r>
              <a:rPr lang="en-US" dirty="0" smtClean="0"/>
              <a:t>Control</a:t>
            </a:r>
          </a:p>
          <a:p>
            <a:pPr lvl="1"/>
            <a:r>
              <a:rPr lang="en-US" dirty="0" smtClean="0"/>
              <a:t>CWMA goals and objectives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open house</a:t>
            </a:r>
            <a:endParaRPr lang="en-US" dirty="0"/>
          </a:p>
        </p:txBody>
      </p:sp>
      <p:pic>
        <p:nvPicPr>
          <p:cNvPr id="4" name="Picture 3" descr="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2" y="2584821"/>
            <a:ext cx="4641728" cy="348129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062588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workday</a:t>
            </a:r>
            <a:endParaRPr lang="en-US" dirty="0"/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4228336" y="2680147"/>
            <a:ext cx="4875931" cy="395292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Volunteer work event</a:t>
            </a:r>
          </a:p>
          <a:p>
            <a:pPr lvl="1"/>
            <a:r>
              <a:rPr lang="en-US" dirty="0" smtClean="0"/>
              <a:t>City of Port Aransas and Texas A&amp;M Forest Service led 75 volunteers and agency partners in control and restoration at Charlie’s Pasture</a:t>
            </a:r>
          </a:p>
          <a:p>
            <a:r>
              <a:rPr lang="en-US" dirty="0" smtClean="0"/>
              <a:t>Community Open House</a:t>
            </a:r>
          </a:p>
          <a:p>
            <a:pPr lvl="1"/>
            <a:r>
              <a:rPr lang="en-US" dirty="0" smtClean="0"/>
              <a:t>Education about Brazilian peppertree</a:t>
            </a:r>
          </a:p>
          <a:p>
            <a:pPr lvl="1"/>
            <a:r>
              <a:rPr lang="en-US" dirty="0" smtClean="0"/>
              <a:t>Overview of CWMA and project plans</a:t>
            </a:r>
          </a:p>
          <a:p>
            <a:pPr marL="301943" lvl="1" indent="0">
              <a:buNone/>
            </a:pPr>
            <a:endParaRPr lang="en-US" dirty="0"/>
          </a:p>
        </p:txBody>
      </p:sp>
      <p:pic>
        <p:nvPicPr>
          <p:cNvPr id="6" name="Picture 5" descr="Screen Shot 2014-02-25 at 6.05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59" y="2030419"/>
            <a:ext cx="3615765" cy="469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83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workday</a:t>
            </a:r>
            <a:endParaRPr lang="en-US" dirty="0"/>
          </a:p>
        </p:txBody>
      </p:sp>
      <p:pic>
        <p:nvPicPr>
          <p:cNvPr id="6" name="Picture 5" descr="DSC_013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88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workday</a:t>
            </a:r>
            <a:endParaRPr lang="en-US" dirty="0"/>
          </a:p>
        </p:txBody>
      </p:sp>
      <p:pic>
        <p:nvPicPr>
          <p:cNvPr id="4" name="Picture 3" descr="workd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819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workday</a:t>
            </a:r>
            <a:endParaRPr lang="en-US" dirty="0"/>
          </a:p>
        </p:txBody>
      </p:sp>
      <p:pic>
        <p:nvPicPr>
          <p:cNvPr id="2" name="Picture 1" descr="DSC_01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21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45713" y="2704760"/>
            <a:ext cx="5687359" cy="3922326"/>
          </a:xfrm>
        </p:spPr>
        <p:txBody>
          <a:bodyPr>
            <a:normAutofit/>
          </a:bodyPr>
          <a:lstStyle/>
          <a:p>
            <a:r>
              <a:rPr lang="en-US" dirty="0" smtClean="0"/>
              <a:t>Bi-monthly CWMA meetings</a:t>
            </a:r>
          </a:p>
          <a:p>
            <a:r>
              <a:rPr lang="en-US" dirty="0" smtClean="0"/>
              <a:t>Formation of CWMA committees</a:t>
            </a:r>
          </a:p>
          <a:p>
            <a:pPr lvl="1"/>
            <a:r>
              <a:rPr lang="en-US" dirty="0" smtClean="0"/>
              <a:t>Leadership</a:t>
            </a:r>
          </a:p>
          <a:p>
            <a:pPr lvl="1"/>
            <a:r>
              <a:rPr lang="en-US" dirty="0" smtClean="0"/>
              <a:t>Funding</a:t>
            </a:r>
          </a:p>
          <a:p>
            <a:pPr lvl="1"/>
            <a:r>
              <a:rPr lang="en-US" dirty="0" smtClean="0"/>
              <a:t>Outreach</a:t>
            </a:r>
          </a:p>
          <a:p>
            <a:r>
              <a:rPr lang="en-US" dirty="0" smtClean="0"/>
              <a:t>Long term-strategic plan</a:t>
            </a:r>
          </a:p>
          <a:p>
            <a:r>
              <a:rPr lang="en-US" dirty="0" smtClean="0"/>
              <a:t>Public awareness campaign</a:t>
            </a:r>
          </a:p>
          <a:p>
            <a:r>
              <a:rPr lang="en-US" dirty="0" smtClean="0"/>
              <a:t>Identification of pilot control locations</a:t>
            </a:r>
          </a:p>
          <a:p>
            <a:r>
              <a:rPr lang="en-US" dirty="0"/>
              <a:t>Community workshops and workdays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</a:t>
            </a:r>
            <a:endParaRPr lang="en-US" dirty="0"/>
          </a:p>
        </p:txBody>
      </p:sp>
      <p:pic>
        <p:nvPicPr>
          <p:cNvPr id="5" name="Picture 4" descr="Brazilian_pepper_2tre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16" y="3718560"/>
            <a:ext cx="2758108" cy="244856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72720" y="3444240"/>
            <a:ext cx="2997200" cy="295656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599440" y="3870960"/>
            <a:ext cx="2153920" cy="205232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TGCW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25" y="1937572"/>
            <a:ext cx="1366968" cy="136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6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7707" y="2263762"/>
            <a:ext cx="4362613" cy="4233048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latin typeface="Calibri"/>
                <a:cs typeface="Calibri"/>
              </a:rPr>
              <a:t>Accidental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Produce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Nursery stocks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Ship ballasts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Packing materials &amp; shipping containers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Recreational travelers</a:t>
            </a:r>
          </a:p>
          <a:p>
            <a:pPr lvl="1"/>
            <a:endParaRPr lang="en-US" dirty="0">
              <a:latin typeface="Calibri"/>
              <a:cs typeface="Calibri"/>
            </a:endParaRPr>
          </a:p>
          <a:p>
            <a:r>
              <a:rPr lang="en-US" b="1" dirty="0">
                <a:latin typeface="Calibri"/>
                <a:cs typeface="Calibri"/>
              </a:rPr>
              <a:t>Purposeful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Biological Controls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Ornamentals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Agriculture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Pets/Aquariums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they arrive?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737271" y="2754195"/>
            <a:ext cx="4949529" cy="3742615"/>
            <a:chOff x="4394102" y="2021381"/>
            <a:chExt cx="4320604" cy="324532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b="13589"/>
            <a:stretch/>
          </p:blipFill>
          <p:spPr>
            <a:xfrm>
              <a:off x="4394102" y="2021381"/>
              <a:ext cx="1875905" cy="1620995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t="13586"/>
            <a:stretch/>
          </p:blipFill>
          <p:spPr>
            <a:xfrm>
              <a:off x="6278209" y="2021381"/>
              <a:ext cx="2422544" cy="1620995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</p:pic>
        <p:pic>
          <p:nvPicPr>
            <p:cNvPr id="7" name="Picture 6" descr="1459324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8209" y="3642376"/>
              <a:ext cx="2436497" cy="1624331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r="13229"/>
            <a:stretch/>
          </p:blipFill>
          <p:spPr>
            <a:xfrm>
              <a:off x="4394102" y="3642376"/>
              <a:ext cx="1875905" cy="1621428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2946465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4597" y="2275708"/>
            <a:ext cx="5128844" cy="3981843"/>
          </a:xfrm>
        </p:spPr>
        <p:txBody>
          <a:bodyPr>
            <a:normAutofit lnSpcReduction="10000"/>
          </a:bodyPr>
          <a:lstStyle/>
          <a:p>
            <a:r>
              <a:rPr lang="en-US" sz="2200" dirty="0" smtClean="0"/>
              <a:t>Contact the City of Port Aransas to learn about upcoming work parties to remove Brazilian peppertree.</a:t>
            </a:r>
          </a:p>
          <a:p>
            <a:endParaRPr lang="en-US" sz="2200" dirty="0" smtClean="0"/>
          </a:p>
          <a:p>
            <a:r>
              <a:rPr lang="en-US" sz="2200" dirty="0" smtClean="0"/>
              <a:t>Contact </a:t>
            </a:r>
            <a:r>
              <a:rPr lang="en-US" sz="2200" dirty="0" smtClean="0">
                <a:hlinkClick r:id="rId2"/>
              </a:rPr>
              <a:t>invaders@texasinvasives.org</a:t>
            </a:r>
            <a:r>
              <a:rPr lang="en-US" sz="2200" dirty="0" smtClean="0"/>
              <a:t> to learn about upcoming Invaders of Texas Citizen Scientist workshops in your area.</a:t>
            </a:r>
          </a:p>
          <a:p>
            <a:endParaRPr lang="en-US" sz="2200" dirty="0"/>
          </a:p>
          <a:p>
            <a:r>
              <a:rPr lang="en-US" sz="2200" dirty="0" smtClean="0"/>
              <a:t>Remove Brazilian peppertrees from your own landscape and plant only native plant species.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you get involved?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69" r="34714" b="14067"/>
          <a:stretch/>
        </p:blipFill>
        <p:spPr bwMode="auto">
          <a:xfrm>
            <a:off x="5301401" y="2664338"/>
            <a:ext cx="3595475" cy="310465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01401" y="5795886"/>
            <a:ext cx="3595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Find and report Brazilian peppertrees using the TX Invaders phone app!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240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7707" y="2484616"/>
            <a:ext cx="4583505" cy="4141026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latin typeface="Calibri"/>
                <a:cs typeface="Calibri"/>
              </a:rPr>
              <a:t>Natural</a:t>
            </a:r>
            <a:endParaRPr lang="en-US" b="1" i="1" dirty="0">
              <a:latin typeface="Calibri"/>
              <a:cs typeface="Calibri"/>
            </a:endParaRPr>
          </a:p>
          <a:p>
            <a:pPr lvl="1"/>
            <a:r>
              <a:rPr lang="en-US" dirty="0">
                <a:latin typeface="Calibri"/>
                <a:cs typeface="Calibri"/>
              </a:rPr>
              <a:t>The Elements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Flight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Wildlife</a:t>
            </a:r>
          </a:p>
          <a:p>
            <a:pPr lvl="1"/>
            <a:endParaRPr lang="en-US" dirty="0">
              <a:latin typeface="Calibri"/>
              <a:cs typeface="Calibri"/>
            </a:endParaRPr>
          </a:p>
          <a:p>
            <a:r>
              <a:rPr lang="en-US" b="1" dirty="0">
                <a:latin typeface="Calibri"/>
                <a:cs typeface="Calibri"/>
              </a:rPr>
              <a:t>Humans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Ornamental planting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Erosion control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Mowing practices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Vehicles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Firewood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Boots and gear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they spread within the environment?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290029" y="2743391"/>
            <a:ext cx="4396771" cy="3882251"/>
            <a:chOff x="4392056" y="1785416"/>
            <a:chExt cx="4396771" cy="388225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r="9285"/>
            <a:stretch/>
          </p:blipFill>
          <p:spPr>
            <a:xfrm>
              <a:off x="6606993" y="3832666"/>
              <a:ext cx="2181834" cy="1835001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92056" y="1785416"/>
              <a:ext cx="2181834" cy="2031860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27119" r="1"/>
            <a:stretch/>
          </p:blipFill>
          <p:spPr>
            <a:xfrm>
              <a:off x="6603111" y="1785418"/>
              <a:ext cx="2181834" cy="2031860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t="18842" b="16241"/>
            <a:stretch/>
          </p:blipFill>
          <p:spPr>
            <a:xfrm>
              <a:off x="4392707" y="3834113"/>
              <a:ext cx="2181183" cy="1826512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704552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4077" y="2595047"/>
            <a:ext cx="8688410" cy="4251454"/>
          </a:xfrm>
        </p:spPr>
        <p:txBody>
          <a:bodyPr>
            <a:normAutofit/>
          </a:bodyPr>
          <a:lstStyle/>
          <a:p>
            <a:pPr marL="0" lvl="1" indent="0" algn="ctr">
              <a:spcBef>
                <a:spcPts val="2000"/>
              </a:spcBef>
              <a:buNone/>
            </a:pPr>
            <a:r>
              <a:rPr lang="en-US" sz="1800" b="1" dirty="0">
                <a:latin typeface="Calibri"/>
                <a:cs typeface="Calibri"/>
              </a:rPr>
              <a:t>50,000 non-native species in the U.S. costs over $138 billion annually:</a:t>
            </a:r>
          </a:p>
          <a:p>
            <a:pPr marL="457200" lvl="1" indent="0" algn="just">
              <a:buNone/>
            </a:pPr>
            <a:r>
              <a:rPr lang="en-US" sz="1800" b="1" i="1" dirty="0">
                <a:latin typeface="Calibri"/>
                <a:cs typeface="Calibri"/>
              </a:rPr>
              <a:t>Examples:</a:t>
            </a:r>
          </a:p>
          <a:p>
            <a:pPr lvl="1" algn="just"/>
            <a:r>
              <a:rPr lang="en-US" sz="1800" b="1" dirty="0">
                <a:latin typeface="Calibri"/>
                <a:cs typeface="Calibri"/>
              </a:rPr>
              <a:t>Agricultural Losses: </a:t>
            </a:r>
            <a:r>
              <a:rPr lang="en-US" sz="1800" dirty="0">
                <a:latin typeface="Calibri"/>
                <a:cs typeface="Calibri"/>
              </a:rPr>
              <a:t>65% of crop losses ($21 billion) attributed to non-native plant pathogens</a:t>
            </a:r>
            <a:r>
              <a:rPr lang="en-US" sz="1800" baseline="30000" dirty="0">
                <a:latin typeface="Calibri"/>
                <a:cs typeface="Calibri"/>
              </a:rPr>
              <a:t>1</a:t>
            </a:r>
            <a:endParaRPr lang="en-US" sz="1800" dirty="0">
              <a:latin typeface="Calibri"/>
              <a:cs typeface="Calibri"/>
            </a:endParaRPr>
          </a:p>
          <a:p>
            <a:pPr lvl="1" algn="just"/>
            <a:r>
              <a:rPr lang="en-US" sz="1800" b="1" dirty="0">
                <a:latin typeface="Calibri"/>
                <a:cs typeface="Calibri"/>
              </a:rPr>
              <a:t>Urban Pest Management: </a:t>
            </a:r>
            <a:r>
              <a:rPr lang="en-US" sz="1800" dirty="0">
                <a:latin typeface="Calibri"/>
                <a:cs typeface="Calibri"/>
              </a:rPr>
              <a:t>Pigeons cost over $1 billon/year in control and damages</a:t>
            </a:r>
            <a:r>
              <a:rPr lang="en-US" sz="1800" baseline="30000" dirty="0">
                <a:latin typeface="Calibri"/>
                <a:cs typeface="Calibri"/>
              </a:rPr>
              <a:t>1</a:t>
            </a:r>
            <a:r>
              <a:rPr lang="en-US" sz="1800" dirty="0">
                <a:latin typeface="Calibri"/>
                <a:cs typeface="Calibri"/>
              </a:rPr>
              <a:t> </a:t>
            </a:r>
          </a:p>
          <a:p>
            <a:pPr lvl="1" algn="just"/>
            <a:r>
              <a:rPr lang="en-US" sz="1800" b="1" dirty="0">
                <a:latin typeface="Calibri"/>
                <a:cs typeface="Calibri"/>
              </a:rPr>
              <a:t>Aquatic Nuisances: </a:t>
            </a:r>
            <a:r>
              <a:rPr lang="en-US" sz="1800" dirty="0">
                <a:latin typeface="Calibri"/>
                <a:cs typeface="Calibri"/>
              </a:rPr>
              <a:t>Zebra mussels cause $100 million/year in damages to pipes and filtration systems</a:t>
            </a:r>
            <a:r>
              <a:rPr lang="en-US" sz="1800" baseline="30000" dirty="0">
                <a:latin typeface="Calibri"/>
                <a:cs typeface="Calibri"/>
              </a:rPr>
              <a:t>1</a:t>
            </a:r>
            <a:endParaRPr lang="en-US" sz="1800" dirty="0">
              <a:latin typeface="Calibri"/>
              <a:cs typeface="Calibri"/>
            </a:endParaRPr>
          </a:p>
          <a:p>
            <a:pPr lvl="1" algn="just"/>
            <a:r>
              <a:rPr lang="en-US" sz="1800" b="1" dirty="0">
                <a:latin typeface="Calibri"/>
                <a:cs typeface="Calibri"/>
              </a:rPr>
              <a:t>Insect Damage and Control:</a:t>
            </a:r>
            <a:r>
              <a:rPr lang="en-US" sz="1800" dirty="0">
                <a:latin typeface="Calibri"/>
                <a:cs typeface="Calibri"/>
              </a:rPr>
              <a:t> Fire ants cause $500 million/year in livestock, wildlife, and public health damages and control efforts in TEXAS alone</a:t>
            </a:r>
            <a:r>
              <a:rPr lang="en-US" sz="1800" baseline="30000" dirty="0">
                <a:latin typeface="Calibri"/>
                <a:cs typeface="Calibri"/>
              </a:rPr>
              <a:t>2</a:t>
            </a:r>
          </a:p>
          <a:p>
            <a:pPr lvl="1" algn="just"/>
            <a:r>
              <a:rPr lang="en-US" sz="1800" b="1" dirty="0">
                <a:latin typeface="Calibri"/>
                <a:cs typeface="Calibri"/>
              </a:rPr>
              <a:t>Feral Animals: </a:t>
            </a:r>
            <a:r>
              <a:rPr lang="en-US" sz="1800" dirty="0">
                <a:latin typeface="Calibri"/>
                <a:cs typeface="Calibri"/>
              </a:rPr>
              <a:t>cats kill approximately 465 million birds/year and cost an estimated $14 billion/year</a:t>
            </a:r>
            <a:r>
              <a:rPr lang="en-US" sz="1800" baseline="30000" dirty="0">
                <a:latin typeface="Calibri"/>
                <a:cs typeface="Calibri"/>
              </a:rPr>
              <a:t>1</a:t>
            </a:r>
            <a:endParaRPr lang="en-US" sz="18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economic damages?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250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1431" y="2675467"/>
            <a:ext cx="4447744" cy="3450696"/>
          </a:xfrm>
        </p:spPr>
        <p:txBody>
          <a:bodyPr/>
          <a:lstStyle/>
          <a:p>
            <a:pPr algn="just">
              <a:spcBef>
                <a:spcPts val="0"/>
              </a:spcBef>
            </a:pPr>
            <a:r>
              <a:rPr lang="en-US" sz="2200" b="1" dirty="0"/>
              <a:t>Genetic &amp; Individual Impacts: </a:t>
            </a:r>
          </a:p>
          <a:p>
            <a:pPr lvl="1" algn="just">
              <a:spcBef>
                <a:spcPts val="0"/>
              </a:spcBef>
            </a:pPr>
            <a:r>
              <a:rPr lang="en-US" dirty="0"/>
              <a:t>Hybridize with native species</a:t>
            </a:r>
          </a:p>
          <a:p>
            <a:pPr lvl="1" algn="just">
              <a:spcBef>
                <a:spcPts val="0"/>
              </a:spcBef>
            </a:pPr>
            <a:r>
              <a:rPr lang="en-US" dirty="0"/>
              <a:t>Changes in morphology</a:t>
            </a:r>
          </a:p>
          <a:p>
            <a:pPr lvl="1" algn="just">
              <a:spcBef>
                <a:spcPts val="0"/>
              </a:spcBef>
            </a:pPr>
            <a:r>
              <a:rPr lang="en-US" dirty="0"/>
              <a:t>Changes in behavior</a:t>
            </a:r>
          </a:p>
          <a:p>
            <a:pPr algn="just">
              <a:spcBef>
                <a:spcPts val="0"/>
              </a:spcBef>
            </a:pPr>
            <a:endParaRPr lang="en-US" sz="2200" b="1" dirty="0"/>
          </a:p>
          <a:p>
            <a:pPr algn="just">
              <a:spcBef>
                <a:spcPts val="0"/>
              </a:spcBef>
            </a:pPr>
            <a:r>
              <a:rPr lang="en-US" sz="2200" b="1" dirty="0"/>
              <a:t>Population Impacts:</a:t>
            </a:r>
          </a:p>
          <a:p>
            <a:pPr lvl="1" algn="just">
              <a:spcBef>
                <a:spcPts val="0"/>
              </a:spcBef>
            </a:pPr>
            <a:r>
              <a:rPr lang="en-US" dirty="0"/>
              <a:t>Competition</a:t>
            </a:r>
          </a:p>
          <a:p>
            <a:pPr lvl="1" algn="just">
              <a:spcBef>
                <a:spcPts val="0"/>
              </a:spcBef>
            </a:pPr>
            <a:r>
              <a:rPr lang="en-US" dirty="0"/>
              <a:t>Predation</a:t>
            </a:r>
          </a:p>
          <a:p>
            <a:pPr lvl="1" algn="just">
              <a:spcBef>
                <a:spcPts val="0"/>
              </a:spcBef>
            </a:pPr>
            <a:r>
              <a:rPr lang="en-US" dirty="0"/>
              <a:t>Physical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 Damages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0639"/>
          <a:stretch/>
        </p:blipFill>
        <p:spPr>
          <a:xfrm>
            <a:off x="3222086" y="4648369"/>
            <a:ext cx="2532892" cy="1822823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9863"/>
          <a:stretch/>
        </p:blipFill>
        <p:spPr>
          <a:xfrm>
            <a:off x="5766521" y="4648369"/>
            <a:ext cx="3020207" cy="1822823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520" y="2702688"/>
            <a:ext cx="3020207" cy="1915799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9636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7707" y="2410998"/>
            <a:ext cx="3626307" cy="4214644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US" sz="2200" b="1" dirty="0"/>
              <a:t>Community Impacts:</a:t>
            </a:r>
          </a:p>
          <a:p>
            <a:pPr lvl="1" algn="just">
              <a:spcBef>
                <a:spcPts val="0"/>
              </a:spcBef>
            </a:pPr>
            <a:r>
              <a:rPr lang="en-US" dirty="0"/>
              <a:t>Species composition</a:t>
            </a:r>
          </a:p>
          <a:p>
            <a:pPr lvl="1" algn="just">
              <a:spcBef>
                <a:spcPts val="0"/>
              </a:spcBef>
            </a:pPr>
            <a:r>
              <a:rPr lang="en-US" dirty="0"/>
              <a:t>Extinction</a:t>
            </a:r>
          </a:p>
          <a:p>
            <a:pPr lvl="1" algn="just">
              <a:spcBef>
                <a:spcPts val="0"/>
              </a:spcBef>
            </a:pPr>
            <a:endParaRPr lang="en-US" dirty="0"/>
          </a:p>
          <a:p>
            <a:pPr algn="just">
              <a:spcBef>
                <a:spcPts val="0"/>
              </a:spcBef>
            </a:pPr>
            <a:r>
              <a:rPr lang="en-US" sz="2200" b="1" dirty="0"/>
              <a:t>Ecosystem Impacts:</a:t>
            </a:r>
          </a:p>
          <a:p>
            <a:pPr lvl="1" algn="just">
              <a:spcBef>
                <a:spcPts val="0"/>
              </a:spcBef>
            </a:pPr>
            <a:r>
              <a:rPr lang="en-US" dirty="0"/>
              <a:t>Fire </a:t>
            </a:r>
          </a:p>
          <a:p>
            <a:pPr lvl="1">
              <a:spcBef>
                <a:spcPts val="0"/>
              </a:spcBef>
            </a:pPr>
            <a:r>
              <a:rPr lang="en-US" dirty="0"/>
              <a:t>Soil health</a:t>
            </a:r>
          </a:p>
          <a:p>
            <a:pPr lvl="1">
              <a:spcBef>
                <a:spcPts val="0"/>
              </a:spcBef>
            </a:pPr>
            <a:r>
              <a:rPr lang="en-US" dirty="0"/>
              <a:t>Hydrology</a:t>
            </a:r>
          </a:p>
          <a:p>
            <a:pPr lvl="1">
              <a:spcBef>
                <a:spcPts val="0"/>
              </a:spcBef>
            </a:pPr>
            <a:r>
              <a:rPr lang="en-US" dirty="0"/>
              <a:t>Water yield</a:t>
            </a:r>
          </a:p>
          <a:p>
            <a:pPr lvl="1">
              <a:spcBef>
                <a:spcPts val="0"/>
              </a:spcBef>
            </a:pPr>
            <a:r>
              <a:rPr lang="en-US" dirty="0"/>
              <a:t>Erosion</a:t>
            </a:r>
          </a:p>
          <a:p>
            <a:pPr lvl="1">
              <a:spcBef>
                <a:spcPts val="0"/>
              </a:spcBef>
            </a:pPr>
            <a:r>
              <a:rPr lang="en-US" dirty="0"/>
              <a:t>Nutrient cycling</a:t>
            </a:r>
          </a:p>
          <a:p>
            <a:pPr lvl="1">
              <a:spcBef>
                <a:spcPts val="0"/>
              </a:spcBef>
            </a:pPr>
            <a:r>
              <a:rPr lang="en-US" dirty="0"/>
              <a:t>Biodiversity</a:t>
            </a:r>
            <a:endParaRPr lang="en-US" b="1" i="1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 Damages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3889"/>
          <a:stretch/>
        </p:blipFill>
        <p:spPr>
          <a:xfrm>
            <a:off x="5779286" y="4623284"/>
            <a:ext cx="3041983" cy="196461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286" y="2675968"/>
            <a:ext cx="3041984" cy="19646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6325" y="4640583"/>
            <a:ext cx="2562961" cy="194731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904635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478598" y="2716753"/>
            <a:ext cx="4509875" cy="4177835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0000"/>
                </a:solidFill>
                <a:cs typeface="Arial" charset="0"/>
              </a:rPr>
              <a:t>FIRE REGIMES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cs typeface="Arial" charset="0"/>
              </a:rPr>
              <a:t>	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cs typeface="Arial" charset="0"/>
              </a:rPr>
              <a:t>HYDROLOGY 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cs typeface="Arial" charset="0"/>
              </a:rPr>
              <a:t>	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cs typeface="Arial" charset="0"/>
              </a:rPr>
              <a:t>EROSION	</a:t>
            </a:r>
          </a:p>
          <a:p>
            <a:pPr algn="ctr"/>
            <a:endParaRPr lang="en-US" b="1" dirty="0">
              <a:solidFill>
                <a:srgbClr val="000000"/>
              </a:solidFill>
              <a:cs typeface="Arial" charset="0"/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  <a:cs typeface="Arial" charset="0"/>
              </a:rPr>
              <a:t>AQUATIC NUTRIENTS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Ecosystem Function Damages</a:t>
            </a:r>
            <a:endParaRPr lang="en-US" dirty="0"/>
          </a:p>
        </p:txBody>
      </p:sp>
      <p:pic>
        <p:nvPicPr>
          <p:cNvPr id="4" name="Picture 16" descr="5078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661" y="4743692"/>
            <a:ext cx="2558346" cy="19187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660" y="2824934"/>
            <a:ext cx="2558346" cy="19187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0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005" y="2824935"/>
            <a:ext cx="2672954" cy="20060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04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8"/>
          <a:stretch/>
        </p:blipFill>
        <p:spPr bwMode="auto">
          <a:xfrm>
            <a:off x="6093006" y="4743694"/>
            <a:ext cx="2672954" cy="19187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135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7707" y="2263760"/>
            <a:ext cx="5816817" cy="434347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/>
              <a:t>Administrative Committees: </a:t>
            </a:r>
            <a:r>
              <a:rPr lang="en-US" b="1" i="1" dirty="0"/>
              <a:t>Examples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400" dirty="0"/>
              <a:t>National Invasive Species Council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400" dirty="0"/>
              <a:t>Federal Interagency Weed Committee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400" dirty="0"/>
              <a:t>Texas Invasive Plant and Pest Council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400" dirty="0"/>
              <a:t>Texas Invasive Species Coordinating Committee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/>
              <a:t>Agencies: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400" dirty="0"/>
              <a:t>Department of Agriculture (USDA)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Animal and Plant Health inspection Service (APHIS)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Natural Resources Conservation Service (NRCS)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Forest Service (FS)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400" dirty="0"/>
              <a:t>Department of Commerce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400" dirty="0"/>
              <a:t>Department of Interior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400" dirty="0"/>
              <a:t>Many more…..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being done nationally?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540283" y="2643202"/>
            <a:ext cx="2103518" cy="37874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290" y="3080655"/>
            <a:ext cx="913896" cy="64267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7" name="Picture 6" descr="fs_shi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621" y="3080655"/>
            <a:ext cx="693686" cy="77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993" y="5349680"/>
            <a:ext cx="1080960" cy="10809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5186" y="4257382"/>
            <a:ext cx="747122" cy="742453"/>
          </a:xfrm>
          <a:prstGeom prst="rect">
            <a:avLst/>
          </a:prstGeom>
          <a:ln w="15875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0475" y="5424385"/>
            <a:ext cx="773754" cy="773754"/>
          </a:xfrm>
          <a:prstGeom prst="rect">
            <a:avLst/>
          </a:prstGeom>
          <a:ln w="15875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0475" y="4139434"/>
            <a:ext cx="860401" cy="86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459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Waveform.thmx</Template>
  <TotalTime>783</TotalTime>
  <Words>1026</Words>
  <Application>Microsoft Macintosh PowerPoint</Application>
  <PresentationFormat>On-screen Show (4:3)</PresentationFormat>
  <Paragraphs>199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Waveform</vt:lpstr>
      <vt:lpstr>Texas Gulf Region Cooperative Weed Management Area</vt:lpstr>
      <vt:lpstr>Invasive Species Background</vt:lpstr>
      <vt:lpstr>How do they arrive?</vt:lpstr>
      <vt:lpstr>How do they spread within the environment?</vt:lpstr>
      <vt:lpstr>What are the economic damages?</vt:lpstr>
      <vt:lpstr>Environmental Damages</vt:lpstr>
      <vt:lpstr>Environmental Damages</vt:lpstr>
      <vt:lpstr>Ecosystem Function Damages</vt:lpstr>
      <vt:lpstr>What is being done nationally?</vt:lpstr>
      <vt:lpstr>What is being done in Texas?</vt:lpstr>
      <vt:lpstr>What’s going on locally?</vt:lpstr>
      <vt:lpstr>History of Control in Port Aransas</vt:lpstr>
      <vt:lpstr>Need for a larger partnership</vt:lpstr>
      <vt:lpstr>What is a CWMA?</vt:lpstr>
      <vt:lpstr>Benefits of a CWMA?</vt:lpstr>
      <vt:lpstr>The project</vt:lpstr>
      <vt:lpstr>Project partners</vt:lpstr>
      <vt:lpstr>Project overview</vt:lpstr>
      <vt:lpstr>Project overview</vt:lpstr>
      <vt:lpstr>Project overview</vt:lpstr>
      <vt:lpstr>Project overview</vt:lpstr>
      <vt:lpstr>The kick-off</vt:lpstr>
      <vt:lpstr>The kick-off</vt:lpstr>
      <vt:lpstr>Community open house</vt:lpstr>
      <vt:lpstr>Community workday</vt:lpstr>
      <vt:lpstr>Community workday</vt:lpstr>
      <vt:lpstr>Community workday</vt:lpstr>
      <vt:lpstr>Community workday</vt:lpstr>
      <vt:lpstr>The future</vt:lpstr>
      <vt:lpstr>How can you get involved?</vt:lpstr>
    </vt:vector>
  </TitlesOfParts>
  <Company>The Univeristy of Texas at 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Texas Gulf Region Cooperative Weed Management Area</dc:title>
  <dc:creator>Justin Bush</dc:creator>
  <cp:lastModifiedBy>Justin Bush</cp:lastModifiedBy>
  <cp:revision>155</cp:revision>
  <dcterms:created xsi:type="dcterms:W3CDTF">2014-02-06T14:55:16Z</dcterms:created>
  <dcterms:modified xsi:type="dcterms:W3CDTF">2014-03-11T15:49:36Z</dcterms:modified>
</cp:coreProperties>
</file>