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702" r:id="rId2"/>
  </p:sldMasterIdLst>
  <p:notesMasterIdLst>
    <p:notesMasterId r:id="rId48"/>
  </p:notesMasterIdLst>
  <p:handoutMasterIdLst>
    <p:handoutMasterId r:id="rId49"/>
  </p:handoutMasterIdLst>
  <p:sldIdLst>
    <p:sldId id="322" r:id="rId3"/>
    <p:sldId id="258" r:id="rId4"/>
    <p:sldId id="260" r:id="rId5"/>
    <p:sldId id="264" r:id="rId6"/>
    <p:sldId id="263" r:id="rId7"/>
    <p:sldId id="262" r:id="rId8"/>
    <p:sldId id="293" r:id="rId9"/>
    <p:sldId id="294" r:id="rId10"/>
    <p:sldId id="266" r:id="rId11"/>
    <p:sldId id="268" r:id="rId12"/>
    <p:sldId id="267" r:id="rId13"/>
    <p:sldId id="288" r:id="rId14"/>
    <p:sldId id="269" r:id="rId15"/>
    <p:sldId id="289" r:id="rId16"/>
    <p:sldId id="302" r:id="rId17"/>
    <p:sldId id="303" r:id="rId18"/>
    <p:sldId id="304" r:id="rId19"/>
    <p:sldId id="305" r:id="rId20"/>
    <p:sldId id="297" r:id="rId21"/>
    <p:sldId id="296" r:id="rId22"/>
    <p:sldId id="306" r:id="rId23"/>
    <p:sldId id="307" r:id="rId24"/>
    <p:sldId id="272" r:id="rId25"/>
    <p:sldId id="273" r:id="rId26"/>
    <p:sldId id="290" r:id="rId27"/>
    <p:sldId id="276" r:id="rId28"/>
    <p:sldId id="271" r:id="rId29"/>
    <p:sldId id="308" r:id="rId30"/>
    <p:sldId id="309" r:id="rId31"/>
    <p:sldId id="310" r:id="rId32"/>
    <p:sldId id="311" r:id="rId33"/>
    <p:sldId id="312" r:id="rId34"/>
    <p:sldId id="283" r:id="rId35"/>
    <p:sldId id="286" r:id="rId36"/>
    <p:sldId id="313" r:id="rId37"/>
    <p:sldId id="314" r:id="rId38"/>
    <p:sldId id="323" r:id="rId39"/>
    <p:sldId id="315" r:id="rId40"/>
    <p:sldId id="316" r:id="rId41"/>
    <p:sldId id="317" r:id="rId42"/>
    <p:sldId id="292" r:id="rId43"/>
    <p:sldId id="279" r:id="rId44"/>
    <p:sldId id="321" r:id="rId45"/>
    <p:sldId id="324" r:id="rId46"/>
    <p:sldId id="325" r:id="rId47"/>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000" autoAdjust="0"/>
  </p:normalViewPr>
  <p:slideViewPr>
    <p:cSldViewPr snapToGrid="0" snapToObjects="1" showGuides="1">
      <p:cViewPr varScale="1">
        <p:scale>
          <a:sx n="61" d="100"/>
          <a:sy n="61" d="100"/>
        </p:scale>
        <p:origin x="-512" y="-112"/>
      </p:cViewPr>
      <p:guideLst>
        <p:guide orient="horz" pos="142"/>
        <p:guide/>
      </p:guideLst>
    </p:cSldViewPr>
  </p:slideViewPr>
  <p:notesTextViewPr>
    <p:cViewPr>
      <p:scale>
        <a:sx n="100" d="100"/>
        <a:sy n="100" d="100"/>
      </p:scale>
      <p:origin x="0" y="0"/>
    </p:cViewPr>
  </p:notesTextViewPr>
  <p:sorterViewPr>
    <p:cViewPr>
      <p:scale>
        <a:sx n="66" d="100"/>
        <a:sy n="66" d="100"/>
      </p:scale>
      <p:origin x="0" y="13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0B0E72D5-6CAF-AE43-9128-064E418DF3CC}" type="datetimeFigureOut">
              <a:rPr lang="en-US" smtClean="0"/>
              <a:t>6/24/13</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825684C-ECD9-6B49-B38C-ED2B4101CAD9}" type="slidenum">
              <a:rPr lang="en-US" smtClean="0"/>
              <a:t>‹#›</a:t>
            </a:fld>
            <a:endParaRPr lang="en-US"/>
          </a:p>
        </p:txBody>
      </p:sp>
    </p:spTree>
    <p:extLst>
      <p:ext uri="{BB962C8B-B14F-4D97-AF65-F5344CB8AC3E}">
        <p14:creationId xmlns:p14="http://schemas.microsoft.com/office/powerpoint/2010/main" val="26940997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E9434F92-F7F6-DB40-A7C5-254986FAC0FA}" type="datetimeFigureOut">
              <a:rPr lang="en-US" smtClean="0"/>
              <a:t>6/24/13</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AAB6A586-3669-604D-92FC-731EEEE68D21}" type="slidenum">
              <a:rPr lang="en-US" smtClean="0"/>
              <a:t>‹#›</a:t>
            </a:fld>
            <a:endParaRPr lang="en-US"/>
          </a:p>
        </p:txBody>
      </p:sp>
    </p:spTree>
    <p:extLst>
      <p:ext uri="{BB962C8B-B14F-4D97-AF65-F5344CB8AC3E}">
        <p14:creationId xmlns:p14="http://schemas.microsoft.com/office/powerpoint/2010/main" val="15629489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srees.usda.gov/qlinks/research.html" TargetMode="External"/><Relationship Id="rId4" Type="http://schemas.openxmlformats.org/officeDocument/2006/relationships/hyperlink" Target="http://www.csrees.usda.gov/qlinks/education/education.html" TargetMode="External"/><Relationship Id="rId5" Type="http://schemas.openxmlformats.org/officeDocument/2006/relationships/hyperlink" Target="http://www.csrees.usda.gov/qlinks/extension.html" TargetMode="External"/><Relationship Id="rId6" Type="http://schemas.openxmlformats.org/officeDocument/2006/relationships/hyperlink" Target="http://www.usda.gov/" TargetMode="External"/><Relationship Id="rId7" Type="http://schemas.openxmlformats.org/officeDocument/2006/relationships/hyperlink" Target="http://www.pw.usda.gov/wrrcpagedoc/UNITS/U5325_43_00.htm" TargetMode="External"/><Relationship Id="rId8" Type="http://schemas.openxmlformats.org/officeDocument/2006/relationships/hyperlink" Target="http://www.usda.gov/wps/portal/!ut/p/_s.7_0_A/7_0_1OB/.cmd/ad/.ar/sa.retrievecontent/.c/6_2_1UH/.ce/7_2_5JM/.p/5_2_4TQ/.d/0/_th/J_2_9D/_s.7_0_A/7_0_1OB?PC_7_2_5JM_contentid=FS_Agency_Splash.xml%237_2_5JM"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 Id="rId3" Type="http://schemas.openxmlformats.org/officeDocument/2006/relationships/hyperlink" Target="http://www.texasinvasives.org"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www.bugwood.org/"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www.bugwood.org/"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7FDAF7B-78A0-3C46-9D4C-F62A9D0DC74E}" type="slidenum">
              <a:rPr lang="en-US" smtClean="0"/>
              <a:t>1</a:t>
            </a:fld>
            <a:endParaRPr lang="en-US"/>
          </a:p>
        </p:txBody>
      </p:sp>
    </p:spTree>
    <p:extLst>
      <p:ext uri="{BB962C8B-B14F-4D97-AF65-F5344CB8AC3E}">
        <p14:creationId xmlns:p14="http://schemas.microsoft.com/office/powerpoint/2010/main" val="589772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1" dirty="0" smtClean="0"/>
          </a:p>
        </p:txBody>
      </p:sp>
      <p:sp>
        <p:nvSpPr>
          <p:cNvPr id="4" name="Slide Number Placeholder 3"/>
          <p:cNvSpPr>
            <a:spLocks noGrp="1"/>
          </p:cNvSpPr>
          <p:nvPr>
            <p:ph type="sldNum" sz="quarter" idx="10"/>
          </p:nvPr>
        </p:nvSpPr>
        <p:spPr/>
        <p:txBody>
          <a:bodyPr/>
          <a:lstStyle/>
          <a:p>
            <a:fld id="{C7FDAF7B-78A0-3C46-9D4C-F62A9D0DC74E}" type="slidenum">
              <a:rPr lang="en-US">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2033066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1" dirty="0" smtClean="0"/>
          </a:p>
        </p:txBody>
      </p:sp>
      <p:sp>
        <p:nvSpPr>
          <p:cNvPr id="4" name="Slide Number Placeholder 3"/>
          <p:cNvSpPr>
            <a:spLocks noGrp="1"/>
          </p:cNvSpPr>
          <p:nvPr>
            <p:ph type="sldNum" sz="quarter" idx="10"/>
          </p:nvPr>
        </p:nvSpPr>
        <p:spPr/>
        <p:txBody>
          <a:bodyPr/>
          <a:lstStyle/>
          <a:p>
            <a:fld id="{C7FDAF7B-78A0-3C46-9D4C-F62A9D0DC74E}" type="slidenum">
              <a:rPr lang="en-US">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2033066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A7524B3-958E-834F-9B2B-1D64AE15A126}" type="slidenum">
              <a:rPr lang="en-US" sz="1200"/>
              <a:pPr/>
              <a:t>12</a:t>
            </a:fld>
            <a:endParaRPr lang="en-US" sz="1200"/>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a:lstStyle/>
          <a:p>
            <a:r>
              <a:rPr lang="en-US">
                <a:latin typeface="Times" charset="0"/>
              </a:rPr>
              <a:t>Even in fire-adapted communities, non-native invaders may alter the intensity and frequency of fire to the detriment of native species. Cogongrass (</a:t>
            </a:r>
            <a:r>
              <a:rPr lang="en-US" i="1">
                <a:latin typeface="Times" charset="0"/>
              </a:rPr>
              <a:t>Imperata cylindrica</a:t>
            </a:r>
            <a:r>
              <a:rPr lang="en-US">
                <a:latin typeface="Times" charset="0"/>
              </a:rPr>
              <a:t>), shown here completely dominating the understory of a forest plantation, has done just this in longleaf pine-wiregrass communities along the eastern Gulf Coast.</a:t>
            </a:r>
          </a:p>
          <a:p>
            <a:endParaRPr lang="en-US">
              <a:latin typeface="Times" charset="0"/>
            </a:endParaRPr>
          </a:p>
          <a:p>
            <a:r>
              <a:rPr lang="en-US">
                <a:latin typeface="Times" charset="0"/>
              </a:rPr>
              <a:t>Dense infestations of tamarisk as shown here along a small ephemeral stream in southeastern Utah, can also block flood flows, sharply altering patterns of erosion and deposition. Bailey et al. (2001) found that tamarisk leaf litter degrades more rapidly than that of native riparian trees and that this was associated with a two-fold decrease in aquatic macroinvertebrate richness and a four-fold decrease in abundance. Research conducted by University of Minnesota graduate student Ted Kennedy at Ash Meadows National Wildlife Refuge in Nevada has also shown that tamarisk infestations reduce diversity and biomass of native fishes (personal communication).</a:t>
            </a:r>
          </a:p>
          <a:p>
            <a:endParaRPr lang="en-US">
              <a:latin typeface="Times" charset="0"/>
            </a:endParaRPr>
          </a:p>
          <a:p>
            <a:r>
              <a:rPr lang="en-US">
                <a:latin typeface="Times" charset="0"/>
              </a:rPr>
              <a:t>In many areas of the Pacific Northwest knapweeds (</a:t>
            </a:r>
            <a:r>
              <a:rPr lang="en-US" i="1">
                <a:latin typeface="Times" charset="0"/>
              </a:rPr>
              <a:t>Centaurea</a:t>
            </a:r>
            <a:r>
              <a:rPr lang="en-US">
                <a:latin typeface="Times" charset="0"/>
              </a:rPr>
              <a:t> spp.) have invaded and displaced native bunchgrasses. Here, a comparison of the roots of a native wheatgrass and the invasive non-native spotted knapweed (</a:t>
            </a:r>
            <a:r>
              <a:rPr lang="en-US" i="1">
                <a:latin typeface="Times" charset="0"/>
              </a:rPr>
              <a:t>Centaurea maculosa</a:t>
            </a:r>
            <a:r>
              <a:rPr lang="en-US">
                <a:latin typeface="Times" charset="0"/>
              </a:rPr>
              <a:t>, right) demonstrates a striking difference between the fibrous, soil-holding roots of the former and the thin taproot of the latter.</a:t>
            </a:r>
          </a:p>
          <a:p>
            <a:endParaRPr lang="en-US">
              <a:latin typeface="Times" charset="0"/>
            </a:endParaRPr>
          </a:p>
          <a:p>
            <a:pPr>
              <a:spcBef>
                <a:spcPct val="0"/>
              </a:spcBef>
            </a:pPr>
            <a:r>
              <a:rPr lang="en-US">
                <a:latin typeface="Times" charset="0"/>
              </a:rPr>
              <a:t>Invasive aquatic plants can sharply reduce light levels and dissolved oxygen concentrations in the waters they occupy. Giant salvinia (</a:t>
            </a:r>
            <a:r>
              <a:rPr lang="en-US" i="1">
                <a:latin typeface="Times" charset="0"/>
              </a:rPr>
              <a:t>Salvinia molesta</a:t>
            </a:r>
            <a:r>
              <a:rPr lang="en-US">
                <a:latin typeface="Times" charset="0"/>
              </a:rPr>
              <a:t>) is another floating aquatic plant which severely impacts water bodies at sites around the world. Native to southeastern Brazil, it is shown here completely covering a pond in Texas. Infestations are now known from other US sites - Hawai'i, California, Arizona, Louisiana, Alabama, Georgia, Florida, Mississippi, and North and South Carolina. (Photograph provided for this presentation by www.invasive.org.)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 1999, President Clinton issued Executive Order 13112 which created an interagency, the National Invasive Species Council, to better coordinate Federal agencies response to invasive species. The Council helps coordinate the activities for several departments and agencies involved in the control of invasive species. In addition, the Federal Interagency Weed Committee was formed to coordinate invasive plant control and eradication activities.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Many federal, state, and local governmental agencies and some private organizations have taken on the task of </a:t>
            </a:r>
            <a:r>
              <a:rPr lang="en-US" sz="1200" b="1" kern="1200" dirty="0" smtClean="0">
                <a:solidFill>
                  <a:schemeClr val="tx1"/>
                </a:solidFill>
                <a:latin typeface="+mn-lt"/>
                <a:ea typeface="+mn-ea"/>
                <a:cs typeface="+mn-cs"/>
              </a:rPr>
              <a:t>educating the public</a:t>
            </a:r>
            <a:r>
              <a:rPr lang="en-US" sz="1200" b="0" kern="1200" dirty="0" smtClean="0">
                <a:solidFill>
                  <a:schemeClr val="tx1"/>
                </a:solidFill>
                <a:latin typeface="+mn-lt"/>
                <a:ea typeface="+mn-ea"/>
                <a:cs typeface="+mn-cs"/>
              </a:rPr>
              <a:t> about invasive species and the problems they create. This has triggered a groundswell of interest by private citizens and has increased participation in activities that control the introduction and spread of invasive species. As people in general become aware of the magnitude of this problem, they are more likely to </a:t>
            </a:r>
            <a:r>
              <a:rPr lang="en-US" sz="1200" b="1" kern="1200" dirty="0" smtClean="0">
                <a:solidFill>
                  <a:schemeClr val="tx1"/>
                </a:solidFill>
                <a:latin typeface="+mn-lt"/>
                <a:ea typeface="+mn-ea"/>
                <a:cs typeface="+mn-cs"/>
              </a:rPr>
              <a:t>support the funding of invasive species control and eradication efforts</a:t>
            </a:r>
            <a:r>
              <a:rPr lang="en-US" sz="1200" b="0" kern="1200" dirty="0" smtClean="0">
                <a:solidFill>
                  <a:schemeClr val="tx1"/>
                </a:solidFill>
                <a:latin typeface="+mn-lt"/>
                <a:ea typeface="+mn-ea"/>
                <a:cs typeface="+mn-cs"/>
              </a:rPr>
              <a:t>.</a:t>
            </a:r>
          </a:p>
          <a:p>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Department of Agriculture (USDA)</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The USDA has a significant role in national conservation efforts. In this capacity it administrates several agencies related to invasive species management:</a:t>
            </a:r>
          </a:p>
          <a:p>
            <a:r>
              <a:rPr lang="en-US" sz="1200" b="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Animal and Plant Health inspection Service (APHIS)</a:t>
            </a:r>
            <a:r>
              <a:rPr lang="en-US" sz="1200" b="0" kern="1200" dirty="0" smtClean="0">
                <a:solidFill>
                  <a:schemeClr val="tx1"/>
                </a:solidFill>
                <a:latin typeface="+mn-lt"/>
                <a:ea typeface="+mn-ea"/>
                <a:cs typeface="+mn-cs"/>
              </a:rPr>
              <a:t> – APHIS provides leadership in ensuring the health and care of animals and plants. The agency improves agricultural productivity and competitiveness and contributes to the national economy and the public health.</a:t>
            </a:r>
          </a:p>
          <a:p>
            <a:r>
              <a:rPr lang="en-US" sz="1200" b="1" kern="1200" dirty="0" smtClean="0">
                <a:solidFill>
                  <a:schemeClr val="tx1"/>
                </a:solidFill>
                <a:latin typeface="+mn-lt"/>
                <a:ea typeface="+mn-ea"/>
                <a:cs typeface="+mn-cs"/>
              </a:rPr>
              <a:t>Natural Resources Conservation Service (NRCS)</a:t>
            </a:r>
            <a:r>
              <a:rPr lang="en-US" sz="1200" b="0" kern="1200" dirty="0" smtClean="0">
                <a:solidFill>
                  <a:schemeClr val="tx1"/>
                </a:solidFill>
                <a:latin typeface="+mn-lt"/>
                <a:ea typeface="+mn-ea"/>
                <a:cs typeface="+mn-cs"/>
              </a:rPr>
              <a:t> – NRCS provides leadership in a partnership effort to help people conserve, maintain and improve our natural resources and environment.</a:t>
            </a:r>
          </a:p>
          <a:p>
            <a:r>
              <a:rPr lang="en-US" sz="1200" b="1" kern="1200" dirty="0" smtClean="0">
                <a:solidFill>
                  <a:schemeClr val="tx1"/>
                </a:solidFill>
                <a:latin typeface="+mn-lt"/>
                <a:ea typeface="+mn-ea"/>
                <a:cs typeface="+mn-cs"/>
              </a:rPr>
              <a:t>Research, Education, and Economics (REE)</a:t>
            </a:r>
            <a:r>
              <a:rPr lang="en-US" sz="1200" b="0" kern="1200" dirty="0" smtClean="0">
                <a:solidFill>
                  <a:schemeClr val="tx1"/>
                </a:solidFill>
                <a:latin typeface="+mn-lt"/>
                <a:ea typeface="+mn-ea"/>
                <a:cs typeface="+mn-cs"/>
              </a:rPr>
              <a:t> – The REE mission area of USDA is dedicated to the creation of a safe, sustainable, competitive U.S. food and fiber system and strong, communities, families, and youth through integrated research, analysis, and education. Through the following member agencies, REE provides research, analysis, and data to benefit consumers and promote agricultural prosperity and sustainable agricultural practices.</a:t>
            </a:r>
          </a:p>
          <a:p>
            <a:r>
              <a:rPr lang="en-US" sz="1200" b="1" kern="1200" dirty="0" smtClean="0">
                <a:solidFill>
                  <a:schemeClr val="tx1"/>
                </a:solidFill>
                <a:latin typeface="+mn-lt"/>
                <a:ea typeface="+mn-ea"/>
                <a:cs typeface="+mn-cs"/>
              </a:rPr>
              <a:t>Cooperative State Research, Education, and Extension Service (CSREES)</a:t>
            </a:r>
            <a:r>
              <a:rPr lang="en-US" sz="1200" b="0" kern="1200" dirty="0" smtClean="0">
                <a:solidFill>
                  <a:schemeClr val="tx1"/>
                </a:solidFill>
                <a:latin typeface="+mn-lt"/>
                <a:ea typeface="+mn-ea"/>
                <a:cs typeface="+mn-cs"/>
              </a:rPr>
              <a:t> – Charged with advancing knowledge for agriculture, the environment, human health and well-being, and communities by supporting </a:t>
            </a:r>
            <a:r>
              <a:rPr lang="en-US" sz="1200" b="0" u="sng" kern="1200" dirty="0" smtClean="0">
                <a:solidFill>
                  <a:schemeClr val="tx1"/>
                </a:solidFill>
                <a:latin typeface="+mn-lt"/>
                <a:ea typeface="+mn-ea"/>
                <a:cs typeface="+mn-cs"/>
                <a:hlinkClick r:id="rId3"/>
              </a:rPr>
              <a:t>research, </a:t>
            </a:r>
            <a:r>
              <a:rPr lang="en-US" sz="1200" b="0" u="sng" kern="1200" dirty="0" smtClean="0">
                <a:solidFill>
                  <a:schemeClr val="tx1"/>
                </a:solidFill>
                <a:latin typeface="+mn-lt"/>
                <a:ea typeface="+mn-ea"/>
                <a:cs typeface="+mn-cs"/>
                <a:hlinkClick r:id="rId4"/>
              </a:rPr>
              <a:t>education, and </a:t>
            </a:r>
            <a:r>
              <a:rPr lang="en-US" sz="1200" b="0" u="sng" kern="1200" dirty="0" smtClean="0">
                <a:solidFill>
                  <a:schemeClr val="tx1"/>
                </a:solidFill>
                <a:latin typeface="+mn-lt"/>
                <a:ea typeface="+mn-ea"/>
                <a:cs typeface="+mn-cs"/>
                <a:hlinkClick r:id="rId5"/>
              </a:rPr>
              <a:t>extension programs in the Land-Grant University System and other partner organizations. CSREES doesn't perform actual research, education, and extension but rather helps fund it at the state and local level and provides program leadership in these areas. The agency is actively engaged in the battle against invasive species through leadership in the implementation of the National Invasive Species Management Plan and funding from Section 406 Pest Management Programs and others in the National Research Initiative (NRI). CSREES also has established the National Animal and Plant Diagnostic Laboratory Networks, provides annual Hatch Act funding of Agricultural Experiment Station projects, and administers special grants related to invasive species.</a:t>
            </a:r>
          </a:p>
          <a:p>
            <a:r>
              <a:rPr lang="en-US" sz="1200" b="1" kern="1200" dirty="0" smtClean="0">
                <a:solidFill>
                  <a:schemeClr val="tx1"/>
                </a:solidFill>
                <a:latin typeface="+mn-lt"/>
                <a:ea typeface="+mn-ea"/>
                <a:cs typeface="+mn-cs"/>
              </a:rPr>
              <a:t>Agricultural Research Service (ARS)</a:t>
            </a:r>
            <a:r>
              <a:rPr lang="en-US" sz="1200" b="0" kern="1200" dirty="0" smtClean="0">
                <a:solidFill>
                  <a:schemeClr val="tx1"/>
                </a:solidFill>
                <a:latin typeface="+mn-lt"/>
                <a:ea typeface="+mn-ea"/>
                <a:cs typeface="+mn-cs"/>
              </a:rPr>
              <a:t> – ARS is the </a:t>
            </a:r>
            <a:r>
              <a:rPr lang="en-US" sz="1200" b="0" u="sng" kern="1200" dirty="0" smtClean="0">
                <a:solidFill>
                  <a:schemeClr val="tx1"/>
                </a:solidFill>
                <a:latin typeface="+mn-lt"/>
                <a:ea typeface="+mn-ea"/>
                <a:cs typeface="+mn-cs"/>
                <a:hlinkClick r:id="rId6"/>
              </a:rPr>
              <a:t>U.S. Department of Agriculture's chief scientific research agency. Their task is to find solutions to agricultural problems that affect Americans. ARS conducts research on a variety of topics, including invasive species, to develop and transfer solutions to agricultural problems of high national priority and provide information access and dissemination to ensure safe food, optimal nutrition, a competitive and sustainable agricultural economy, healthy natural resources, and economic opportunities for in rural areas. The </a:t>
            </a:r>
            <a:r>
              <a:rPr lang="en-US" sz="1200" b="0" u="sng" kern="1200" dirty="0" smtClean="0">
                <a:solidFill>
                  <a:schemeClr val="tx1"/>
                </a:solidFill>
                <a:latin typeface="+mn-lt"/>
                <a:ea typeface="+mn-ea"/>
                <a:cs typeface="+mn-cs"/>
                <a:hlinkClick r:id="rId7"/>
              </a:rPr>
              <a:t>Exotic and Invasive Weeds Research Unit is responsible for developing methods for managing invasive plant species in rangeland, riparian, and aquatic ecosystems by developing improved weed management systems that are efficient and environmentally safe. ARS also conducts research on how to manage pathogens that pose a risk to agriculture</a:t>
            </a:r>
          </a:p>
          <a:p>
            <a:r>
              <a:rPr lang="en-US" sz="1200" b="1" kern="1200" dirty="0" smtClean="0">
                <a:solidFill>
                  <a:schemeClr val="tx1"/>
                </a:solidFill>
                <a:latin typeface="+mn-lt"/>
                <a:ea typeface="+mn-ea"/>
                <a:cs typeface="+mn-cs"/>
              </a:rPr>
              <a:t>Economics Research Service (ERS)</a:t>
            </a:r>
            <a:r>
              <a:rPr lang="en-US" sz="1200" b="0" kern="1200" dirty="0" smtClean="0">
                <a:solidFill>
                  <a:schemeClr val="tx1"/>
                </a:solidFill>
                <a:latin typeface="+mn-lt"/>
                <a:ea typeface="+mn-ea"/>
                <a:cs typeface="+mn-cs"/>
              </a:rPr>
              <a:t> – ERS conducts research on invasive species economic issues related to managing invasive pests in increasingly global agricultural markets. Trade is essential to the U.S. agricultural sector, with earnings from U.S. exports accounting for as much as 30 percent of total farm receipts. Increased movement of people and products across international borders creates new risks of introducing invasive species that can damage food and fiber production. The ERS research program focuses on national decision-making concerning invasive species of agricultural significance or affecting, or affected by, USDA programs. USDA currently manages programs affecting the entry and spread of agricultural invasive species which can potentially cause economic losses to consumers, producers and other stakeholders.</a:t>
            </a:r>
          </a:p>
          <a:p>
            <a:r>
              <a:rPr lang="en-US" sz="1200" b="1" kern="1200" dirty="0" smtClean="0">
                <a:solidFill>
                  <a:schemeClr val="tx1"/>
                </a:solidFill>
                <a:latin typeface="+mn-lt"/>
                <a:ea typeface="+mn-ea"/>
                <a:cs typeface="+mn-cs"/>
              </a:rPr>
              <a:t>National Agricultural Statistics Service (NASS)</a:t>
            </a:r>
            <a:r>
              <a:rPr lang="en-US" sz="1200" b="0" kern="1200" dirty="0" smtClean="0">
                <a:solidFill>
                  <a:schemeClr val="tx1"/>
                </a:solidFill>
                <a:latin typeface="+mn-lt"/>
                <a:ea typeface="+mn-ea"/>
                <a:cs typeface="+mn-cs"/>
              </a:rPr>
              <a:t> – NASS provides a central location for accessing a variety of information related to agriculture.</a:t>
            </a:r>
          </a:p>
          <a:p>
            <a:r>
              <a:rPr lang="en-US" sz="1200" b="1" kern="1200" dirty="0" smtClean="0">
                <a:solidFill>
                  <a:schemeClr val="tx1"/>
                </a:solidFill>
                <a:latin typeface="+mn-lt"/>
                <a:ea typeface="+mn-ea"/>
                <a:cs typeface="+mn-cs"/>
                <a:hlinkClick r:id="rId8"/>
              </a:rPr>
              <a:t>Forest Service (FS)</a:t>
            </a:r>
            <a:r>
              <a:rPr lang="en-US" sz="1200" b="0" kern="1200" dirty="0" smtClean="0">
                <a:solidFill>
                  <a:schemeClr val="tx1"/>
                </a:solidFill>
                <a:latin typeface="+mn-lt"/>
                <a:ea typeface="+mn-ea"/>
                <a:cs typeface="+mn-cs"/>
                <a:hlinkClick r:id="rId8"/>
              </a:rPr>
              <a:t> – FS sustains the health, diversity and productivity of the Nation's forests and grasslands to meet the needs of present and future generations, including a large program to prevent the introduction and spread of invasive species in forested regions.</a:t>
            </a:r>
          </a:p>
          <a:p>
            <a:r>
              <a:rPr lang="en-US" sz="1200" b="0" kern="1200" dirty="0" smtClean="0">
                <a:solidFill>
                  <a:schemeClr val="tx1"/>
                </a:solidFill>
                <a:latin typeface="+mn-lt"/>
                <a:ea typeface="+mn-ea"/>
                <a:cs typeface="+mn-cs"/>
              </a:rPr>
              <a:t> </a:t>
            </a:r>
          </a:p>
          <a:p>
            <a:r>
              <a:rPr lang="en-US" sz="1200" b="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Department of Commerce</a:t>
            </a:r>
            <a:r>
              <a:rPr lang="en-US" sz="1200" b="0" kern="1200" dirty="0" smtClean="0">
                <a:solidFill>
                  <a:schemeClr val="tx1"/>
                </a:solidFill>
                <a:latin typeface="+mn-lt"/>
                <a:ea typeface="+mn-ea"/>
                <a:cs typeface="+mn-cs"/>
              </a:rPr>
              <a:t> – Through the National Oceanic and Atmospheric Administration (NOAA), the Department of Commerce directs environmental stewardship, long-term economic development and responsible use of America’s coastal, ocean and Great Lakes resources and the Sea Grant. Sea Grant is a nationwide network of 30 university-based programs that engages in conducting scientific research, education, training, and extension projects designed to foster science-based decisions about the use and conservation of our aquatic resources, including incursions by invasive plants, aquatic animals, and pathogens. In addition, Commerce coordinates U.S. policies with NAFTA and WTO efforts to minimize global movement of invasive species.</a:t>
            </a:r>
          </a:p>
          <a:p>
            <a:r>
              <a:rPr lang="en-US" sz="1200" b="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Department of Interior (DOI)</a:t>
            </a:r>
            <a:r>
              <a:rPr lang="en-US" sz="1200" b="0" kern="1200" dirty="0" smtClean="0">
                <a:solidFill>
                  <a:schemeClr val="tx1"/>
                </a:solidFill>
                <a:latin typeface="+mn-lt"/>
                <a:ea typeface="+mn-ea"/>
                <a:cs typeface="+mn-cs"/>
              </a:rPr>
              <a:t> – DOI is the nation’s principal conservation agency charged with protecting much of America’s land, providing access to natural resources, offering recreation opportunities, providing wise stewardship of energy and mineral resources, fostering sound use of land and water resources, and conserving and protecting fish and wildlife. Some of its land management agencies that deal with invasive species are;</a:t>
            </a:r>
          </a:p>
          <a:p>
            <a:r>
              <a:rPr lang="en-US" sz="1200" b="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Healthy forests Initiative</a:t>
            </a:r>
            <a:r>
              <a:rPr lang="en-US" sz="1200" b="0" kern="1200" dirty="0" smtClean="0">
                <a:solidFill>
                  <a:schemeClr val="tx1"/>
                </a:solidFill>
                <a:latin typeface="+mn-lt"/>
                <a:ea typeface="+mn-ea"/>
                <a:cs typeface="+mn-cs"/>
              </a:rPr>
              <a:t>: The result of the Healthy Forests Restoration Act of 2003, this initiative provides the resources to help reduce the risk of catastrophic fire form built up fuel in our nation’s forests.</a:t>
            </a:r>
          </a:p>
          <a:p>
            <a:r>
              <a:rPr lang="en-US" sz="1200" b="0" kern="1200" dirty="0" smtClean="0">
                <a:solidFill>
                  <a:schemeClr val="tx1"/>
                </a:solidFill>
                <a:latin typeface="+mn-lt"/>
                <a:ea typeface="+mn-ea"/>
                <a:cs typeface="+mn-cs"/>
              </a:rPr>
              <a:t>The</a:t>
            </a:r>
            <a:r>
              <a:rPr lang="en-US" sz="1200" b="1" kern="1200" dirty="0" smtClean="0">
                <a:solidFill>
                  <a:schemeClr val="tx1"/>
                </a:solidFill>
                <a:latin typeface="+mn-lt"/>
                <a:ea typeface="+mn-ea"/>
                <a:cs typeface="+mn-cs"/>
              </a:rPr>
              <a:t> Bureau of Indian Affairs (BIA) </a:t>
            </a:r>
            <a:r>
              <a:rPr lang="en-US" sz="1200" b="0" kern="1200" dirty="0" smtClean="0">
                <a:solidFill>
                  <a:schemeClr val="tx1"/>
                </a:solidFill>
                <a:latin typeface="+mn-lt"/>
                <a:ea typeface="+mn-ea"/>
                <a:cs typeface="+mn-cs"/>
              </a:rPr>
              <a:t>is responsible for the administration and management of 55.7 million acres of land held in trust by the United States for American Indians, Indian tribes, and Alaska Natives. The agency develops forestlands, leases assets on these lands, directs agricultural programs, provides educational programs, protects water and land rights, and develops and maintaining infrastructure and economic development.</a:t>
            </a:r>
          </a:p>
          <a:p>
            <a:r>
              <a:rPr lang="en-US" sz="1200" b="0" kern="1200" dirty="0" smtClean="0">
                <a:solidFill>
                  <a:schemeClr val="tx1"/>
                </a:solidFill>
                <a:latin typeface="+mn-lt"/>
                <a:ea typeface="+mn-ea"/>
                <a:cs typeface="+mn-cs"/>
              </a:rPr>
              <a:t>The </a:t>
            </a:r>
            <a:r>
              <a:rPr lang="en-US" sz="1200" b="1" kern="1200" dirty="0" smtClean="0">
                <a:solidFill>
                  <a:schemeClr val="tx1"/>
                </a:solidFill>
                <a:latin typeface="+mn-lt"/>
                <a:ea typeface="+mn-ea"/>
                <a:cs typeface="+mn-cs"/>
              </a:rPr>
              <a:t>Bureau of Land Management (BLM)</a:t>
            </a:r>
            <a:r>
              <a:rPr lang="en-US" sz="1200" b="0" kern="1200" dirty="0" smtClean="0">
                <a:solidFill>
                  <a:schemeClr val="tx1"/>
                </a:solidFill>
                <a:latin typeface="+mn-lt"/>
                <a:ea typeface="+mn-ea"/>
                <a:cs typeface="+mn-cs"/>
              </a:rPr>
              <a:t> manages 264 million acres of public lands located primarily in the 12 Western States, including Alaska. The agency manages an additional 300 million acres of below ground mineral estate located throughout the country. These lands were valued for the commodities extracted from them, and for their recreational opportunities and the natural, historical, and cultural resources they contain.</a:t>
            </a:r>
          </a:p>
          <a:p>
            <a:r>
              <a:rPr lang="en-US" sz="1200" b="0" kern="1200" dirty="0" smtClean="0">
                <a:solidFill>
                  <a:schemeClr val="tx1"/>
                </a:solidFill>
                <a:latin typeface="+mn-lt"/>
                <a:ea typeface="+mn-ea"/>
                <a:cs typeface="+mn-cs"/>
              </a:rPr>
              <a:t>The </a:t>
            </a:r>
            <a:r>
              <a:rPr lang="en-US" sz="1200" b="1" kern="1200" dirty="0" smtClean="0">
                <a:solidFill>
                  <a:schemeClr val="tx1"/>
                </a:solidFill>
                <a:latin typeface="+mn-lt"/>
                <a:ea typeface="+mn-ea"/>
                <a:cs typeface="+mn-cs"/>
              </a:rPr>
              <a:t>Bureau of Reclamation (BOR)</a:t>
            </a:r>
            <a:r>
              <a:rPr lang="en-US" sz="1200" b="0" kern="1200" dirty="0" smtClean="0">
                <a:solidFill>
                  <a:schemeClr val="tx1"/>
                </a:solidFill>
                <a:latin typeface="+mn-lt"/>
                <a:ea typeface="+mn-ea"/>
                <a:cs typeface="+mn-cs"/>
              </a:rPr>
              <a:t> mission is to manage, develop, and protect water and related resources in the interest of the American public. Established in 1902, Reclamation is the largest wholesale water supplier in the country, and manages 457 dams; its 348 reservoirs have more than 90 million recreation visits annually.</a:t>
            </a:r>
          </a:p>
          <a:p>
            <a:r>
              <a:rPr lang="en-US" sz="1200" b="1" kern="1200" dirty="0" smtClean="0">
                <a:solidFill>
                  <a:schemeClr val="tx1"/>
                </a:solidFill>
                <a:latin typeface="+mn-lt"/>
                <a:ea typeface="+mn-ea"/>
                <a:cs typeface="+mn-cs"/>
              </a:rPr>
              <a:t>National Park Service (NPS)</a:t>
            </a:r>
            <a:r>
              <a:rPr lang="en-US" sz="1200" b="0" kern="1200" dirty="0" smtClean="0">
                <a:solidFill>
                  <a:schemeClr val="tx1"/>
                </a:solidFill>
                <a:latin typeface="+mn-lt"/>
                <a:ea typeface="+mn-ea"/>
                <a:cs typeface="+mn-cs"/>
              </a:rPr>
              <a:t> preserves the natural and cultural resources and values of the national park system for the enjoyment, education, and inspiration of this and future generations. NPS comprises 388 areas covering more than 84 million acres in 49 States, the District of Columbia, and U.S. territories. The agency cooperates with partners to extend the benefits of natural and cultural resource conservation and outdoor recreation throughout this country and the world.</a:t>
            </a:r>
          </a:p>
          <a:p>
            <a:r>
              <a:rPr lang="en-US" sz="1200" b="0" kern="1200" dirty="0" smtClean="0">
                <a:solidFill>
                  <a:schemeClr val="tx1"/>
                </a:solidFill>
                <a:latin typeface="+mn-lt"/>
                <a:ea typeface="+mn-ea"/>
                <a:cs typeface="+mn-cs"/>
              </a:rPr>
              <a:t>The </a:t>
            </a:r>
            <a:r>
              <a:rPr lang="en-US" sz="1200" b="1" kern="1200" dirty="0" smtClean="0">
                <a:solidFill>
                  <a:schemeClr val="tx1"/>
                </a:solidFill>
                <a:latin typeface="+mn-lt"/>
                <a:ea typeface="+mn-ea"/>
                <a:cs typeface="+mn-cs"/>
              </a:rPr>
              <a:t>U.S. Fish and Wildlife Service (FWS)</a:t>
            </a:r>
            <a:r>
              <a:rPr lang="en-US" sz="1200" b="0" kern="1200" dirty="0" smtClean="0">
                <a:solidFill>
                  <a:schemeClr val="tx1"/>
                </a:solidFill>
                <a:latin typeface="+mn-lt"/>
                <a:ea typeface="+mn-ea"/>
                <a:cs typeface="+mn-cs"/>
              </a:rPr>
              <a:t> is the only agency of the U.S. Government whose primary responsibility is fish, wildlife, and plant conservation. The Service helps protect a healthy environment for people, fish and wildlife, and helps Americans conserve and enjoy the outdoors and our living treasures. Its major responsibilities are for migratory birds, endangered species, certain marine mammals, and freshwater and </a:t>
            </a:r>
            <a:r>
              <a:rPr lang="en-US" sz="1200" b="0" kern="1200" dirty="0" err="1" smtClean="0">
                <a:solidFill>
                  <a:schemeClr val="tx1"/>
                </a:solidFill>
                <a:latin typeface="+mn-lt"/>
                <a:ea typeface="+mn-ea"/>
                <a:cs typeface="+mn-cs"/>
              </a:rPr>
              <a:t>anadromous</a:t>
            </a:r>
            <a:r>
              <a:rPr lang="en-US" sz="1200" b="0" kern="1200" dirty="0" smtClean="0">
                <a:solidFill>
                  <a:schemeClr val="tx1"/>
                </a:solidFill>
                <a:latin typeface="+mn-lt"/>
                <a:ea typeface="+mn-ea"/>
                <a:cs typeface="+mn-cs"/>
              </a:rPr>
              <a:t> fish.</a:t>
            </a:r>
          </a:p>
          <a:p>
            <a:r>
              <a:rPr lang="en-US" sz="1200" b="0" kern="1200" dirty="0" smtClean="0">
                <a:solidFill>
                  <a:schemeClr val="tx1"/>
                </a:solidFill>
                <a:latin typeface="+mn-lt"/>
                <a:ea typeface="+mn-ea"/>
                <a:cs typeface="+mn-cs"/>
              </a:rPr>
              <a:t>The </a:t>
            </a:r>
            <a:r>
              <a:rPr lang="en-US" sz="1200" b="1" kern="1200" dirty="0" smtClean="0">
                <a:solidFill>
                  <a:schemeClr val="tx1"/>
                </a:solidFill>
                <a:latin typeface="+mn-lt"/>
                <a:ea typeface="+mn-ea"/>
                <a:cs typeface="+mn-cs"/>
              </a:rPr>
              <a:t>U.S. Geological Survey (USGS)</a:t>
            </a:r>
            <a:r>
              <a:rPr lang="en-US" sz="1200" b="0" kern="1200" dirty="0" smtClean="0">
                <a:solidFill>
                  <a:schemeClr val="tx1"/>
                </a:solidFill>
                <a:latin typeface="+mn-lt"/>
                <a:ea typeface="+mn-ea"/>
                <a:cs typeface="+mn-cs"/>
              </a:rPr>
              <a:t> collects, monitors, analyzes, and provides scientific understanding about natural resource conditions, issues, and problems. USGS carries out studies on a national scale and sustains long-term monitoring and assessment of natural resources including issue relating to invasive species. The mandate of USGS is to provide information to decision makers at all levels of government and citizens so they can address pressing societal issues.</a:t>
            </a:r>
          </a:p>
          <a:p>
            <a:r>
              <a:rPr lang="en-US" sz="1200" b="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Department of Defense (DOD)</a:t>
            </a:r>
            <a:r>
              <a:rPr lang="en-US" sz="1200" b="0" kern="1200" dirty="0" smtClean="0">
                <a:solidFill>
                  <a:schemeClr val="tx1"/>
                </a:solidFill>
                <a:latin typeface="+mn-lt"/>
                <a:ea typeface="+mn-ea"/>
                <a:cs typeface="+mn-cs"/>
              </a:rPr>
              <a:t>: The primary role of DOD regarding invasive species is to keep military installations functional and free of impairment from these species. They are to effectively monitor and control invasion by non-native nuisance plants and other organisms.</a:t>
            </a:r>
          </a:p>
          <a:p>
            <a:r>
              <a:rPr lang="en-US" sz="1200" b="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Environmental Protection Agency (EPA) </a:t>
            </a:r>
            <a:r>
              <a:rPr lang="en-US" sz="1200" b="0" kern="1200" dirty="0" smtClean="0">
                <a:solidFill>
                  <a:schemeClr val="tx1"/>
                </a:solidFill>
                <a:latin typeface="+mn-lt"/>
                <a:ea typeface="+mn-ea"/>
                <a:cs typeface="+mn-cs"/>
              </a:rPr>
              <a:t>directs the Office of Wetlands, Oceans and Watersheds, whose mandate is to protect these resources from hazardous materials, including invasive species.</a:t>
            </a:r>
          </a:p>
          <a:p>
            <a:r>
              <a:rPr lang="en-US" sz="1200" b="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Department of Health and Human Services (HHS) </a:t>
            </a:r>
            <a:r>
              <a:rPr lang="en-US" sz="1200" b="0" kern="1200" dirty="0" smtClean="0">
                <a:solidFill>
                  <a:schemeClr val="tx1"/>
                </a:solidFill>
                <a:latin typeface="+mn-lt"/>
                <a:ea typeface="+mn-ea"/>
                <a:cs typeface="+mn-cs"/>
              </a:rPr>
              <a:t>serves the American public by protecting the health of citizens and providing essential human services. In this role, HHS administrates the following agencies:</a:t>
            </a:r>
          </a:p>
          <a:p>
            <a:r>
              <a:rPr lang="en-US" sz="1200" b="0" kern="1200" dirty="0" smtClean="0">
                <a:solidFill>
                  <a:schemeClr val="tx1"/>
                </a:solidFill>
                <a:latin typeface="+mn-lt"/>
                <a:ea typeface="+mn-ea"/>
                <a:cs typeface="+mn-cs"/>
              </a:rPr>
              <a:t> </a:t>
            </a:r>
          </a:p>
          <a:p>
            <a:r>
              <a:rPr lang="en-US" sz="1200" b="0" kern="1200" dirty="0" smtClean="0">
                <a:solidFill>
                  <a:schemeClr val="tx1"/>
                </a:solidFill>
                <a:latin typeface="+mn-lt"/>
                <a:ea typeface="+mn-ea"/>
                <a:cs typeface="+mn-cs"/>
              </a:rPr>
              <a:t>The </a:t>
            </a:r>
            <a:r>
              <a:rPr lang="en-US" sz="1200" b="1" kern="1200" dirty="0" smtClean="0">
                <a:solidFill>
                  <a:schemeClr val="tx1"/>
                </a:solidFill>
                <a:latin typeface="+mn-lt"/>
                <a:ea typeface="+mn-ea"/>
                <a:cs typeface="+mn-cs"/>
              </a:rPr>
              <a:t>Centers for Disease Control and Prevention (CDC)</a:t>
            </a:r>
            <a:r>
              <a:rPr lang="en-US" sz="1200" b="0" kern="1200" dirty="0" smtClean="0">
                <a:solidFill>
                  <a:schemeClr val="tx1"/>
                </a:solidFill>
                <a:latin typeface="+mn-lt"/>
                <a:ea typeface="+mn-ea"/>
                <a:cs typeface="+mn-cs"/>
              </a:rPr>
              <a:t> is the principal U.S. agency for protecting the health and safety of all Americans and for providing essential human services, especially for those people who are least able to help themselves. This includes monitoring non-indigenous infectious diseases.</a:t>
            </a:r>
          </a:p>
          <a:p>
            <a:r>
              <a:rPr lang="en-US" sz="1200" b="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Department of Homeland Security</a:t>
            </a:r>
            <a:r>
              <a:rPr lang="en-US" sz="1200" b="0" kern="1200" dirty="0" smtClean="0">
                <a:solidFill>
                  <a:schemeClr val="tx1"/>
                </a:solidFill>
                <a:latin typeface="+mn-lt"/>
                <a:ea typeface="+mn-ea"/>
                <a:cs typeface="+mn-cs"/>
              </a:rPr>
              <a:t> administrates the </a:t>
            </a:r>
            <a:r>
              <a:rPr lang="en-US" sz="1200" b="1" kern="1200" dirty="0" smtClean="0">
                <a:solidFill>
                  <a:schemeClr val="tx1"/>
                </a:solidFill>
                <a:latin typeface="+mn-lt"/>
                <a:ea typeface="+mn-ea"/>
                <a:cs typeface="+mn-cs"/>
              </a:rPr>
              <a:t>Customs and Border Protection Agency</a:t>
            </a:r>
            <a:r>
              <a:rPr lang="en-US" sz="1200" b="0" kern="1200" dirty="0" smtClean="0">
                <a:solidFill>
                  <a:schemeClr val="tx1"/>
                </a:solidFill>
                <a:latin typeface="+mn-lt"/>
                <a:ea typeface="+mn-ea"/>
                <a:cs typeface="+mn-cs"/>
              </a:rPr>
              <a:t>, which is responsible for protecting U.S. borders to prevent terrorists and terrorist weapons from entering the country, while facilitating the flow of legitimate trade and travel. This includes oversight of the movement of invasive species, especially those potentially used as biological weapons like anthrax and smallpox.</a:t>
            </a:r>
          </a:p>
          <a:p>
            <a:r>
              <a:rPr lang="en-US" sz="1200" b="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National Aeronautics and Space Administration (NASA)</a:t>
            </a:r>
            <a:r>
              <a:rPr lang="en-US" sz="1200" b="0" kern="1200" dirty="0" smtClean="0">
                <a:solidFill>
                  <a:schemeClr val="tx1"/>
                </a:solidFill>
                <a:latin typeface="+mn-lt"/>
                <a:ea typeface="+mn-ea"/>
                <a:cs typeface="+mn-cs"/>
              </a:rPr>
              <a:t> facilitates efforts against invasive species by providing decision-support tools in the form of Earth observations and predictive models from space research. The agency provides map for monitoring land cover, develops systems to generate predictive maps for invasive species locations, and participates in the development of an on-line Invasive Species Forecasting System to make this information readily available.</a:t>
            </a:r>
          </a:p>
          <a:p>
            <a:r>
              <a:rPr lang="en-US" sz="1200" b="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Office of the U.S. Trade Representative (USTR)</a:t>
            </a:r>
            <a:r>
              <a:rPr lang="en-US" sz="1200" b="0" kern="1200" dirty="0" smtClean="0">
                <a:solidFill>
                  <a:schemeClr val="tx1"/>
                </a:solidFill>
                <a:latin typeface="+mn-lt"/>
                <a:ea typeface="+mn-ea"/>
                <a:cs typeface="+mn-cs"/>
              </a:rPr>
              <a:t> provides trade policy leadership regarding U.S. policies on the movement of invasive species around the world, and integrates theses with policies from international agreements with organizations such as WTO and NAFTA.</a:t>
            </a:r>
          </a:p>
          <a:p>
            <a:r>
              <a:rPr lang="en-US" sz="1200" b="1" kern="1200" dirty="0" smtClean="0">
                <a:solidFill>
                  <a:schemeClr val="tx1"/>
                </a:solidFill>
                <a:latin typeface="+mn-lt"/>
                <a:ea typeface="+mn-ea"/>
                <a:cs typeface="+mn-cs"/>
              </a:rPr>
              <a:t> </a:t>
            </a:r>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Department of State</a:t>
            </a:r>
            <a:r>
              <a:rPr lang="en-US" sz="1200" b="0" kern="1200" dirty="0" smtClean="0">
                <a:solidFill>
                  <a:schemeClr val="tx1"/>
                </a:solidFill>
                <a:latin typeface="+mn-lt"/>
                <a:ea typeface="+mn-ea"/>
                <a:cs typeface="+mn-cs"/>
              </a:rPr>
              <a:t> directs the Bureau of Economic and Business Affairs (EB) which participates in directing U.S. trade and other interests around the world.</a:t>
            </a:r>
          </a:p>
          <a:p>
            <a:r>
              <a:rPr lang="en-US" sz="1200" b="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Department of Transportation (DOT)</a:t>
            </a:r>
            <a:r>
              <a:rPr lang="en-US" sz="1200" b="0" kern="1200" dirty="0" smtClean="0">
                <a:solidFill>
                  <a:schemeClr val="tx1"/>
                </a:solidFill>
                <a:latin typeface="+mn-lt"/>
                <a:ea typeface="+mn-ea"/>
                <a:cs typeface="+mn-cs"/>
              </a:rPr>
              <a:t> directs efforts to prevent the introduction and spread of invasive species while ensuring transportation safety and the protection and enhancement of the natural environment affected by transportation. The department participates in interagency committees such as the Aquatic Nuisance Species Task Force, the Federal Interagency Committee for Management of Noxious and Exotic Weeds, the Native Plants Conservation Initiative, the Interagency Ecosystem Management Task Force, and the Interagency Working Group on Endangered Species. DOT also coordinates with other federal agencies and with state, local, and tribal governments</a:t>
            </a:r>
          </a:p>
          <a:p>
            <a:r>
              <a:rPr lang="en-US" sz="1200" b="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U.S. Agency for International Development (USAID)</a:t>
            </a:r>
            <a:r>
              <a:rPr lang="en-US" sz="1200" b="0" kern="1200" dirty="0" smtClean="0">
                <a:solidFill>
                  <a:schemeClr val="tx1"/>
                </a:solidFill>
                <a:latin typeface="+mn-lt"/>
                <a:ea typeface="+mn-ea"/>
                <a:cs typeface="+mn-cs"/>
              </a:rPr>
              <a:t> works in agricultural development to support efforts to increase productivity around the world. A major impediment to this goal is infestation of invasive species.</a:t>
            </a:r>
          </a:p>
          <a:p>
            <a:endParaRPr lang="en-US" sz="1200" b="0"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(NISIC, 2007 [http://</a:t>
            </a:r>
            <a:r>
              <a:rPr lang="en-US" sz="1200" kern="1200" dirty="0" err="1" smtClean="0">
                <a:solidFill>
                  <a:schemeClr val="tx1"/>
                </a:solidFill>
                <a:latin typeface="+mn-lt"/>
                <a:ea typeface="+mn-ea"/>
                <a:cs typeface="+mn-cs"/>
              </a:rPr>
              <a:t>alic.arid.arizona.edu</a:t>
            </a:r>
            <a:r>
              <a:rPr lang="en-US" sz="1200" kern="1200" dirty="0" smtClean="0">
                <a:solidFill>
                  <a:schemeClr val="tx1"/>
                </a:solidFill>
                <a:latin typeface="+mn-lt"/>
                <a:ea typeface="+mn-ea"/>
                <a:cs typeface="+mn-cs"/>
              </a:rPr>
              <a:t>/invasive/sub1/p4.shtml]}</a:t>
            </a:r>
          </a:p>
          <a:p>
            <a:endParaRPr lang="en-US" b="1" dirty="0" smtClean="0"/>
          </a:p>
        </p:txBody>
      </p:sp>
      <p:sp>
        <p:nvSpPr>
          <p:cNvPr id="4" name="Slide Number Placeholder 3"/>
          <p:cNvSpPr>
            <a:spLocks noGrp="1"/>
          </p:cNvSpPr>
          <p:nvPr>
            <p:ph type="sldNum" sz="quarter" idx="10"/>
          </p:nvPr>
        </p:nvSpPr>
        <p:spPr/>
        <p:txBody>
          <a:bodyPr/>
          <a:lstStyle/>
          <a:p>
            <a:fld id="{C7FDAF7B-78A0-3C46-9D4C-F62A9D0DC74E}" type="slidenum">
              <a:rPr lang="en-US">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2033066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leading invasive species threats to American agriculture are insects, weeds, and pathogens. The best method for combating the effects of these invasive organisms is to prevent their initial entry into the country. But, once they have entered the U.S., aggressive strategies are needed to control their establishment and spread.</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U.S. government, through the Department of Agriculture (USDA), established the Animal and Plant Health inspection Service (APHIS) primarily to protect and promote agricultural health as one of its primary responsibilities. APHIS is currently challenged in protecting these interests because of the growing amount of global agricultural trade. The agency operates the Plant Protection and Quarantine (PPQ) programs and, through which it oversees the following activities: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Exotic pest and disease exclusion: responsible for preventing the entry and establishment of exotic pests and diseases through activities such as issuing permits for importing plants and animals, conducting port-of-entry inspections, and alerting trading partners of the organisms that seemingly pose the greatest risks;</a:t>
            </a:r>
          </a:p>
          <a:p>
            <a:r>
              <a:rPr lang="en-US" sz="1200" kern="1200" dirty="0" smtClean="0">
                <a:solidFill>
                  <a:schemeClr val="tx1"/>
                </a:solidFill>
                <a:latin typeface="+mn-lt"/>
                <a:ea typeface="+mn-ea"/>
                <a:cs typeface="+mn-cs"/>
              </a:rPr>
              <a:t>Pest detection: surveillance of intrastate and international trade involving plants and animals through partnerships with other federal, state, and local agencies, and in cooperation with North America Free Trade Agreement (NAFTA); and</a:t>
            </a:r>
          </a:p>
          <a:p>
            <a:r>
              <a:rPr lang="en-US" sz="1200" kern="1200" dirty="0" smtClean="0">
                <a:solidFill>
                  <a:schemeClr val="tx1"/>
                </a:solidFill>
                <a:latin typeface="+mn-lt"/>
                <a:ea typeface="+mn-ea"/>
                <a:cs typeface="+mn-cs"/>
              </a:rPr>
              <a:t>Pest management programs: provide information and assistance on methods of pest control and non-indigenous organisms that become established in the U.S.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With international trade valued at over $50 billion, APHIS has become involved in promoting plant and animal health in other countries. The agency also serves a role in wildlife damage management, animal welfare, human health and safety, and ecosystem protection from invasive pests and pathogens.</a:t>
            </a:r>
            <a:endParaRPr lang="en-US" sz="1200" b="0"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(NISIC, 2007 [http://</a:t>
            </a:r>
            <a:r>
              <a:rPr lang="en-US" sz="1200" kern="1200" dirty="0" err="1" smtClean="0">
                <a:solidFill>
                  <a:schemeClr val="tx1"/>
                </a:solidFill>
                <a:latin typeface="+mn-lt"/>
                <a:ea typeface="+mn-ea"/>
                <a:cs typeface="+mn-cs"/>
              </a:rPr>
              <a:t>alic.arid.arizona.edu</a:t>
            </a:r>
            <a:r>
              <a:rPr lang="en-US" sz="1200" kern="1200" dirty="0" smtClean="0">
                <a:solidFill>
                  <a:schemeClr val="tx1"/>
                </a:solidFill>
                <a:latin typeface="+mn-lt"/>
                <a:ea typeface="+mn-ea"/>
                <a:cs typeface="+mn-cs"/>
              </a:rPr>
              <a:t>/invasive/sub1/p4.shtml]}</a:t>
            </a:r>
          </a:p>
          <a:p>
            <a:endParaRPr lang="en-US" b="1" dirty="0" smtClean="0"/>
          </a:p>
        </p:txBody>
      </p:sp>
      <p:sp>
        <p:nvSpPr>
          <p:cNvPr id="4" name="Slide Number Placeholder 3"/>
          <p:cNvSpPr>
            <a:spLocks noGrp="1"/>
          </p:cNvSpPr>
          <p:nvPr>
            <p:ph type="sldNum" sz="quarter" idx="10"/>
          </p:nvPr>
        </p:nvSpPr>
        <p:spPr/>
        <p:txBody>
          <a:bodyPr/>
          <a:lstStyle/>
          <a:p>
            <a:fld id="{C7FDAF7B-78A0-3C46-9D4C-F62A9D0DC74E}" type="slidenum">
              <a:rPr lang="en-US">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2033066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6FA354C0-E60C-FD4E-917A-7B0923C5AFCA}" type="slidenum">
              <a:rPr lang="en-US"/>
              <a:pPr/>
              <a:t>15</a:t>
            </a:fld>
            <a:endParaRPr lang="en-US"/>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latin typeface="+mn-lt"/>
                <a:ea typeface="+mn-ea"/>
                <a:cs typeface="+mn-cs"/>
              </a:rPr>
              <a:t>Those of us who care deeply about native plants and habitats understand how important they are to our sense of place. But even as we are working to protect our plant heritage from land development and other pressures, native flora across the country – in our backyards, along our roadways, on our farms and ranches, in our parks and natural areas – are facing a less obvious but equally serious threat from non-native invasive plants. Here are just a few of the problems caused by Invasive species:</a:t>
            </a:r>
          </a:p>
          <a:p>
            <a:r>
              <a:rPr lang="en-US" sz="1200" kern="1200" dirty="0" smtClean="0">
                <a:solidFill>
                  <a:schemeClr val="tx1"/>
                </a:solidFill>
                <a:latin typeface="+mn-lt"/>
                <a:ea typeface="+mn-ea"/>
                <a:cs typeface="+mn-cs"/>
              </a:rPr>
              <a:t>After habitat destruction, invasive species are the second greatest threat to biodiversity. </a:t>
            </a:r>
            <a:r>
              <a:rPr lang="en-US" sz="1200" kern="1200" dirty="0" err="1" smtClean="0">
                <a:solidFill>
                  <a:schemeClr val="tx1"/>
                </a:solidFill>
                <a:latin typeface="+mn-lt"/>
                <a:ea typeface="+mn-ea"/>
                <a:cs typeface="+mn-cs"/>
              </a:rPr>
              <a:t>Invasives</a:t>
            </a:r>
            <a:r>
              <a:rPr lang="en-US" sz="1200" kern="1200" dirty="0" smtClean="0">
                <a:solidFill>
                  <a:schemeClr val="tx1"/>
                </a:solidFill>
                <a:latin typeface="+mn-lt"/>
                <a:ea typeface="+mn-ea"/>
                <a:cs typeface="+mn-cs"/>
              </a:rPr>
              <a:t> threaten the survival of native plants and animals, interfere with ecosystem functions, and hybridize with native species resulting in negative genetic impacts.</a:t>
            </a:r>
          </a:p>
          <a:p>
            <a:r>
              <a:rPr lang="en-US" sz="1200" kern="1200" dirty="0" smtClean="0">
                <a:solidFill>
                  <a:schemeClr val="tx1"/>
                </a:solidFill>
                <a:latin typeface="+mn-lt"/>
                <a:ea typeface="+mn-ea"/>
                <a:cs typeface="+mn-cs"/>
              </a:rPr>
              <a:t>Invasive species impede industry, threaten agriculture, endanger human health, and are becoming increasingly harder to control as a result of rapid global commercialization and human travel.</a:t>
            </a:r>
          </a:p>
          <a:p>
            <a:r>
              <a:rPr lang="en-US" sz="1200" kern="1200" dirty="0" smtClean="0">
                <a:solidFill>
                  <a:schemeClr val="tx1"/>
                </a:solidFill>
                <a:latin typeface="+mn-lt"/>
                <a:ea typeface="+mn-ea"/>
                <a:cs typeface="+mn-cs"/>
              </a:rPr>
              <a:t>Invasive species are a significant threat to almost half of the native species currently listed as federally endangered.</a:t>
            </a:r>
          </a:p>
          <a:p>
            <a:r>
              <a:rPr lang="en-US" sz="1200" kern="1200" dirty="0" smtClean="0">
                <a:solidFill>
                  <a:schemeClr val="tx1"/>
                </a:solidFill>
                <a:latin typeface="+mn-lt"/>
                <a:ea typeface="+mn-ea"/>
                <a:cs typeface="+mn-cs"/>
              </a:rPr>
              <a:t>The costs to prevent, monitor and control invasive species combined with the costs to crop damage, fisheries, forests, and other resources cost the U.S. $137 billion annually.</a:t>
            </a:r>
          </a:p>
          <a:p>
            <a:r>
              <a:rPr lang="en-US" sz="1200" kern="1200" dirty="0" smtClean="0">
                <a:solidFill>
                  <a:schemeClr val="tx1"/>
                </a:solidFill>
                <a:latin typeface="+mn-lt"/>
                <a:ea typeface="+mn-ea"/>
                <a:cs typeface="+mn-cs"/>
              </a:rPr>
              <a:t>The Lady Bird Johnson Wildflower Center takes a multi-pronged approach to addressing the harm caused by invasive plants, combining public outreach, research, monitoring, and the appropriate control and eradication of invasive plants.</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706C9B-201B-C64C-8A03-8FE54055FBD8}" type="slidenum">
              <a:rPr lang="en-US" sz="1200"/>
              <a:pPr eaLnBrk="1" hangingPunct="1"/>
              <a:t>16</a:t>
            </a:fld>
            <a:endParaRPr lang="en-US" sz="1200"/>
          </a:p>
        </p:txBody>
      </p:sp>
      <p:sp>
        <p:nvSpPr>
          <p:cNvPr id="65539" name="Rectangle 2"/>
          <p:cNvSpPr>
            <a:spLocks noGrp="1" noRot="1" noChangeAspect="1" noChangeArrowheads="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r>
              <a:rPr lang="en-US" sz="1200" b="1" i="0" u="none" strike="noStrike" kern="1200" baseline="0" dirty="0" smtClean="0">
                <a:solidFill>
                  <a:schemeClr val="tx1"/>
                </a:solidFill>
                <a:latin typeface="+mn-lt"/>
                <a:ea typeface="+mn-ea"/>
                <a:cs typeface="+mn-cs"/>
              </a:rPr>
              <a:t>Texas Invasive Plant and Pest Council – </a:t>
            </a:r>
            <a:r>
              <a:rPr lang="en-US" sz="1200" b="0" i="0" u="none" strike="noStrike" kern="1200" baseline="0" dirty="0" smtClean="0">
                <a:solidFill>
                  <a:schemeClr val="tx1"/>
                </a:solidFill>
                <a:latin typeface="+mn-lt"/>
                <a:ea typeface="+mn-ea"/>
                <a:cs typeface="+mn-cs"/>
              </a:rPr>
              <a:t>Established in 2008, the non-profit Texas Invasive Plant and Pest Council (TIPPC) promotes awareness of invasive plant and pest impacts in Texas; provides a forum for the exchange of scientific, educational and technical information; and supports research and restoration activities that reduce impacts of invasive species in Texas. TIPPC has 170 members and is a member of NAEPPC. Dr. Damon </a:t>
            </a:r>
            <a:r>
              <a:rPr lang="en-US" sz="1200" b="0" i="0" u="none" strike="noStrike" kern="1200" baseline="0" dirty="0" err="1" smtClean="0">
                <a:solidFill>
                  <a:schemeClr val="tx1"/>
                </a:solidFill>
                <a:latin typeface="+mn-lt"/>
                <a:ea typeface="+mn-ea"/>
                <a:cs typeface="+mn-cs"/>
              </a:rPr>
              <a:t>Waitt</a:t>
            </a:r>
            <a:r>
              <a:rPr lang="en-US" sz="1200" b="0" i="0" u="none" strike="noStrike" kern="1200" baseline="0" dirty="0" smtClean="0">
                <a:solidFill>
                  <a:schemeClr val="tx1"/>
                </a:solidFill>
                <a:latin typeface="+mn-lt"/>
                <a:ea typeface="+mn-ea"/>
                <a:cs typeface="+mn-cs"/>
              </a:rPr>
              <a:t> is the founder and past president of TIPPC. In addition to a biennial conference, TIPPC is engaged in performing Weed Risk Assessments and economic analyses in an effort to improve the state’s regulatory list of noxious and invasive plants species.</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The Texas Invasive Plant Conference </a:t>
            </a:r>
            <a:r>
              <a:rPr lang="en-US" sz="1200" b="0" i="0" u="none" strike="noStrike" kern="1200" baseline="0" dirty="0" smtClean="0">
                <a:solidFill>
                  <a:schemeClr val="tx1"/>
                </a:solidFill>
                <a:latin typeface="+mn-lt"/>
                <a:ea typeface="+mn-ea"/>
                <a:cs typeface="+mn-cs"/>
              </a:rPr>
              <a:t>is a professional level meeting, held every two years, including keynotes, concurrent sessions, posters, and symposia. The conference is designed to serve scientists, land managers, state and federal agencies, local governments, and other professionals interested in invasive plant research and policy in Texas. The first and second statewide conferences were organized and hosted by the Wildflower Center in 2005 and 2007; then handed over to TIPPC in 2009 and 2011.</a:t>
            </a:r>
            <a:endParaRPr lang="en-US" dirty="0" smtClean="0"/>
          </a:p>
          <a:p>
            <a:pPr>
              <a:lnSpc>
                <a:spcPct val="120000"/>
              </a:lnSpc>
            </a:pPr>
            <a:endParaRPr lang="en-US" b="1" dirty="0">
              <a:solidFill>
                <a:srgbClr val="408000"/>
              </a:solidFill>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48E1CB33-74F6-B94F-8CB6-910C7DBF45D0}" type="slidenum">
              <a:rPr lang="en-US"/>
              <a:pPr/>
              <a:t>17</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48E1CB33-74F6-B94F-8CB6-910C7DBF45D0}" type="slidenum">
              <a:rPr lang="en-US"/>
              <a:pPr/>
              <a:t>18</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48E1CB33-74F6-B94F-8CB6-910C7DBF45D0}" type="slidenum">
              <a:rPr lang="en-US"/>
              <a:pPr/>
              <a:t>19</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smtClean="0">
              <a:solidFill>
                <a:schemeClr val="tx1"/>
              </a:solidFill>
              <a:latin typeface="+mn-lt"/>
              <a:ea typeface="+mn-ea"/>
              <a:cs typeface="+mn-cs"/>
            </a:endParaRPr>
          </a:p>
          <a:p>
            <a:endParaRPr lang="en-US" b="1" dirty="0" smtClean="0"/>
          </a:p>
        </p:txBody>
      </p:sp>
      <p:sp>
        <p:nvSpPr>
          <p:cNvPr id="4" name="Slide Number Placeholder 3"/>
          <p:cNvSpPr>
            <a:spLocks noGrp="1"/>
          </p:cNvSpPr>
          <p:nvPr>
            <p:ph type="sldNum" sz="quarter" idx="10"/>
          </p:nvPr>
        </p:nvSpPr>
        <p:spPr/>
        <p:txBody>
          <a:bodyPr/>
          <a:lstStyle/>
          <a:p>
            <a:fld id="{C7FDAF7B-78A0-3C46-9D4C-F62A9D0DC74E}" type="slidenum">
              <a:rPr lang="en-US" smtClean="0"/>
              <a:t>2</a:t>
            </a:fld>
            <a:endParaRPr lang="en-US"/>
          </a:p>
        </p:txBody>
      </p:sp>
    </p:spTree>
    <p:extLst>
      <p:ext uri="{BB962C8B-B14F-4D97-AF65-F5344CB8AC3E}">
        <p14:creationId xmlns:p14="http://schemas.microsoft.com/office/powerpoint/2010/main" val="2033066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48E1CB33-74F6-B94F-8CB6-910C7DBF45D0}" type="slidenum">
              <a:rPr lang="en-US"/>
              <a:pPr/>
              <a:t>20</a:t>
            </a:fld>
            <a:endParaRPr lang="en-US"/>
          </a:p>
        </p:txBody>
      </p:sp>
      <p:sp>
        <p:nvSpPr>
          <p:cNvPr id="16387" name="Rectangle 2"/>
          <p:cNvSpPr>
            <a:spLocks noGrp="1" noRot="1" noChangeAspect="1" noChangeArrowheads="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a:lnSpc>
                <a:spcPct val="120000"/>
              </a:lnSpc>
            </a:pPr>
            <a:r>
              <a:rPr lang="en-US" dirty="0" smtClean="0">
                <a:solidFill>
                  <a:srgbClr val="000000"/>
                </a:solidFill>
                <a:latin typeface="Arial" charset="0"/>
              </a:rPr>
              <a:t>Serves as </a:t>
            </a:r>
            <a:r>
              <a:rPr lang="en-US" b="1" dirty="0" smtClean="0">
                <a:solidFill>
                  <a:srgbClr val="000000"/>
                </a:solidFill>
                <a:latin typeface="Arial" charset="0"/>
              </a:rPr>
              <a:t>the </a:t>
            </a:r>
            <a:r>
              <a:rPr lang="en-US" dirty="0" smtClean="0">
                <a:solidFill>
                  <a:srgbClr val="000000"/>
                </a:solidFill>
                <a:latin typeface="Arial" charset="0"/>
              </a:rPr>
              <a:t>invasive species information clearinghouse for Texas.</a:t>
            </a:r>
            <a:endParaRPr lang="en-US" b="1" dirty="0">
              <a:solidFill>
                <a:srgbClr val="408000"/>
              </a:solidFill>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www.texasinvasives.org</a:t>
            </a:r>
            <a:r>
              <a:rPr lang="en-US" sz="1200" b="0" i="0" u="none" strike="noStrike" kern="1200" baseline="0" dirty="0" smtClean="0">
                <a:solidFill>
                  <a:schemeClr val="tx1"/>
                </a:solidFill>
                <a:latin typeface="+mn-lt"/>
                <a:ea typeface="+mn-ea"/>
                <a:cs typeface="+mn-cs"/>
              </a:rPr>
              <a:t> was created by the Lady Bird Johnson Wildflower Center in partnership with the Texas A&amp;M Forest Service, Texas Parks and Wildlife Department and other stakeholders to serve as the invasive species information clearinghouse for the state of Texas. The website is managed by the Wildflower Center and is the home of TIPPC, the biennial conference, the Invaders of Texas Program, invasive species databases and factsheets, publications and other resources. The website has evolved into the centralized clearinghouse for invasive species information in Texas as illustrated by the site visitation statistics below.</a:t>
            </a:r>
          </a:p>
          <a:p>
            <a:endParaRPr lang="en-US" sz="1200" b="1" i="0" u="none" strike="noStrike" kern="1200" baseline="0" dirty="0" smtClean="0">
              <a:solidFill>
                <a:schemeClr val="tx1"/>
              </a:solidFill>
              <a:latin typeface="+mn-lt"/>
              <a:ea typeface="+mn-ea"/>
              <a:cs typeface="+mn-cs"/>
            </a:endParaRPr>
          </a:p>
          <a:p>
            <a:r>
              <a:rPr lang="pl-PL" sz="1200" b="1" i="0" u="none" strike="noStrike" kern="1200" baseline="0" dirty="0" err="1" smtClean="0">
                <a:solidFill>
                  <a:schemeClr val="tx1"/>
                </a:solidFill>
                <a:latin typeface="+mn-lt"/>
                <a:ea typeface="+mn-ea"/>
                <a:cs typeface="+mn-cs"/>
              </a:rPr>
              <a:t>Category</a:t>
            </a:r>
            <a:r>
              <a:rPr lang="pl-PL" sz="1200" b="1" i="0" u="none" strike="noStrike" kern="1200" baseline="0" dirty="0" smtClean="0">
                <a:solidFill>
                  <a:schemeClr val="tx1"/>
                </a:solidFill>
                <a:latin typeface="+mn-lt"/>
                <a:ea typeface="+mn-ea"/>
                <a:cs typeface="+mn-cs"/>
              </a:rPr>
              <a:t> 	2009 		2010 		2011 		2012</a:t>
            </a:r>
          </a:p>
          <a:p>
            <a:r>
              <a:rPr lang="en-US" sz="1200" b="1" i="0" u="none" strike="noStrike" kern="1200" baseline="0" dirty="0" smtClean="0">
                <a:solidFill>
                  <a:schemeClr val="tx1"/>
                </a:solidFill>
                <a:latin typeface="+mn-lt"/>
                <a:ea typeface="+mn-ea"/>
                <a:cs typeface="+mn-cs"/>
              </a:rPr>
              <a:t>Visits 	</a:t>
            </a:r>
            <a:r>
              <a:rPr lang="en-US" sz="1200" b="0" i="0" u="none" strike="noStrike" kern="1200" baseline="0" dirty="0" smtClean="0">
                <a:solidFill>
                  <a:schemeClr val="tx1"/>
                </a:solidFill>
                <a:latin typeface="+mn-lt"/>
                <a:ea typeface="+mn-ea"/>
                <a:cs typeface="+mn-cs"/>
              </a:rPr>
              <a:t>	44,166 	70,200 	100,563 	156,165</a:t>
            </a:r>
          </a:p>
          <a:p>
            <a:r>
              <a:rPr lang="fr-FR" sz="1200" b="1" i="0" u="none" strike="noStrike" kern="1200" baseline="0" dirty="0" err="1" smtClean="0">
                <a:solidFill>
                  <a:schemeClr val="tx1"/>
                </a:solidFill>
                <a:latin typeface="+mn-lt"/>
                <a:ea typeface="+mn-ea"/>
                <a:cs typeface="+mn-cs"/>
              </a:rPr>
              <a:t>Uniq</a:t>
            </a:r>
            <a:r>
              <a:rPr lang="fr-FR" sz="1200" b="1" i="0" u="none" strike="noStrike" kern="1200" baseline="0" dirty="0" smtClean="0">
                <a:solidFill>
                  <a:schemeClr val="tx1"/>
                </a:solidFill>
                <a:latin typeface="+mn-lt"/>
                <a:ea typeface="+mn-ea"/>
                <a:cs typeface="+mn-cs"/>
              </a:rPr>
              <a:t>. Vis</a:t>
            </a:r>
            <a:r>
              <a:rPr lang="fr-FR" sz="1200" b="0" i="0" u="none" strike="noStrike" kern="1200" baseline="0" dirty="0" smtClean="0">
                <a:solidFill>
                  <a:schemeClr val="tx1"/>
                </a:solidFill>
                <a:latin typeface="+mn-lt"/>
                <a:ea typeface="+mn-ea"/>
                <a:cs typeface="+mn-cs"/>
              </a:rPr>
              <a:t>	33,952	54,314 	78,680 	126,739</a:t>
            </a:r>
          </a:p>
          <a:p>
            <a:r>
              <a:rPr lang="pl-PL" sz="1200" b="1" i="0" u="none" strike="noStrike" kern="1200" baseline="0" dirty="0" err="1" smtClean="0">
                <a:solidFill>
                  <a:schemeClr val="tx1"/>
                </a:solidFill>
                <a:latin typeface="+mn-lt"/>
                <a:ea typeface="+mn-ea"/>
                <a:cs typeface="+mn-cs"/>
              </a:rPr>
              <a:t>Page</a:t>
            </a:r>
            <a:r>
              <a:rPr lang="pl-PL" sz="1200" b="1" i="0" u="none" strike="noStrike" kern="1200" baseline="0" dirty="0" smtClean="0">
                <a:solidFill>
                  <a:schemeClr val="tx1"/>
                </a:solidFill>
                <a:latin typeface="+mn-lt"/>
                <a:ea typeface="+mn-ea"/>
                <a:cs typeface="+mn-cs"/>
              </a:rPr>
              <a:t> </a:t>
            </a:r>
            <a:r>
              <a:rPr lang="pl-PL" sz="1200" b="1" i="0" u="none" strike="noStrike" kern="1200" baseline="0" dirty="0" err="1" smtClean="0">
                <a:solidFill>
                  <a:schemeClr val="tx1"/>
                </a:solidFill>
                <a:latin typeface="+mn-lt"/>
                <a:ea typeface="+mn-ea"/>
                <a:cs typeface="+mn-cs"/>
              </a:rPr>
              <a:t>Views</a:t>
            </a:r>
            <a:r>
              <a:rPr lang="pl-PL" sz="1200" b="1" i="0" u="none" strike="noStrike" kern="1200" baseline="0" dirty="0" smtClean="0">
                <a:solidFill>
                  <a:schemeClr val="tx1"/>
                </a:solidFill>
                <a:latin typeface="+mn-lt"/>
                <a:ea typeface="+mn-ea"/>
                <a:cs typeface="+mn-cs"/>
              </a:rPr>
              <a:t> </a:t>
            </a:r>
            <a:r>
              <a:rPr lang="pl-PL" sz="1200" b="0" i="0" u="none" strike="noStrike" kern="1200" baseline="0" dirty="0" smtClean="0">
                <a:solidFill>
                  <a:schemeClr val="tx1"/>
                </a:solidFill>
                <a:latin typeface="+mn-lt"/>
                <a:ea typeface="+mn-ea"/>
                <a:cs typeface="+mn-cs"/>
              </a:rPr>
              <a:t>200,771 	361,053 	484,176 	601,922</a:t>
            </a:r>
          </a:p>
          <a:p>
            <a:endParaRPr lang="pl-PL" sz="1200" b="0" i="0" u="none" strike="noStrike" kern="1200" baseline="0" dirty="0" smtClean="0">
              <a:solidFill>
                <a:schemeClr val="tx1"/>
              </a:solidFill>
              <a:latin typeface="+mn-lt"/>
              <a:ea typeface="+mn-ea"/>
              <a:cs typeface="+mn-cs"/>
            </a:endParaRPr>
          </a:p>
          <a:p>
            <a:r>
              <a:rPr lang="en-US" sz="1200" b="1" i="0" u="none" strike="noStrike" kern="1200" baseline="0" dirty="0" err="1" smtClean="0">
                <a:solidFill>
                  <a:schemeClr val="tx1"/>
                </a:solidFill>
                <a:latin typeface="+mn-lt"/>
                <a:ea typeface="+mn-ea"/>
                <a:cs typeface="+mn-cs"/>
              </a:rPr>
              <a:t>iWire</a:t>
            </a:r>
            <a:r>
              <a:rPr lang="en-US" sz="1200" b="0" i="0" u="none" strike="noStrike" kern="1200" baseline="0" dirty="0" smtClean="0">
                <a:solidFill>
                  <a:schemeClr val="tx1"/>
                </a:solidFill>
                <a:latin typeface="+mn-lt"/>
                <a:ea typeface="+mn-ea"/>
                <a:cs typeface="+mn-cs"/>
              </a:rPr>
              <a:t> – The </a:t>
            </a:r>
            <a:r>
              <a:rPr lang="en-US" sz="1200" b="0" i="0" u="none" strike="noStrike" kern="1200" baseline="0" dirty="0" err="1" smtClean="0">
                <a:solidFill>
                  <a:schemeClr val="tx1"/>
                </a:solidFill>
                <a:latin typeface="+mn-lt"/>
                <a:ea typeface="+mn-ea"/>
                <a:cs typeface="+mn-cs"/>
              </a:rPr>
              <a:t>iWire</a:t>
            </a:r>
            <a:r>
              <a:rPr lang="en-US" sz="1200" b="0" i="0" u="none" strike="noStrike" kern="1200" baseline="0" dirty="0" smtClean="0">
                <a:solidFill>
                  <a:schemeClr val="tx1"/>
                </a:solidFill>
                <a:latin typeface="+mn-lt"/>
                <a:ea typeface="+mn-ea"/>
                <a:cs typeface="+mn-cs"/>
              </a:rPr>
              <a:t> is an electronic, monthly newsletter created by the Wildflower Center </a:t>
            </a:r>
            <a:r>
              <a:rPr lang="en-US" sz="1200" b="0" i="0" u="none" strike="noStrike" kern="1200" baseline="0" dirty="0" err="1" smtClean="0">
                <a:solidFill>
                  <a:schemeClr val="tx1"/>
                </a:solidFill>
                <a:latin typeface="+mn-lt"/>
                <a:ea typeface="+mn-ea"/>
                <a:cs typeface="+mn-cs"/>
              </a:rPr>
              <a:t>tofacilitate</a:t>
            </a:r>
            <a:r>
              <a:rPr lang="en-US" sz="1200" b="0" i="0" u="none" strike="noStrike" kern="1200" baseline="0" dirty="0" smtClean="0">
                <a:solidFill>
                  <a:schemeClr val="tx1"/>
                </a:solidFill>
                <a:latin typeface="+mn-lt"/>
                <a:ea typeface="+mn-ea"/>
                <a:cs typeface="+mn-cs"/>
              </a:rPr>
              <a:t> communication about invasive plants and pests in Texas. Each issue of </a:t>
            </a:r>
            <a:r>
              <a:rPr lang="en-US" sz="1200" b="0" i="0" u="none" strike="noStrike" kern="1200" baseline="0" dirty="0" err="1" smtClean="0">
                <a:solidFill>
                  <a:schemeClr val="tx1"/>
                </a:solidFill>
                <a:latin typeface="+mn-lt"/>
                <a:ea typeface="+mn-ea"/>
                <a:cs typeface="+mn-cs"/>
              </a:rPr>
              <a:t>iWire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includesnews</a:t>
            </a:r>
            <a:r>
              <a:rPr lang="en-US" sz="1200" b="0" i="0" u="none" strike="noStrike" kern="1200" baseline="0" dirty="0" smtClean="0">
                <a:solidFill>
                  <a:schemeClr val="tx1"/>
                </a:solidFill>
                <a:latin typeface="+mn-lt"/>
                <a:ea typeface="+mn-ea"/>
                <a:cs typeface="+mn-cs"/>
              </a:rPr>
              <a:t> items, updates on activities of the Texas Invasive Plant and Pest Council, information about the Invaders of Texas Citizen Science program, a calendar of upcoming events and a spotlight on an invasive species of interest in Texas. There are currently 2,233 </a:t>
            </a:r>
            <a:r>
              <a:rPr lang="en-US" sz="1200" b="0" i="0" u="none" strike="noStrike" kern="1200" baseline="0" dirty="0" err="1" smtClean="0">
                <a:solidFill>
                  <a:schemeClr val="tx1"/>
                </a:solidFill>
                <a:latin typeface="+mn-lt"/>
                <a:ea typeface="+mn-ea"/>
                <a:cs typeface="+mn-cs"/>
              </a:rPr>
              <a:t>iWire</a:t>
            </a:r>
            <a:r>
              <a:rPr lang="en-US" sz="1200" b="0" i="0" u="none" strike="noStrike" kern="1200" baseline="0" dirty="0" smtClean="0">
                <a:solidFill>
                  <a:schemeClr val="tx1"/>
                </a:solidFill>
                <a:latin typeface="+mn-lt"/>
                <a:ea typeface="+mn-ea"/>
                <a:cs typeface="+mn-cs"/>
              </a:rPr>
              <a:t> subscribers.</a:t>
            </a:r>
            <a:endParaRPr lang="en-US" dirty="0"/>
          </a:p>
        </p:txBody>
      </p:sp>
      <p:sp>
        <p:nvSpPr>
          <p:cNvPr id="4" name="Slide Number Placeholder 3"/>
          <p:cNvSpPr>
            <a:spLocks noGrp="1"/>
          </p:cNvSpPr>
          <p:nvPr>
            <p:ph type="sldNum" sz="quarter" idx="10"/>
          </p:nvPr>
        </p:nvSpPr>
        <p:spPr/>
        <p:txBody>
          <a:bodyPr/>
          <a:lstStyle/>
          <a:p>
            <a:fld id="{AAB6A586-3669-604D-92FC-731EEEE68D21}" type="slidenum">
              <a:rPr lang="en-US" smtClean="0"/>
              <a:t>21</a:t>
            </a:fld>
            <a:endParaRPr lang="en-US"/>
          </a:p>
        </p:txBody>
      </p:sp>
    </p:spTree>
    <p:extLst>
      <p:ext uri="{BB962C8B-B14F-4D97-AF65-F5344CB8AC3E}">
        <p14:creationId xmlns:p14="http://schemas.microsoft.com/office/powerpoint/2010/main" val="156579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6A586-3669-604D-92FC-731EEEE68D21}" type="slidenum">
              <a:rPr lang="en-US" smtClean="0"/>
              <a:t>22</a:t>
            </a:fld>
            <a:endParaRPr lang="en-US"/>
          </a:p>
        </p:txBody>
      </p:sp>
    </p:spTree>
    <p:extLst>
      <p:ext uri="{BB962C8B-B14F-4D97-AF65-F5344CB8AC3E}">
        <p14:creationId xmlns:p14="http://schemas.microsoft.com/office/powerpoint/2010/main" val="156579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1" dirty="0" smtClean="0"/>
          </a:p>
        </p:txBody>
      </p:sp>
      <p:sp>
        <p:nvSpPr>
          <p:cNvPr id="4" name="Slide Number Placeholder 3"/>
          <p:cNvSpPr>
            <a:spLocks noGrp="1"/>
          </p:cNvSpPr>
          <p:nvPr>
            <p:ph type="sldNum" sz="quarter" idx="10"/>
          </p:nvPr>
        </p:nvSpPr>
        <p:spPr/>
        <p:txBody>
          <a:bodyPr/>
          <a:lstStyle/>
          <a:p>
            <a:fld id="{C7FDAF7B-78A0-3C46-9D4C-F62A9D0DC74E}" type="slidenum">
              <a:rPr lang="en-US">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2033066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45FE852-B0C2-2640-BA64-352D6D7EBA5D}" type="slidenum">
              <a:rPr lang="en-US" sz="1200"/>
              <a:pPr/>
              <a:t>24</a:t>
            </a:fld>
            <a:endParaRPr lang="en-US" sz="1200"/>
          </a:p>
        </p:txBody>
      </p:sp>
      <p:sp>
        <p:nvSpPr>
          <p:cNvPr id="34818" name="Rectangle 2"/>
          <p:cNvSpPr>
            <a:spLocks noGrp="1" noRot="1" noChangeAspect="1" noChangeArrowheads="1" noTextEdit="1"/>
          </p:cNvSpPr>
          <p:nvPr>
            <p:ph type="sldImg"/>
          </p:nvPr>
        </p:nvSpPr>
        <p:spPr>
          <a:solidFill>
            <a:srgbClr val="FFFFFF"/>
          </a:solidFill>
          <a:ln/>
        </p:spPr>
      </p:sp>
      <p:sp>
        <p:nvSpPr>
          <p:cNvPr id="348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charset="0"/>
              </a:rPr>
              <a:t>Only </a:t>
            </a:r>
            <a:r>
              <a:rPr lang="en-US" dirty="0" err="1">
                <a:latin typeface="Times" charset="0"/>
              </a:rPr>
              <a:t>reguletory</a:t>
            </a:r>
            <a:r>
              <a:rPr lang="en-US" dirty="0">
                <a:latin typeface="Times" charset="0"/>
              </a:rPr>
              <a:t> list. No other list is regulatory only educational, including </a:t>
            </a:r>
            <a:r>
              <a:rPr lang="en-US" dirty="0" err="1">
                <a:latin typeface="Times" charset="0"/>
              </a:rPr>
              <a:t>www.texasinvasvies.org</a:t>
            </a:r>
            <a:r>
              <a:rPr lang="en-US" dirty="0">
                <a:latin typeface="Times" charset="0"/>
              </a:rPr>
              <a:t>. Notice not a lot of </a:t>
            </a:r>
            <a:r>
              <a:rPr lang="en-US" dirty="0" err="1">
                <a:latin typeface="Times" charset="0"/>
              </a:rPr>
              <a:t>wildland</a:t>
            </a:r>
            <a:r>
              <a:rPr lang="en-US" dirty="0">
                <a:latin typeface="Times" charset="0"/>
              </a:rPr>
              <a:t> weeds, only </a:t>
            </a:r>
            <a:r>
              <a:rPr lang="en-US" dirty="0" err="1">
                <a:latin typeface="Times" charset="0"/>
              </a:rPr>
              <a:t>ag</a:t>
            </a:r>
            <a:r>
              <a:rPr lang="en-US" dirty="0">
                <a:latin typeface="Times" charset="0"/>
              </a:rPr>
              <a:t> weeds</a:t>
            </a:r>
            <a:r>
              <a:rPr lang="en-US" dirty="0" smtClean="0">
                <a:latin typeface="Times" charset="0"/>
              </a:rPr>
              <a:t>.</a:t>
            </a:r>
          </a:p>
          <a:p>
            <a:pPr eaLnBrk="1" hangingPunct="1"/>
            <a:endParaRPr lang="en-US" dirty="0" smtClean="0">
              <a:latin typeface="Times" charset="0"/>
            </a:endParaRPr>
          </a:p>
          <a:p>
            <a:pPr eaLnBrk="1" hangingPunct="1"/>
            <a:endParaRPr lang="en-US" dirty="0" smtClean="0">
              <a:latin typeface="Times" charset="0"/>
            </a:endParaRPr>
          </a:p>
          <a:p>
            <a:pPr defTabSz="912813" eaLnBrk="0" hangingPunct="0"/>
            <a:r>
              <a:rPr lang="en-US" sz="1200" dirty="0" smtClean="0">
                <a:solidFill>
                  <a:srgbClr val="92D050"/>
                </a:solidFill>
                <a:latin typeface="Candara" pitchFamily="34" charset="0"/>
                <a:cs typeface="Candara"/>
              </a:rPr>
              <a:t>Sec. 71.153.  Local Regulation: - </a:t>
            </a:r>
            <a:r>
              <a:rPr lang="en-US" sz="1200" dirty="0" smtClean="0">
                <a:solidFill>
                  <a:srgbClr val="FFFFFF"/>
                </a:solidFill>
                <a:latin typeface="Candara" pitchFamily="34" charset="0"/>
                <a:cs typeface="Candara"/>
              </a:rPr>
              <a:t>A political subdivision may </a:t>
            </a:r>
            <a:r>
              <a:rPr lang="en-US" sz="1200" dirty="0" smtClean="0">
                <a:solidFill>
                  <a:srgbClr val="FFC000"/>
                </a:solidFill>
                <a:latin typeface="Candara" pitchFamily="34" charset="0"/>
                <a:cs typeface="Candara"/>
              </a:rPr>
              <a:t>not adopt an ordinance or rule </a:t>
            </a:r>
            <a:r>
              <a:rPr lang="en-US" sz="1200" dirty="0" smtClean="0">
                <a:solidFill>
                  <a:srgbClr val="FFFFFF"/>
                </a:solidFill>
                <a:latin typeface="Candara" pitchFamily="34" charset="0"/>
                <a:cs typeface="Candara"/>
              </a:rPr>
              <a:t>that restricts the planting, sale, or distribution of noxious or invasive plant </a:t>
            </a:r>
            <a:r>
              <a:rPr lang="en-US" sz="1200" dirty="0" err="1" smtClean="0">
                <a:solidFill>
                  <a:srgbClr val="FFFFFF"/>
                </a:solidFill>
                <a:latin typeface="Candara" pitchFamily="34" charset="0"/>
                <a:cs typeface="Candara"/>
              </a:rPr>
              <a:t>species.This</a:t>
            </a:r>
            <a:r>
              <a:rPr lang="en-US" sz="1200" dirty="0" smtClean="0">
                <a:solidFill>
                  <a:srgbClr val="FFFFFF"/>
                </a:solidFill>
                <a:latin typeface="Candara" pitchFamily="34" charset="0"/>
                <a:cs typeface="Candara"/>
              </a:rPr>
              <a:t> section does not limit the preparation and </a:t>
            </a:r>
            <a:r>
              <a:rPr lang="en-US" sz="1200" dirty="0" smtClean="0">
                <a:solidFill>
                  <a:srgbClr val="FFC000"/>
                </a:solidFill>
                <a:latin typeface="Candara" pitchFamily="34" charset="0"/>
                <a:cs typeface="Candara"/>
              </a:rPr>
              <a:t>distribution of educational materials </a:t>
            </a:r>
            <a:r>
              <a:rPr lang="en-US" sz="1200" dirty="0" smtClean="0">
                <a:solidFill>
                  <a:srgbClr val="FFFFFF"/>
                </a:solidFill>
                <a:latin typeface="Candara" pitchFamily="34" charset="0"/>
                <a:cs typeface="Candara"/>
              </a:rPr>
              <a:t>relating to plants of local concern.</a:t>
            </a:r>
          </a:p>
          <a:p>
            <a:pPr defTabSz="912813" eaLnBrk="0" hangingPunct="0"/>
            <a:endParaRPr lang="en-US" sz="1200" dirty="0" smtClean="0">
              <a:solidFill>
                <a:srgbClr val="FFFFFF"/>
              </a:solidFill>
              <a:latin typeface="Candara" pitchFamily="34" charset="0"/>
              <a:cs typeface="Candara"/>
            </a:endParaRPr>
          </a:p>
          <a:p>
            <a:pPr defTabSz="912813" eaLnBrk="0" hangingPunct="0"/>
            <a:r>
              <a:rPr lang="en-US" sz="1200" dirty="0" smtClean="0">
                <a:solidFill>
                  <a:srgbClr val="92D050"/>
                </a:solidFill>
                <a:latin typeface="Candara" pitchFamily="34" charset="0"/>
                <a:cs typeface="Candara"/>
              </a:rPr>
              <a:t>Sec. 71.154.  Disclaimer Required (2011) - </a:t>
            </a:r>
            <a:r>
              <a:rPr lang="en-US" sz="1200" dirty="0" smtClean="0">
                <a:solidFill>
                  <a:srgbClr val="FFFFFF"/>
                </a:solidFill>
                <a:latin typeface="Candara" pitchFamily="34" charset="0"/>
                <a:cs typeface="Candara"/>
              </a:rPr>
              <a:t>“This plant list is only a </a:t>
            </a:r>
            <a:r>
              <a:rPr lang="en-US" sz="1200" dirty="0" smtClean="0">
                <a:solidFill>
                  <a:srgbClr val="FFC000"/>
                </a:solidFill>
                <a:latin typeface="Candara" pitchFamily="34" charset="0"/>
                <a:cs typeface="Candara"/>
              </a:rPr>
              <a:t>recommendation </a:t>
            </a:r>
            <a:r>
              <a:rPr lang="en-US" sz="1200" dirty="0" smtClean="0">
                <a:solidFill>
                  <a:srgbClr val="FFFFFF"/>
                </a:solidFill>
                <a:latin typeface="Candara" pitchFamily="34" charset="0"/>
                <a:cs typeface="Candara"/>
              </a:rPr>
              <a:t>and has </a:t>
            </a:r>
            <a:r>
              <a:rPr lang="en-US" sz="1200" dirty="0" smtClean="0">
                <a:solidFill>
                  <a:srgbClr val="FFC000"/>
                </a:solidFill>
                <a:latin typeface="Candara" pitchFamily="34" charset="0"/>
                <a:cs typeface="Candara"/>
              </a:rPr>
              <a:t>no legal effect </a:t>
            </a:r>
            <a:r>
              <a:rPr lang="en-US" sz="1200" dirty="0" smtClean="0">
                <a:solidFill>
                  <a:srgbClr val="FFFFFF"/>
                </a:solidFill>
                <a:latin typeface="Candara" pitchFamily="34" charset="0"/>
                <a:cs typeface="Candara"/>
              </a:rPr>
              <a:t>in the state of Texas.  It is lawful to sell, distribute, import, or possess a plant on this list unless the Texas Department of Agriculture labels the plant as noxious or invasive on the department's plant list.”</a:t>
            </a:r>
          </a:p>
          <a:p>
            <a:pPr eaLnBrk="1" hangingPunct="1"/>
            <a:endParaRPr lang="en-US" dirty="0">
              <a:latin typeface="Time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0732EB9-81D9-7643-95B4-314064C39312}" type="slidenum">
              <a:rPr lang="en-US" sz="1200"/>
              <a:pPr/>
              <a:t>26</a:t>
            </a:fld>
            <a:endParaRPr lang="en-US" sz="1200"/>
          </a:p>
        </p:txBody>
      </p:sp>
      <p:sp>
        <p:nvSpPr>
          <p:cNvPr id="36866" name="Rectangle 2"/>
          <p:cNvSpPr>
            <a:spLocks noGrp="1" noRot="1" noChangeAspect="1" noChangeArrowheads="1" noTextEdit="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charset="0"/>
              </a:rPr>
              <a:t>All different regions of the state have different problems because it is such a diverse state. Its hard to make a list of species for the entire state.</a:t>
            </a:r>
          </a:p>
          <a:p>
            <a:r>
              <a:rPr lang="en-US" dirty="0">
                <a:latin typeface="Times" charset="0"/>
              </a:rPr>
              <a:t>Salt Cedar</a:t>
            </a:r>
          </a:p>
          <a:p>
            <a:r>
              <a:rPr lang="en-US" dirty="0" err="1">
                <a:latin typeface="Times" charset="0"/>
              </a:rPr>
              <a:t>Arundo</a:t>
            </a:r>
            <a:endParaRPr lang="en-US" dirty="0">
              <a:latin typeface="Times" charset="0"/>
            </a:endParaRPr>
          </a:p>
          <a:p>
            <a:r>
              <a:rPr lang="en-US" dirty="0">
                <a:latin typeface="Times" charset="0"/>
              </a:rPr>
              <a:t>Old whorl bluestem</a:t>
            </a:r>
          </a:p>
          <a:p>
            <a:r>
              <a:rPr lang="en-US" dirty="0" err="1">
                <a:latin typeface="Times" charset="0"/>
              </a:rPr>
              <a:t>Ligustrum</a:t>
            </a:r>
            <a:endParaRPr lang="en-US" dirty="0">
              <a:latin typeface="Times" charset="0"/>
            </a:endParaRPr>
          </a:p>
          <a:p>
            <a:r>
              <a:rPr lang="en-US" dirty="0">
                <a:latin typeface="Times" charset="0"/>
              </a:rPr>
              <a:t>Water hyacinth</a:t>
            </a:r>
          </a:p>
          <a:p>
            <a:r>
              <a:rPr lang="en-US" dirty="0">
                <a:latin typeface="Times" charset="0"/>
              </a:rPr>
              <a:t>Kudzu</a:t>
            </a:r>
          </a:p>
          <a:p>
            <a:r>
              <a:rPr lang="en-US" dirty="0">
                <a:latin typeface="Times" charset="0"/>
              </a:rPr>
              <a:t>Giant </a:t>
            </a:r>
            <a:r>
              <a:rPr lang="en-US" dirty="0" err="1">
                <a:latin typeface="Times" charset="0"/>
              </a:rPr>
              <a:t>Salvinia</a:t>
            </a:r>
            <a:endParaRPr lang="en-US" dirty="0">
              <a:latin typeface="Times" charset="0"/>
            </a:endParaRPr>
          </a:p>
          <a:p>
            <a:r>
              <a:rPr lang="en-US" dirty="0">
                <a:latin typeface="Times" charset="0"/>
              </a:rPr>
              <a:t>Tallow tree</a:t>
            </a:r>
          </a:p>
          <a:p>
            <a:endParaRPr lang="en-US" dirty="0">
              <a:latin typeface="Time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i="1" dirty="0" smtClean="0">
                <a:solidFill>
                  <a:srgbClr val="000000"/>
                </a:solidFill>
                <a:latin typeface="Times New Roman" charset="0"/>
              </a:rPr>
              <a:t>NVADERS: Citizen Scientists Combat Invasive Species </a:t>
            </a:r>
          </a:p>
          <a:p>
            <a:pPr eaLnBrk="1" hangingPunct="1"/>
            <a:endParaRPr lang="en-US" dirty="0" smtClean="0">
              <a:solidFill>
                <a:srgbClr val="000000"/>
              </a:solidFill>
              <a:latin typeface="Times New Roman" charset="0"/>
            </a:endParaRPr>
          </a:p>
          <a:p>
            <a:pPr eaLnBrk="1" hangingPunct="1"/>
            <a:r>
              <a:rPr lang="en-US" dirty="0" smtClean="0">
                <a:solidFill>
                  <a:srgbClr val="000000"/>
                </a:solidFill>
                <a:latin typeface="Times New Roman" charset="0"/>
              </a:rPr>
              <a:t>At the national level, the Wildflower Center has joined with The Arizona Sonora Desert Museum to lead a consortium of museums participating in a national scientific education program entitled </a:t>
            </a:r>
            <a:r>
              <a:rPr lang="en-US" i="1" dirty="0" smtClean="0">
                <a:solidFill>
                  <a:srgbClr val="000000"/>
                </a:solidFill>
                <a:latin typeface="Times New Roman" charset="0"/>
              </a:rPr>
              <a:t>INVADERS: Citizen Scientists Combat Invasive Species</a:t>
            </a:r>
            <a:r>
              <a:rPr lang="en-US" dirty="0" smtClean="0">
                <a:solidFill>
                  <a:srgbClr val="000000"/>
                </a:solidFill>
                <a:latin typeface="Times New Roman" charset="0"/>
              </a:rPr>
              <a:t>. The </a:t>
            </a:r>
            <a:r>
              <a:rPr lang="en-US" i="1" dirty="0" smtClean="0">
                <a:solidFill>
                  <a:srgbClr val="000000"/>
                </a:solidFill>
                <a:latin typeface="Times New Roman" charset="0"/>
              </a:rPr>
              <a:t>INVADERS</a:t>
            </a:r>
            <a:r>
              <a:rPr lang="en-US" dirty="0" smtClean="0">
                <a:solidFill>
                  <a:srgbClr val="000000"/>
                </a:solidFill>
                <a:latin typeface="Times New Roman" charset="0"/>
              </a:rPr>
              <a:t> program involves recruiting, training, and providing materials to volunteers who detect and report invasive species in their communities.  These volunteers find, track, describe, photograph, and collect samples of invasive species and report occurrences to their affiliated institution.  The early detection data is then delivered to the U.S.G.S. National Institute of Invasive Species Science website for data hosting, analysis and mapping. The anticipated outcomes of this ground breaking program include a national network of volunteers contributing scientific data, increased public awareness of the dangers imposed by invasive species and what steps citizens can take when they encounter them; and reduced spread of invasive species through more timely control and eradication responses from regulatory agencies.</a:t>
            </a:r>
          </a:p>
          <a:p>
            <a:endParaRPr lang="en-US" dirty="0"/>
          </a:p>
        </p:txBody>
      </p:sp>
      <p:sp>
        <p:nvSpPr>
          <p:cNvPr id="4" name="Slide Number Placeholder 3"/>
          <p:cNvSpPr>
            <a:spLocks noGrp="1"/>
          </p:cNvSpPr>
          <p:nvPr>
            <p:ph type="sldNum" sz="quarter" idx="10"/>
          </p:nvPr>
        </p:nvSpPr>
        <p:spPr/>
        <p:txBody>
          <a:bodyPr/>
          <a:lstStyle/>
          <a:p>
            <a:fld id="{AAB6A586-3669-604D-92FC-731EEEE68D21}" type="slidenum">
              <a:rPr lang="en-US" smtClean="0"/>
              <a:t>28</a:t>
            </a:fld>
            <a:endParaRPr lang="en-US"/>
          </a:p>
        </p:txBody>
      </p:sp>
    </p:spTree>
    <p:extLst>
      <p:ext uri="{BB962C8B-B14F-4D97-AF65-F5344CB8AC3E}">
        <p14:creationId xmlns:p14="http://schemas.microsoft.com/office/powerpoint/2010/main" val="836106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1D12D8E-52DF-B44C-ACAE-DF9633410306}" type="slidenum">
              <a:rPr lang="en-US" sz="1200"/>
              <a:pPr/>
              <a:t>29</a:t>
            </a:fld>
            <a:endParaRPr lang="en-US" sz="1200"/>
          </a:p>
        </p:txBody>
      </p:sp>
      <p:sp>
        <p:nvSpPr>
          <p:cNvPr id="47106"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25405286-7730-C54C-AFE6-BF11E73A51F5}" type="slidenum">
              <a:rPr lang="en-US" sz="1200">
                <a:latin typeface="Calibri" charset="0"/>
              </a:rPr>
              <a:pPr algn="r" eaLnBrk="1" hangingPunct="1"/>
              <a:t>29</a:t>
            </a:fld>
            <a:endParaRPr lang="en-US" sz="1200">
              <a:latin typeface="Calibri" charset="0"/>
            </a:endParaRPr>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xfrm>
            <a:off x="914400" y="3257550"/>
            <a:ext cx="7315200" cy="3086100"/>
          </a:xfrm>
          <a:solidFill>
            <a:srgbClr val="FFFFFF"/>
          </a:solidFill>
          <a:ln>
            <a:solidFill>
              <a:srgbClr val="000000"/>
            </a:solidFill>
          </a:ln>
        </p:spPr>
        <p:txBody>
          <a:bodyPr/>
          <a:lstStyle/>
          <a:p>
            <a:pPr>
              <a:spcBef>
                <a:spcPct val="0"/>
              </a:spcBef>
            </a:pPr>
            <a:r>
              <a:rPr lang="en-US" dirty="0">
                <a:latin typeface="Times" charset="0"/>
              </a:rPr>
              <a:t>This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4396D7C0-05DB-BB4E-BD81-D1EBCD9D5522}" type="slidenum">
              <a:rPr lang="en-US"/>
              <a:pPr/>
              <a:t>30</a:t>
            </a:fld>
            <a:endParaRPr lang="en-US"/>
          </a:p>
        </p:txBody>
      </p:sp>
      <p:sp>
        <p:nvSpPr>
          <p:cNvPr id="75779" name="Rectangle 7"/>
          <p:cNvSpPr txBox="1">
            <a:spLocks noGrp="1" noChangeArrowheads="1"/>
          </p:cNvSpPr>
          <p:nvPr/>
        </p:nvSpPr>
        <p:spPr bwMode="auto">
          <a:xfrm>
            <a:off x="5179484" y="6513910"/>
            <a:ext cx="3962400" cy="342900"/>
          </a:xfrm>
          <a:prstGeom prst="rect">
            <a:avLst/>
          </a:prstGeom>
          <a:noFill/>
          <a:ln w="9525">
            <a:noFill/>
            <a:miter lim="800000"/>
            <a:headEnd/>
            <a:tailEnd/>
          </a:ln>
        </p:spPr>
        <p:txBody>
          <a:bodyPr anchor="b">
            <a:prstTxWarp prst="textNoShape">
              <a:avLst/>
            </a:prstTxWarp>
          </a:bodyPr>
          <a:lstStyle/>
          <a:p>
            <a:pPr algn="r" eaLnBrk="1" hangingPunct="1"/>
            <a:fld id="{68DFF334-0DF4-6544-85F0-1B2ADB1D0EB5}" type="slidenum">
              <a:rPr lang="en-US" sz="1200">
                <a:latin typeface="Calibri" charset="0"/>
              </a:rPr>
              <a:pPr algn="r" eaLnBrk="1" hangingPunct="1"/>
              <a:t>30</a:t>
            </a:fld>
            <a:endParaRPr lang="en-US" sz="1200">
              <a:latin typeface="Calibri" charset="0"/>
            </a:endParaRPr>
          </a:p>
        </p:txBody>
      </p:sp>
      <p:sp>
        <p:nvSpPr>
          <p:cNvPr id="75780" name="Rectangle 2"/>
          <p:cNvSpPr>
            <a:spLocks noGrp="1" noRot="1" noChangeAspect="1" noChangeArrowheads="1" noTextEdit="1"/>
          </p:cNvSpPr>
          <p:nvPr>
            <p:ph type="sldImg"/>
          </p:nvPr>
        </p:nvSpPr>
        <p:spPr>
          <a:solidFill>
            <a:srgbClr val="FFFFFF"/>
          </a:solidFill>
          <a:ln/>
        </p:spPr>
      </p:sp>
      <p:sp>
        <p:nvSpPr>
          <p:cNvPr id="75781" name="Rectangle 3"/>
          <p:cNvSpPr>
            <a:spLocks noGrp="1" noChangeArrowheads="1"/>
          </p:cNvSpPr>
          <p:nvPr>
            <p:ph type="body" idx="1"/>
          </p:nvPr>
        </p:nvSpPr>
        <p:spPr>
          <a:xfrm>
            <a:off x="914400" y="3257550"/>
            <a:ext cx="7315200" cy="3086100"/>
          </a:xfrm>
          <a:solidFill>
            <a:srgbClr val="FFFFFF"/>
          </a:solidFill>
          <a:ln>
            <a:solidFill>
              <a:srgbClr val="000000"/>
            </a:solidFill>
          </a:ln>
        </p:spPr>
        <p:txBody>
          <a:bodyPr/>
          <a:lstStyle/>
          <a:p>
            <a:pPr eaLnBrk="1" hangingPunct="1">
              <a:spcBef>
                <a:spcPct val="0"/>
              </a:spcBef>
            </a:pP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B7DB2F5-D0FE-DA43-B179-E64DEC01F1CD}" type="slidenum">
              <a:rPr lang="en-US" sz="1200"/>
              <a:pPr/>
              <a:t>31</a:t>
            </a:fld>
            <a:endParaRPr lang="en-US" sz="1200"/>
          </a:p>
        </p:txBody>
      </p:sp>
      <p:sp>
        <p:nvSpPr>
          <p:cNvPr id="49154" name="Rectangle 2"/>
          <p:cNvSpPr>
            <a:spLocks noGrp="1" noRot="1" noChangeAspect="1" noChangeArrowheads="1" noTextEdit="1"/>
          </p:cNvSpPr>
          <p:nvPr>
            <p:ph type="sldImg"/>
          </p:nvPr>
        </p:nvSpPr>
        <p:spPr>
          <a:solidFill>
            <a:srgbClr val="FFFFFF"/>
          </a:solidFill>
          <a:ln/>
        </p:spPr>
      </p:sp>
      <p:sp>
        <p:nvSpPr>
          <p:cNvPr id="49155"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dirty="0" smtClean="0">
                <a:latin typeface="Times" charset="0"/>
              </a:rPr>
              <a:t>On the left</a:t>
            </a:r>
            <a:r>
              <a:rPr lang="en-US" baseline="0" dirty="0" smtClean="0">
                <a:latin typeface="Times" charset="0"/>
              </a:rPr>
              <a:t> </a:t>
            </a:r>
            <a:r>
              <a:rPr lang="en-US" dirty="0" smtClean="0">
                <a:latin typeface="Times" charset="0"/>
              </a:rPr>
              <a:t>is </a:t>
            </a:r>
            <a:r>
              <a:rPr lang="en-US" dirty="0">
                <a:latin typeface="Times" charset="0"/>
              </a:rPr>
              <a:t>an example datasheet which you </a:t>
            </a:r>
            <a:r>
              <a:rPr lang="en-US" dirty="0" smtClean="0">
                <a:latin typeface="Times" charset="0"/>
              </a:rPr>
              <a:t>would </a:t>
            </a:r>
            <a:r>
              <a:rPr lang="en-US" dirty="0">
                <a:latin typeface="Times" charset="0"/>
              </a:rPr>
              <a:t>take out </a:t>
            </a:r>
            <a:r>
              <a:rPr lang="en-US" dirty="0" smtClean="0">
                <a:latin typeface="Times" charset="0"/>
              </a:rPr>
              <a:t>in </a:t>
            </a:r>
            <a:r>
              <a:rPr lang="en-US" dirty="0">
                <a:latin typeface="Times" charset="0"/>
              </a:rPr>
              <a:t>the field. </a:t>
            </a:r>
            <a:r>
              <a:rPr lang="en-US" dirty="0" smtClean="0">
                <a:latin typeface="Times" charset="0"/>
              </a:rPr>
              <a:t>The </a:t>
            </a:r>
            <a:r>
              <a:rPr lang="en-US" dirty="0">
                <a:latin typeface="Times" charset="0"/>
              </a:rPr>
              <a:t>paper version is word-for-word to the online submittal </a:t>
            </a:r>
            <a:r>
              <a:rPr lang="en-US" dirty="0" smtClean="0">
                <a:latin typeface="Times" charset="0"/>
              </a:rPr>
              <a:t>form,</a:t>
            </a:r>
            <a:r>
              <a:rPr lang="en-US" baseline="0" dirty="0" smtClean="0">
                <a:latin typeface="Times" charset="0"/>
              </a:rPr>
              <a:t> so data entry is simple and streamlined.</a:t>
            </a:r>
            <a:endParaRPr lang="en-US" dirty="0">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Many of these examples could easily fit into more than one category. For instance, waterways cogged by invasive plants in certainly an economic cost to fishing companies, and industries using pipes for water disposal. But waterways clogged by invasive plants growing on the surface can also cause an ecological disaster by blocking life-giving sunlight for submerged plants. Clogged waterways can also cause social costs by making recreational rivers and lakes unusable for boating, fishing, and swimming. (NISIC, 2007 [http://</a:t>
            </a:r>
            <a:r>
              <a:rPr lang="en-US" sz="1200" kern="1200" dirty="0" err="1" smtClean="0">
                <a:solidFill>
                  <a:schemeClr val="tx1"/>
                </a:solidFill>
                <a:latin typeface="+mn-lt"/>
                <a:ea typeface="+mn-ea"/>
                <a:cs typeface="+mn-cs"/>
              </a:rPr>
              <a:t>alic.arid.arizona.edu</a:t>
            </a:r>
            <a:r>
              <a:rPr lang="en-US" sz="1200" kern="1200" dirty="0" smtClean="0">
                <a:solidFill>
                  <a:schemeClr val="tx1"/>
                </a:solidFill>
                <a:latin typeface="+mn-lt"/>
                <a:ea typeface="+mn-ea"/>
                <a:cs typeface="+mn-cs"/>
              </a:rPr>
              <a:t>/invasive/sub1/p4.shtml]}</a:t>
            </a:r>
            <a:endParaRPr lang="en-US" dirty="0"/>
          </a:p>
        </p:txBody>
      </p:sp>
      <p:sp>
        <p:nvSpPr>
          <p:cNvPr id="4" name="Slide Number Placeholder 3"/>
          <p:cNvSpPr>
            <a:spLocks noGrp="1"/>
          </p:cNvSpPr>
          <p:nvPr>
            <p:ph type="sldNum" sz="quarter" idx="10"/>
          </p:nvPr>
        </p:nvSpPr>
        <p:spPr/>
        <p:txBody>
          <a:bodyPr/>
          <a:lstStyle/>
          <a:p>
            <a:fld id="{AAB6A586-3669-604D-92FC-731EEEE68D21}" type="slidenum">
              <a:rPr lang="en-US" smtClean="0"/>
              <a:t>3</a:t>
            </a:fld>
            <a:endParaRPr lang="en-US"/>
          </a:p>
        </p:txBody>
      </p:sp>
    </p:spTree>
    <p:extLst>
      <p:ext uri="{BB962C8B-B14F-4D97-AF65-F5344CB8AC3E}">
        <p14:creationId xmlns:p14="http://schemas.microsoft.com/office/powerpoint/2010/main" val="1707380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2979771-53F4-4246-9978-D2466033C521}" type="slidenum">
              <a:rPr lang="en-US" sz="1200"/>
              <a:pPr/>
              <a:t>32</a:t>
            </a:fld>
            <a:endParaRPr lang="en-US" sz="1200"/>
          </a:p>
        </p:txBody>
      </p:sp>
      <p:sp>
        <p:nvSpPr>
          <p:cNvPr id="53250" name="Rectangle 2"/>
          <p:cNvSpPr>
            <a:spLocks noGrp="1" noRot="1" noChangeAspect="1" noChangeArrowheads="1" noTextEdit="1"/>
          </p:cNvSpPr>
          <p:nvPr>
            <p:ph type="sldImg"/>
          </p:nvPr>
        </p:nvSpPr>
        <p:spPr>
          <a:solidFill>
            <a:srgbClr val="FFFFFF"/>
          </a:solidFill>
          <a:ln/>
        </p:spPr>
      </p:sp>
      <p:sp>
        <p:nvSpPr>
          <p:cNvPr id="53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23077ED-A7C5-774E-9857-3500B4615517}" type="slidenum">
              <a:rPr lang="en-US" sz="1200"/>
              <a:pPr/>
              <a:t>33</a:t>
            </a:fld>
            <a:endParaRPr lang="en-US" sz="1200"/>
          </a:p>
        </p:txBody>
      </p:sp>
      <p:sp>
        <p:nvSpPr>
          <p:cNvPr id="53250" name="Rectangle 2"/>
          <p:cNvSpPr>
            <a:spLocks noGrp="1" noRot="1" noChangeAspect="1" noChangeArrowheads="1" noTextEdit="1"/>
          </p:cNvSpPr>
          <p:nvPr>
            <p:ph type="sldImg"/>
          </p:nvPr>
        </p:nvSpPr>
        <p:spPr>
          <a:solidFill>
            <a:srgbClr val="FFFFFF"/>
          </a:solidFill>
          <a:ln/>
        </p:spPr>
      </p:sp>
      <p:sp>
        <p:nvSpPr>
          <p:cNvPr id="53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Placeholder 2"/>
          <p:cNvSpPr>
            <a:spLocks noGrp="1" noRot="1" noChangeAspect="1" noTextEdit="1"/>
          </p:cNvSpPr>
          <p:nvPr>
            <p:ph type="sldImg"/>
          </p:nvPr>
        </p:nvSpPr>
        <p:spPr>
          <a:ln/>
        </p:spPr>
      </p:sp>
      <p:sp>
        <p:nvSpPr>
          <p:cNvPr id="61442" name="Placeholder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charset="0"/>
              </a:rPr>
              <a:t>All of the orange is new county records of </a:t>
            </a:r>
            <a:r>
              <a:rPr lang="en-US" dirty="0" err="1">
                <a:latin typeface="Times" charset="0"/>
              </a:rPr>
              <a:t>Arundo</a:t>
            </a:r>
            <a:r>
              <a:rPr lang="en-US" dirty="0">
                <a:latin typeface="Times" charset="0"/>
              </a:rPr>
              <a:t> </a:t>
            </a:r>
            <a:r>
              <a:rPr lang="en-US" dirty="0" err="1">
                <a:latin typeface="Times" charset="0"/>
              </a:rPr>
              <a:t>donax</a:t>
            </a:r>
            <a:r>
              <a:rPr lang="en-US" dirty="0">
                <a:latin typeface="Times" charset="0"/>
              </a:rPr>
              <a:t> contributed by Invaders Citizen Scientists.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B7DB2F5-D0FE-DA43-B179-E64DEC01F1CD}" type="slidenum">
              <a:rPr lang="en-US" sz="1200"/>
              <a:pPr/>
              <a:t>35</a:t>
            </a:fld>
            <a:endParaRPr lang="en-US" sz="1200"/>
          </a:p>
        </p:txBody>
      </p:sp>
      <p:sp>
        <p:nvSpPr>
          <p:cNvPr id="49154" name="Rectangle 2"/>
          <p:cNvSpPr>
            <a:spLocks noGrp="1" noRot="1" noChangeAspect="1" noChangeArrowheads="1" noTextEdit="1"/>
          </p:cNvSpPr>
          <p:nvPr>
            <p:ph type="sldImg"/>
          </p:nvPr>
        </p:nvSpPr>
        <p:spPr>
          <a:solidFill>
            <a:srgbClr val="FFFFFF"/>
          </a:solidFill>
          <a:ln/>
        </p:spPr>
      </p:sp>
      <p:sp>
        <p:nvSpPr>
          <p:cNvPr id="49155" name="Rectangle 3"/>
          <p:cNvSpPr>
            <a:spLocks noGrp="1" noChangeArrowheads="1"/>
          </p:cNvSpPr>
          <p:nvPr>
            <p:ph type="body" idx="1"/>
          </p:nvPr>
        </p:nvSpPr>
        <p:spPr>
          <a:solidFill>
            <a:srgbClr val="FFFFFF"/>
          </a:solidFill>
          <a:ln>
            <a:solidFill>
              <a:srgbClr val="000000"/>
            </a:solidFill>
          </a:ln>
        </p:spPr>
        <p:txBody>
          <a:bodyPr/>
          <a:lstStyle/>
          <a:p>
            <a:pPr>
              <a:lnSpc>
                <a:spcPct val="130000"/>
              </a:lnSpc>
            </a:pPr>
            <a:r>
              <a:rPr lang="en-US" dirty="0" smtClean="0">
                <a:solidFill>
                  <a:srgbClr val="800000"/>
                </a:solidFill>
                <a:latin typeface="Trebuchet MS"/>
                <a:cs typeface="Trebuchet MS"/>
              </a:rPr>
              <a:t>Actions: </a:t>
            </a:r>
          </a:p>
          <a:p>
            <a:pPr>
              <a:lnSpc>
                <a:spcPct val="130000"/>
              </a:lnSpc>
            </a:pPr>
            <a:r>
              <a:rPr lang="en-US" sz="1800" b="1" dirty="0" smtClean="0">
                <a:latin typeface="Trebuchet MS"/>
                <a:cs typeface="Trebuchet MS"/>
              </a:rPr>
              <a:t>Training</a:t>
            </a:r>
          </a:p>
          <a:p>
            <a:pPr marL="342900" indent="-342900">
              <a:lnSpc>
                <a:spcPct val="130000"/>
              </a:lnSpc>
              <a:buFont typeface="Arial"/>
              <a:buChar char="•"/>
            </a:pPr>
            <a:r>
              <a:rPr lang="en-US" sz="1800" dirty="0" smtClean="0">
                <a:latin typeface="Trebuchet MS"/>
                <a:cs typeface="Trebuchet MS"/>
              </a:rPr>
              <a:t>Online training module</a:t>
            </a:r>
          </a:p>
          <a:p>
            <a:pPr marL="342900" indent="-342900">
              <a:lnSpc>
                <a:spcPct val="130000"/>
              </a:lnSpc>
              <a:buFont typeface="Arial"/>
              <a:buChar char="•"/>
            </a:pPr>
            <a:r>
              <a:rPr lang="en-US" sz="1800" dirty="0" smtClean="0">
                <a:latin typeface="Trebuchet MS"/>
                <a:cs typeface="Trebuchet MS"/>
              </a:rPr>
              <a:t>10 workshops (2012) </a:t>
            </a:r>
          </a:p>
          <a:p>
            <a:pPr>
              <a:lnSpc>
                <a:spcPct val="130000"/>
              </a:lnSpc>
            </a:pPr>
            <a:r>
              <a:rPr lang="en-US" sz="1800" b="1" dirty="0" smtClean="0">
                <a:latin typeface="Trebuchet MS"/>
                <a:cs typeface="Trebuchet MS"/>
              </a:rPr>
              <a:t>Collaboration:</a:t>
            </a:r>
            <a:endParaRPr lang="en-US" sz="1800" dirty="0" smtClean="0">
              <a:latin typeface="Trebuchet MS"/>
              <a:cs typeface="Trebuchet MS"/>
            </a:endParaRPr>
          </a:p>
          <a:p>
            <a:pPr marL="342900" indent="-342900">
              <a:lnSpc>
                <a:spcPct val="130000"/>
              </a:lnSpc>
              <a:buFont typeface="Arial"/>
              <a:buChar char="•"/>
            </a:pPr>
            <a:r>
              <a:rPr lang="en-US" sz="1800" dirty="0" smtClean="0">
                <a:latin typeface="Trebuchet MS"/>
                <a:cs typeface="Trebuchet MS"/>
              </a:rPr>
              <a:t>Target species: “ Pest Dirty Dozen”</a:t>
            </a:r>
          </a:p>
          <a:p>
            <a:pPr marL="342900" indent="-342900">
              <a:lnSpc>
                <a:spcPct val="130000"/>
              </a:lnSpc>
              <a:buFont typeface="Arial"/>
              <a:buChar char="•"/>
            </a:pPr>
            <a:r>
              <a:rPr lang="en-US" sz="1800" dirty="0" smtClean="0">
                <a:latin typeface="Trebuchet MS"/>
                <a:cs typeface="Trebuchet MS"/>
              </a:rPr>
              <a:t>Report It! </a:t>
            </a:r>
          </a:p>
          <a:p>
            <a:pPr>
              <a:lnSpc>
                <a:spcPct val="130000"/>
              </a:lnSpc>
            </a:pPr>
            <a:r>
              <a:rPr lang="en-US" sz="1800" b="1" dirty="0" smtClean="0">
                <a:latin typeface="Trebuchet MS"/>
                <a:cs typeface="Trebuchet MS"/>
              </a:rPr>
              <a:t>Public Outreach</a:t>
            </a:r>
          </a:p>
          <a:p>
            <a:pPr marL="342900" indent="-342900">
              <a:lnSpc>
                <a:spcPct val="130000"/>
              </a:lnSpc>
              <a:buFont typeface="Arial"/>
              <a:buChar char="•"/>
            </a:pPr>
            <a:r>
              <a:rPr lang="en-US" sz="1800" dirty="0" smtClean="0">
                <a:latin typeface="Trebuchet MS"/>
                <a:cs typeface="Trebuchet MS"/>
              </a:rPr>
              <a:t>Online materials</a:t>
            </a:r>
          </a:p>
          <a:p>
            <a:pPr marL="1085850" lvl="1" indent="-342900">
              <a:lnSpc>
                <a:spcPct val="130000"/>
              </a:lnSpc>
              <a:buFont typeface="Arial"/>
              <a:buChar char="•"/>
            </a:pPr>
            <a:r>
              <a:rPr lang="en-US" sz="1800" dirty="0" smtClean="0">
                <a:latin typeface="Trebuchet MS"/>
                <a:cs typeface="Trebuchet MS"/>
              </a:rPr>
              <a:t>Pest Alerts</a:t>
            </a:r>
          </a:p>
          <a:p>
            <a:pPr marL="1085850" lvl="1" indent="-342900">
              <a:lnSpc>
                <a:spcPct val="130000"/>
              </a:lnSpc>
              <a:buFont typeface="Arial"/>
              <a:buChar char="•"/>
            </a:pPr>
            <a:r>
              <a:rPr lang="en-US" sz="1800" dirty="0" smtClean="0">
                <a:latin typeface="Trebuchet MS"/>
                <a:cs typeface="Trebuchet MS"/>
              </a:rPr>
              <a:t>Pest ID Cards </a:t>
            </a:r>
          </a:p>
          <a:p>
            <a:pPr marL="1085850" lvl="1" indent="-342900">
              <a:lnSpc>
                <a:spcPct val="130000"/>
              </a:lnSpc>
              <a:buFont typeface="Arial"/>
              <a:buChar char="•"/>
            </a:pPr>
            <a:r>
              <a:rPr lang="en-US" sz="1800" dirty="0" smtClean="0">
                <a:latin typeface="Trebuchet MS"/>
                <a:cs typeface="Trebuchet MS"/>
              </a:rPr>
              <a:t>Fact Sheets</a:t>
            </a:r>
          </a:p>
          <a:p>
            <a:pPr marL="342900" indent="-342900">
              <a:lnSpc>
                <a:spcPct val="130000"/>
              </a:lnSpc>
              <a:buFont typeface="Arial"/>
              <a:buChar char="•"/>
            </a:pPr>
            <a:r>
              <a:rPr lang="en-US" sz="1800" dirty="0" smtClean="0">
                <a:latin typeface="Trebuchet MS"/>
                <a:cs typeface="Trebuchet MS"/>
              </a:rPr>
              <a:t>Distribute posters and pamphlets</a:t>
            </a:r>
          </a:p>
          <a:p>
            <a:pPr marL="342900" indent="-342900">
              <a:lnSpc>
                <a:spcPct val="130000"/>
              </a:lnSpc>
              <a:buFont typeface="Arial"/>
              <a:buChar char="•"/>
            </a:pPr>
            <a:r>
              <a:rPr lang="en-US" sz="1800" dirty="0" smtClean="0">
                <a:latin typeface="Trebuchet MS"/>
                <a:cs typeface="Trebuchet MS"/>
              </a:rPr>
              <a:t>EAB identification kit </a:t>
            </a:r>
          </a:p>
          <a:p>
            <a:pPr eaLnBrk="1" hangingPunct="1">
              <a:spcBef>
                <a:spcPct val="0"/>
              </a:spcBef>
            </a:pPr>
            <a:endParaRPr lang="en-US" dirty="0">
              <a:latin typeface="Times"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7FDAF7B-78A0-3C46-9D4C-F62A9D0DC74E}" type="slidenum">
              <a:rPr lang="en-US" smtClean="0"/>
              <a:t>36</a:t>
            </a:fld>
            <a:endParaRPr lang="en-US"/>
          </a:p>
        </p:txBody>
      </p:sp>
    </p:spTree>
    <p:extLst>
      <p:ext uri="{BB962C8B-B14F-4D97-AF65-F5344CB8AC3E}">
        <p14:creationId xmlns:p14="http://schemas.microsoft.com/office/powerpoint/2010/main" val="3642216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A6B00-17F8-C04E-9E5B-031B14A29C24}"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3822290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Eradicator Calculator – </a:t>
            </a:r>
            <a:r>
              <a:rPr lang="en-US" sz="1200" b="0" i="0" u="none" strike="noStrike" kern="1200" baseline="0" dirty="0" smtClean="0">
                <a:solidFill>
                  <a:schemeClr val="tx1"/>
                </a:solidFill>
                <a:latin typeface="+mn-lt"/>
                <a:ea typeface="+mn-ea"/>
                <a:cs typeface="+mn-cs"/>
              </a:rPr>
              <a:t>While education, early detection and prevention are program hallmarks, it is important to ensure that volunteer-based invasive species control efforts don't go undocumented. The Eradicator Calculator is a tool to publicize eradication events, track efforts, and quantify the costs associated with the control and management events. It houses important data needed to more accurately determine the economic impacts of controlling invasive species.  The calculator went public in 2012 and has tracked $160,000 and nearly 6500 volunteer hours in invasive species control efforts.</a:t>
            </a:r>
            <a:r>
              <a:rPr lang="en-US" sz="1200" kern="1200" dirty="0" smtClean="0">
                <a:solidFill>
                  <a:schemeClr val="tx1"/>
                </a:solidFill>
                <a:latin typeface="+mn-lt"/>
                <a:ea typeface="+mn-ea"/>
                <a:cs typeface="+mn-cs"/>
              </a:rPr>
              <a:t> This feature was designed to ensure that volunteer-based eradication efforts don't go undocumented.  It provides a forum to publicize eradication events, track efforts by date and location, and quantify the costs associated with invasive species eradication.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Volunteer groups led by state, municipal, nonprofit, and concerned citizens alike can post events and submit post-event details through the </a:t>
            </a:r>
            <a:r>
              <a:rPr lang="en-US" sz="1200" b="1" i="1" kern="1200" dirty="0" smtClean="0">
                <a:solidFill>
                  <a:schemeClr val="tx1"/>
                </a:solidFill>
                <a:latin typeface="+mn-lt"/>
                <a:ea typeface="+mn-ea"/>
                <a:cs typeface="+mn-cs"/>
              </a:rPr>
              <a:t>Eradicator Calculator</a:t>
            </a:r>
            <a:r>
              <a:rPr lang="en-US" sz="1200" b="0" i="0" kern="1200" dirty="0" smtClean="0">
                <a:solidFill>
                  <a:schemeClr val="tx1"/>
                </a:solidFill>
                <a:latin typeface="+mn-lt"/>
                <a:ea typeface="+mn-ea"/>
                <a:cs typeface="+mn-cs"/>
              </a:rPr>
              <a:t>. Posting past events helps build the </a:t>
            </a:r>
            <a:r>
              <a:rPr lang="en-US" sz="1200" b="1" i="1" kern="1200" dirty="0" smtClean="0">
                <a:solidFill>
                  <a:schemeClr val="tx1"/>
                </a:solidFill>
                <a:latin typeface="+mn-lt"/>
                <a:ea typeface="+mn-ea"/>
                <a:cs typeface="+mn-cs"/>
              </a:rPr>
              <a:t>Eradicator Calculator </a:t>
            </a:r>
            <a:r>
              <a:rPr lang="en-US" sz="1200" b="0" i="0" kern="1200" dirty="0" smtClean="0">
                <a:solidFill>
                  <a:schemeClr val="tx1"/>
                </a:solidFill>
                <a:latin typeface="+mn-lt"/>
                <a:ea typeface="+mn-ea"/>
                <a:cs typeface="+mn-cs"/>
              </a:rPr>
              <a:t>database, which helps track the amount of time and money spent on controlling invasive species.</a:t>
            </a:r>
            <a:endParaRPr lang="en-US" sz="120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7FDAF7B-78A0-3C46-9D4C-F62A9D0DC74E}" type="slidenum">
              <a:rPr lang="en-US" smtClean="0"/>
              <a:t>39</a:t>
            </a:fld>
            <a:endParaRPr lang="en-US"/>
          </a:p>
        </p:txBody>
      </p:sp>
    </p:spTree>
    <p:extLst>
      <p:ext uri="{BB962C8B-B14F-4D97-AF65-F5344CB8AC3E}">
        <p14:creationId xmlns:p14="http://schemas.microsoft.com/office/powerpoint/2010/main" val="36422161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Eradicator Calculator – </a:t>
            </a:r>
            <a:r>
              <a:rPr lang="en-US" sz="1200" b="0" i="0" u="none" strike="noStrike" kern="1200" baseline="0" dirty="0" smtClean="0">
                <a:solidFill>
                  <a:schemeClr val="tx1"/>
                </a:solidFill>
                <a:latin typeface="+mn-lt"/>
                <a:ea typeface="+mn-ea"/>
                <a:cs typeface="+mn-cs"/>
              </a:rPr>
              <a:t>While education, early detection and prevention are program hallmarks, it is important to ensure that volunteer-based invasive species control efforts don't go undocumented. The Eradicator Calculator is a tool to publicize eradication events, track efforts, and quantify the costs associated with the control and management events. It houses important data needed to more accurately determine the economic impacts of controlling invasive species.  The calculator went public in 2012 and has tracked $160,000 and nearly 6500 volunteer hours in invasive species control efforts.</a:t>
            </a:r>
            <a:r>
              <a:rPr lang="en-US" sz="1200" kern="1200" dirty="0" smtClean="0">
                <a:solidFill>
                  <a:schemeClr val="tx1"/>
                </a:solidFill>
                <a:latin typeface="+mn-lt"/>
                <a:ea typeface="+mn-ea"/>
                <a:cs typeface="+mn-cs"/>
              </a:rPr>
              <a:t> This feature was designed to ensure that volunteer-based eradication efforts don't go undocumented.  It provides a forum to publicize eradication events, track efforts by date and location, and quantify the costs associated with invasive species eradication.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Volunteer groups led by state, municipal, nonprofit, and concerned citizens alike can post events and submit post-event details through the </a:t>
            </a:r>
            <a:r>
              <a:rPr lang="en-US" sz="1200" b="1" i="1" kern="1200" dirty="0" smtClean="0">
                <a:solidFill>
                  <a:schemeClr val="tx1"/>
                </a:solidFill>
                <a:latin typeface="+mn-lt"/>
                <a:ea typeface="+mn-ea"/>
                <a:cs typeface="+mn-cs"/>
              </a:rPr>
              <a:t>Eradicator Calculator</a:t>
            </a:r>
            <a:r>
              <a:rPr lang="en-US" sz="1200" b="0" i="0" kern="1200" dirty="0" smtClean="0">
                <a:solidFill>
                  <a:schemeClr val="tx1"/>
                </a:solidFill>
                <a:latin typeface="+mn-lt"/>
                <a:ea typeface="+mn-ea"/>
                <a:cs typeface="+mn-cs"/>
              </a:rPr>
              <a:t>. Posting past events helps build the </a:t>
            </a:r>
            <a:r>
              <a:rPr lang="en-US" sz="1200" b="1" i="1" kern="1200" dirty="0" smtClean="0">
                <a:solidFill>
                  <a:schemeClr val="tx1"/>
                </a:solidFill>
                <a:latin typeface="+mn-lt"/>
                <a:ea typeface="+mn-ea"/>
                <a:cs typeface="+mn-cs"/>
              </a:rPr>
              <a:t>Eradicator Calculator </a:t>
            </a:r>
            <a:r>
              <a:rPr lang="en-US" sz="1200" b="0" i="0" kern="1200" dirty="0" smtClean="0">
                <a:solidFill>
                  <a:schemeClr val="tx1"/>
                </a:solidFill>
                <a:latin typeface="+mn-lt"/>
                <a:ea typeface="+mn-ea"/>
                <a:cs typeface="+mn-cs"/>
              </a:rPr>
              <a:t>database, which helps track the amount of time and money spent on controlling invasive species.</a:t>
            </a:r>
            <a:endParaRPr lang="en-US" sz="120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7FDAF7B-78A0-3C46-9D4C-F62A9D0DC74E}" type="slidenum">
              <a:rPr lang="en-US" smtClean="0"/>
              <a:t>40</a:t>
            </a:fld>
            <a:endParaRPr lang="en-US"/>
          </a:p>
        </p:txBody>
      </p:sp>
    </p:spTree>
    <p:extLst>
      <p:ext uri="{BB962C8B-B14F-4D97-AF65-F5344CB8AC3E}">
        <p14:creationId xmlns:p14="http://schemas.microsoft.com/office/powerpoint/2010/main" val="3642216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Native Plant Information Network</a:t>
            </a:r>
          </a:p>
          <a:p>
            <a:endParaRPr lang="en-US" dirty="0" smtClean="0"/>
          </a:p>
          <a:p>
            <a:r>
              <a:rPr lang="en-US" dirty="0" smtClean="0"/>
              <a:t>Goal is to…</a:t>
            </a:r>
          </a:p>
          <a:p>
            <a:pPr marL="228560" indent="-228560">
              <a:buAutoNum type="arabicPeriod"/>
            </a:pPr>
            <a:r>
              <a:rPr lang="en-US" dirty="0" smtClean="0"/>
              <a:t>Assemble and disseminate information that will encourage the sustainable use and conservation of native plants and landscapes.</a:t>
            </a:r>
          </a:p>
          <a:p>
            <a:pPr marL="228560" indent="-228560">
              <a:buAutoNum type="arabicPeriod"/>
            </a:pPr>
            <a:r>
              <a:rPr lang="en-US" dirty="0" smtClean="0"/>
              <a:t>Educate North America about the environmental necessity, economic value and natural beauty of native plants.</a:t>
            </a:r>
          </a:p>
          <a:p>
            <a:endParaRPr lang="en-US" dirty="0" smtClean="0"/>
          </a:p>
          <a:p>
            <a:pPr marL="0" indent="0" eaLnBrk="1" hangingPunct="1">
              <a:spcBef>
                <a:spcPct val="0"/>
              </a:spcBef>
              <a:buFontTx/>
              <a:buNone/>
            </a:pPr>
            <a:endParaRPr lang="en-US" b="1" dirty="0" smtClean="0">
              <a:solidFill>
                <a:srgbClr val="426437"/>
              </a:solidFill>
              <a:latin typeface="Arial" charset="0"/>
            </a:endParaRPr>
          </a:p>
          <a:p>
            <a:pPr marL="0" indent="0" eaLnBrk="1" hangingPunct="1">
              <a:spcBef>
                <a:spcPct val="0"/>
              </a:spcBef>
              <a:buFontTx/>
              <a:buNone/>
            </a:pPr>
            <a:r>
              <a:rPr lang="en-US" b="1" dirty="0" smtClean="0">
                <a:solidFill>
                  <a:srgbClr val="426437"/>
                </a:solidFill>
                <a:latin typeface="Arial" charset="0"/>
              </a:rPr>
              <a:t>Preventing</a:t>
            </a:r>
            <a:r>
              <a:rPr lang="en-US" b="1" baseline="0" dirty="0" smtClean="0">
                <a:solidFill>
                  <a:srgbClr val="426437"/>
                </a:solidFill>
                <a:latin typeface="Arial" charset="0"/>
              </a:rPr>
              <a:t> Invasive </a:t>
            </a:r>
            <a:r>
              <a:rPr lang="en-US" b="1" dirty="0" smtClean="0">
                <a:solidFill>
                  <a:srgbClr val="426437"/>
                </a:solidFill>
                <a:latin typeface="Arial" charset="0"/>
              </a:rPr>
              <a:t>Plants BMP’s: </a:t>
            </a:r>
          </a:p>
          <a:p>
            <a:pPr marL="228600" indent="-228600" eaLnBrk="1" hangingPunct="1">
              <a:spcBef>
                <a:spcPct val="0"/>
              </a:spcBef>
              <a:buFontTx/>
              <a:buAutoNum type="arabicPeriod"/>
            </a:pPr>
            <a:endParaRPr lang="en-US" b="1" dirty="0" smtClean="0">
              <a:solidFill>
                <a:srgbClr val="426437"/>
              </a:solidFill>
              <a:latin typeface="Arial" charset="0"/>
            </a:endParaRPr>
          </a:p>
          <a:p>
            <a:pPr marL="228600" indent="-228600" eaLnBrk="1" hangingPunct="1">
              <a:spcBef>
                <a:spcPct val="0"/>
              </a:spcBef>
              <a:buFontTx/>
              <a:buAutoNum type="arabicPeriod"/>
            </a:pPr>
            <a:r>
              <a:rPr lang="en-US" b="1" dirty="0" smtClean="0">
                <a:solidFill>
                  <a:srgbClr val="426437"/>
                </a:solidFill>
                <a:latin typeface="Arial" charset="0"/>
              </a:rPr>
              <a:t>Plant non-invasive </a:t>
            </a:r>
            <a:r>
              <a:rPr lang="en-US" b="1" dirty="0" err="1" smtClean="0">
                <a:solidFill>
                  <a:srgbClr val="426437"/>
                </a:solidFill>
                <a:latin typeface="Arial" charset="0"/>
              </a:rPr>
              <a:t>plants.</a:t>
            </a:r>
            <a:r>
              <a:rPr lang="en-US" dirty="0" err="1" smtClean="0">
                <a:solidFill>
                  <a:srgbClr val="426437"/>
                </a:solidFill>
                <a:latin typeface="Verdana" charset="0"/>
              </a:rPr>
              <a:t>When</a:t>
            </a:r>
            <a:r>
              <a:rPr lang="en-US" dirty="0" smtClean="0">
                <a:solidFill>
                  <a:srgbClr val="426437"/>
                </a:solidFill>
                <a:latin typeface="Verdana" charset="0"/>
              </a:rPr>
              <a:t> gardening, plant species that are not listed on the Federal noxious weed list for your state, and find out what plants are causing problems in parks or natural areas in your region to make sure you know what species to avoid. Visit </a:t>
            </a:r>
            <a:r>
              <a:rPr lang="en-US" u="sng" dirty="0" smtClean="0">
                <a:solidFill>
                  <a:srgbClr val="DD2020"/>
                </a:solidFill>
                <a:latin typeface="Arial" charset="0"/>
                <a:hlinkClick r:id="rId3"/>
              </a:rPr>
              <a:t>USDA Plants Noxious Weeds List</a:t>
            </a:r>
            <a:r>
              <a:rPr lang="en-US" dirty="0" smtClean="0">
                <a:solidFill>
                  <a:srgbClr val="426437"/>
                </a:solidFill>
                <a:latin typeface="Verdana" charset="0"/>
              </a:rPr>
              <a:t> for your state.</a:t>
            </a:r>
            <a:endParaRPr lang="en-US" b="1" dirty="0" smtClean="0">
              <a:solidFill>
                <a:srgbClr val="426437"/>
              </a:solidFill>
              <a:latin typeface="Arial" charset="0"/>
            </a:endParaRPr>
          </a:p>
          <a:p>
            <a:pPr marL="228600" indent="-228600" eaLnBrk="1" hangingPunct="1">
              <a:spcBef>
                <a:spcPct val="0"/>
              </a:spcBef>
            </a:pPr>
            <a:endParaRPr lang="en-US" b="1" dirty="0" smtClean="0">
              <a:solidFill>
                <a:srgbClr val="426437"/>
              </a:solidFill>
              <a:latin typeface="Arial" charset="0"/>
            </a:endParaRPr>
          </a:p>
          <a:p>
            <a:pPr marL="228600" indent="-228600" eaLnBrk="1" hangingPunct="1">
              <a:spcBef>
                <a:spcPct val="0"/>
              </a:spcBef>
            </a:pPr>
            <a:r>
              <a:rPr lang="en-US" b="1" dirty="0" smtClean="0">
                <a:solidFill>
                  <a:srgbClr val="426437"/>
                </a:solidFill>
                <a:latin typeface="Arial" charset="0"/>
              </a:rPr>
              <a:t>2. Use non-invasive </a:t>
            </a:r>
            <a:r>
              <a:rPr lang="en-US" b="1" dirty="0" err="1" smtClean="0">
                <a:solidFill>
                  <a:srgbClr val="426437"/>
                </a:solidFill>
                <a:latin typeface="Arial" charset="0"/>
              </a:rPr>
              <a:t>alternatives.</a:t>
            </a:r>
            <a:r>
              <a:rPr lang="en-US" dirty="0" err="1" smtClean="0">
                <a:solidFill>
                  <a:srgbClr val="426437"/>
                </a:solidFill>
                <a:latin typeface="Verdana" charset="0"/>
              </a:rPr>
              <a:t>Ask</a:t>
            </a:r>
            <a:r>
              <a:rPr lang="en-US" dirty="0" smtClean="0">
                <a:solidFill>
                  <a:srgbClr val="426437"/>
                </a:solidFill>
                <a:latin typeface="Verdana" charset="0"/>
              </a:rPr>
              <a:t> a local nursery about non-invasive plant alternatives. Native plants often have similar characteristics as </a:t>
            </a:r>
            <a:r>
              <a:rPr lang="en-US" dirty="0" err="1" smtClean="0">
                <a:solidFill>
                  <a:srgbClr val="426437"/>
                </a:solidFill>
                <a:latin typeface="Verdana" charset="0"/>
              </a:rPr>
              <a:t>invasives</a:t>
            </a:r>
            <a:r>
              <a:rPr lang="en-US" dirty="0" smtClean="0">
                <a:solidFill>
                  <a:srgbClr val="426437"/>
                </a:solidFill>
                <a:latin typeface="Verdana" charset="0"/>
              </a:rPr>
              <a:t> without the damaging ecological side effects.</a:t>
            </a:r>
          </a:p>
          <a:p>
            <a:pPr marL="228600" indent="-228600" eaLnBrk="1" hangingPunct="1">
              <a:spcBef>
                <a:spcPct val="0"/>
              </a:spcBef>
            </a:pPr>
            <a:endParaRPr lang="en-US" b="1" dirty="0" smtClean="0">
              <a:solidFill>
                <a:srgbClr val="426437"/>
              </a:solidFill>
              <a:latin typeface="Arial" charset="0"/>
            </a:endParaRPr>
          </a:p>
          <a:p>
            <a:pPr marL="228600" indent="-228600" eaLnBrk="1" hangingPunct="1">
              <a:spcBef>
                <a:spcPct val="0"/>
              </a:spcBef>
            </a:pPr>
            <a:r>
              <a:rPr lang="en-US" b="1" dirty="0" smtClean="0">
                <a:solidFill>
                  <a:srgbClr val="426437"/>
                </a:solidFill>
                <a:latin typeface="Arial" charset="0"/>
              </a:rPr>
              <a:t>3. Watch out for invasive plant </a:t>
            </a:r>
            <a:r>
              <a:rPr lang="en-US" b="1" dirty="0" err="1" smtClean="0">
                <a:solidFill>
                  <a:srgbClr val="426437"/>
                </a:solidFill>
                <a:latin typeface="Arial" charset="0"/>
              </a:rPr>
              <a:t>hitchhikers.</a:t>
            </a:r>
            <a:r>
              <a:rPr lang="en-US" dirty="0" err="1" smtClean="0">
                <a:solidFill>
                  <a:srgbClr val="426437"/>
                </a:solidFill>
                <a:latin typeface="Verdana" charset="0"/>
              </a:rPr>
              <a:t>Check</a:t>
            </a:r>
            <a:r>
              <a:rPr lang="en-US" dirty="0" smtClean="0">
                <a:solidFill>
                  <a:srgbClr val="426437"/>
                </a:solidFill>
                <a:latin typeface="Verdana" charset="0"/>
              </a:rPr>
              <a:t> clothes, belongings, and vehicles for seeds and pieces of plants. Many invasive plants are spread to new places when they become attached to these things and then drop off somewhere new.</a:t>
            </a:r>
          </a:p>
          <a:p>
            <a:pPr marL="228600" indent="-228600" eaLnBrk="1" hangingPunct="1">
              <a:spcBef>
                <a:spcPct val="0"/>
              </a:spcBef>
            </a:pPr>
            <a:endParaRPr lang="en-US" b="1" dirty="0" smtClean="0">
              <a:solidFill>
                <a:srgbClr val="426437"/>
              </a:solidFill>
              <a:latin typeface="Arial" charset="0"/>
            </a:endParaRPr>
          </a:p>
          <a:p>
            <a:pPr marL="228600" indent="-228600" eaLnBrk="1" hangingPunct="1">
              <a:spcBef>
                <a:spcPct val="0"/>
              </a:spcBef>
            </a:pPr>
            <a:r>
              <a:rPr lang="en-US" b="1" dirty="0" smtClean="0">
                <a:solidFill>
                  <a:srgbClr val="426437"/>
                </a:solidFill>
                <a:latin typeface="Arial" charset="0"/>
              </a:rPr>
              <a:t>4. Have a care if you </a:t>
            </a:r>
            <a:r>
              <a:rPr lang="en-US" b="1" dirty="0" err="1" smtClean="0">
                <a:solidFill>
                  <a:srgbClr val="426437"/>
                </a:solidFill>
                <a:latin typeface="Arial" charset="0"/>
              </a:rPr>
              <a:t>share.</a:t>
            </a:r>
            <a:r>
              <a:rPr lang="en-US" dirty="0" err="1" smtClean="0">
                <a:solidFill>
                  <a:srgbClr val="426437"/>
                </a:solidFill>
                <a:latin typeface="Verdana" charset="0"/>
              </a:rPr>
              <a:t>Many</a:t>
            </a:r>
            <a:r>
              <a:rPr lang="en-US" dirty="0" smtClean="0">
                <a:solidFill>
                  <a:srgbClr val="426437"/>
                </a:solidFill>
                <a:latin typeface="Verdana" charset="0"/>
              </a:rPr>
              <a:t> invasive plants move around because they are attractive garden plants. Do not share cuttings, seedlings or plants that are invasive with neighbors and friends.</a:t>
            </a:r>
          </a:p>
          <a:p>
            <a:pPr marL="228600" indent="-228600" eaLnBrk="1" hangingPunct="1">
              <a:spcBef>
                <a:spcPct val="0"/>
              </a:spcBef>
            </a:pPr>
            <a:endParaRPr lang="en-US" dirty="0" smtClean="0">
              <a:solidFill>
                <a:srgbClr val="426437"/>
              </a:solidFill>
              <a:latin typeface="Verdana" charset="0"/>
            </a:endParaRPr>
          </a:p>
          <a:p>
            <a:pPr marL="228600" indent="-228600" eaLnBrk="1" hangingPunct="1">
              <a:spcBef>
                <a:spcPct val="0"/>
              </a:spcBef>
            </a:pPr>
            <a:r>
              <a:rPr lang="en-US" b="1" dirty="0" smtClean="0">
                <a:solidFill>
                  <a:srgbClr val="426437"/>
                </a:solidFill>
                <a:latin typeface="Arial" charset="0"/>
              </a:rPr>
              <a:t>5. Use only seed mixes that are invasive plant </a:t>
            </a:r>
            <a:r>
              <a:rPr lang="en-US" b="1" dirty="0" err="1" smtClean="0">
                <a:solidFill>
                  <a:srgbClr val="426437"/>
                </a:solidFill>
                <a:latin typeface="Arial" charset="0"/>
              </a:rPr>
              <a:t>free.</a:t>
            </a:r>
            <a:r>
              <a:rPr lang="en-US" dirty="0" err="1" smtClean="0">
                <a:solidFill>
                  <a:srgbClr val="426437"/>
                </a:solidFill>
                <a:latin typeface="Verdana" charset="0"/>
              </a:rPr>
              <a:t>Some</a:t>
            </a:r>
            <a:r>
              <a:rPr lang="en-US" dirty="0" smtClean="0">
                <a:solidFill>
                  <a:srgbClr val="426437"/>
                </a:solidFill>
                <a:latin typeface="Verdana" charset="0"/>
              </a:rPr>
              <a:t> invasive plants were introduced because they were contaminants in wildflower and grass seed mixes. Check the ingredient lists of seed mixes to make sure that invasive plants are not included. Try to purchase seed mixes from reputable manufacturers that guarantee the purity and content of their seed. Take your regional native plant list with you when you buy the mix. To learn more about native plants in your area, visit </a:t>
            </a:r>
            <a:r>
              <a:rPr lang="en-US" u="sng" dirty="0" smtClean="0">
                <a:solidFill>
                  <a:srgbClr val="6F1010"/>
                </a:solidFill>
                <a:latin typeface="Arial" charset="0"/>
                <a:hlinkClick r:id="rId3"/>
              </a:rPr>
              <a:t>www.wildflower.org</a:t>
            </a:r>
            <a:r>
              <a:rPr lang="en-US" dirty="0" smtClean="0">
                <a:solidFill>
                  <a:srgbClr val="426437"/>
                </a:solidFill>
                <a:latin typeface="Verdana" charset="0"/>
              </a:rPr>
              <a:t> and select </a:t>
            </a:r>
            <a:r>
              <a:rPr lang="ja-JP" altLang="en-US" dirty="0" smtClean="0">
                <a:solidFill>
                  <a:srgbClr val="426437"/>
                </a:solidFill>
                <a:latin typeface="Verdana" charset="0"/>
                <a:ea typeface="ヒラギノ角ゴ Pro W3" charset="0"/>
                <a:cs typeface="ヒラギノ角ゴ Pro W3" charset="0"/>
              </a:rPr>
              <a:t>ﾒ</a:t>
            </a:r>
            <a:r>
              <a:rPr lang="en-US" dirty="0" smtClean="0">
                <a:solidFill>
                  <a:srgbClr val="426437"/>
                </a:solidFill>
                <a:latin typeface="Verdana" charset="0"/>
              </a:rPr>
              <a:t>explore plants</a:t>
            </a:r>
            <a:r>
              <a:rPr lang="ja-JP" altLang="en-US" dirty="0" smtClean="0">
                <a:solidFill>
                  <a:srgbClr val="426437"/>
                </a:solidFill>
                <a:latin typeface="Verdana" charset="0"/>
                <a:ea typeface="ヒラギノ角ゴ Pro W3" charset="0"/>
                <a:cs typeface="ヒラギノ角ゴ Pro W3" charset="0"/>
              </a:rPr>
              <a:t>ﾓ</a:t>
            </a:r>
            <a:r>
              <a:rPr lang="ja-JP" altLang="en-US" dirty="0" smtClean="0">
                <a:solidFill>
                  <a:srgbClr val="426437"/>
                </a:solidFill>
                <a:latin typeface="Verdana" charset="0"/>
                <a:cs typeface="ＭＳ Ｐゴシック" charset="0"/>
              </a:rPr>
              <a:t> </a:t>
            </a:r>
            <a:r>
              <a:rPr lang="en-US" dirty="0" smtClean="0">
                <a:solidFill>
                  <a:srgbClr val="426437"/>
                </a:solidFill>
                <a:latin typeface="Verdana" charset="0"/>
              </a:rPr>
              <a:t>to explore your states native plants.</a:t>
            </a:r>
          </a:p>
          <a:p>
            <a:pPr marL="228600" indent="-228600" eaLnBrk="1" hangingPunct="1">
              <a:spcBef>
                <a:spcPct val="0"/>
              </a:spcBef>
            </a:pPr>
            <a:endParaRPr lang="en-US" b="1" dirty="0" smtClean="0">
              <a:solidFill>
                <a:srgbClr val="426437"/>
              </a:solidFill>
              <a:latin typeface="Arial" charset="0"/>
            </a:endParaRPr>
          </a:p>
          <a:p>
            <a:pPr marL="228600" indent="-228600" eaLnBrk="1" hangingPunct="1">
              <a:spcBef>
                <a:spcPct val="0"/>
              </a:spcBef>
            </a:pPr>
            <a:r>
              <a:rPr lang="en-US" b="1" dirty="0" smtClean="0">
                <a:solidFill>
                  <a:srgbClr val="426437"/>
                </a:solidFill>
                <a:latin typeface="Arial" charset="0"/>
              </a:rPr>
              <a:t>6. Use weed-free soil and mulch </a:t>
            </a:r>
            <a:r>
              <a:rPr lang="en-US" b="1" dirty="0" err="1" smtClean="0">
                <a:solidFill>
                  <a:srgbClr val="426437"/>
                </a:solidFill>
                <a:latin typeface="Arial" charset="0"/>
              </a:rPr>
              <a:t>mix</a:t>
            </a:r>
            <a:r>
              <a:rPr lang="en-US" dirty="0" err="1" smtClean="0">
                <a:solidFill>
                  <a:srgbClr val="426437"/>
                </a:solidFill>
                <a:latin typeface="Verdana" charset="0"/>
              </a:rPr>
              <a:t>Some</a:t>
            </a:r>
            <a:r>
              <a:rPr lang="en-US" dirty="0" smtClean="0">
                <a:solidFill>
                  <a:srgbClr val="426437"/>
                </a:solidFill>
                <a:latin typeface="Verdana" charset="0"/>
              </a:rPr>
              <a:t> invasive plants are introduced because they were contaminants in landfill soil and mulch mixes. Try to purchase seed mixes from reputable manufacturers that guarantee the purity or weed-free content of their soil and mulch mixes. (Look for a tag that says </a:t>
            </a:r>
            <a:r>
              <a:rPr lang="ja-JP" altLang="en-US" dirty="0" smtClean="0">
                <a:solidFill>
                  <a:srgbClr val="426437"/>
                </a:solidFill>
                <a:latin typeface="Verdana" charset="0"/>
                <a:ea typeface="ヒラギノ角ゴ Pro W3" charset="0"/>
                <a:cs typeface="ヒラギノ角ゴ Pro W3" charset="0"/>
              </a:rPr>
              <a:t>ﾒ</a:t>
            </a:r>
            <a:r>
              <a:rPr lang="en-US" dirty="0" smtClean="0">
                <a:solidFill>
                  <a:srgbClr val="426437"/>
                </a:solidFill>
                <a:latin typeface="Verdana" charset="0"/>
              </a:rPr>
              <a:t>Certified weed free.</a:t>
            </a:r>
            <a:r>
              <a:rPr lang="ja-JP" altLang="en-US" dirty="0" smtClean="0">
                <a:solidFill>
                  <a:srgbClr val="426437"/>
                </a:solidFill>
                <a:latin typeface="Verdana" charset="0"/>
                <a:ea typeface="ヒラギノ角ゴ Pro W3" charset="0"/>
                <a:cs typeface="ヒラギノ角ゴ Pro W3" charset="0"/>
              </a:rPr>
              <a:t>ﾓ</a:t>
            </a:r>
            <a:r>
              <a:rPr lang="en-US" altLang="ja-JP" dirty="0" smtClean="0">
                <a:solidFill>
                  <a:srgbClr val="426437"/>
                </a:solidFill>
                <a:latin typeface="Verdana" charset="0"/>
                <a:cs typeface="ＭＳ Ｐゴシック" charset="0"/>
              </a:rPr>
              <a:t>)</a:t>
            </a:r>
          </a:p>
          <a:p>
            <a:pPr marL="228600" indent="-228600" eaLnBrk="1" hangingPunct="1">
              <a:spcBef>
                <a:spcPct val="0"/>
              </a:spcBef>
            </a:pPr>
            <a:endParaRPr lang="en-US" b="1" dirty="0" smtClean="0">
              <a:solidFill>
                <a:srgbClr val="426437"/>
              </a:solidFill>
              <a:latin typeface="Arial" charset="0"/>
            </a:endParaRPr>
          </a:p>
          <a:p>
            <a:pPr marL="228600" indent="-228600" eaLnBrk="1" hangingPunct="1">
              <a:spcBef>
                <a:spcPct val="0"/>
              </a:spcBef>
            </a:pPr>
            <a:r>
              <a:rPr lang="en-US" b="1" dirty="0" smtClean="0">
                <a:solidFill>
                  <a:srgbClr val="426437"/>
                </a:solidFill>
                <a:latin typeface="Arial" charset="0"/>
              </a:rPr>
              <a:t>7. Be especially careful with aquatic </a:t>
            </a:r>
            <a:r>
              <a:rPr lang="en-US" b="1" dirty="0" err="1" smtClean="0">
                <a:solidFill>
                  <a:srgbClr val="426437"/>
                </a:solidFill>
                <a:latin typeface="Arial" charset="0"/>
              </a:rPr>
              <a:t>plants.</a:t>
            </a:r>
            <a:r>
              <a:rPr lang="en-US" dirty="0" err="1" smtClean="0">
                <a:solidFill>
                  <a:srgbClr val="426437"/>
                </a:solidFill>
                <a:latin typeface="Verdana" charset="0"/>
              </a:rPr>
              <a:t>Don</a:t>
            </a:r>
            <a:r>
              <a:rPr lang="ja-JP" altLang="en-US" dirty="0" smtClean="0">
                <a:solidFill>
                  <a:srgbClr val="426437"/>
                </a:solidFill>
                <a:latin typeface="Verdana" charset="0"/>
                <a:ea typeface="ヒラギノ角ゴ Pro W3" charset="0"/>
                <a:cs typeface="ヒラギノ角ゴ Pro W3" charset="0"/>
              </a:rPr>
              <a:t>ﾕ</a:t>
            </a:r>
            <a:r>
              <a:rPr lang="en-US" dirty="0" smtClean="0">
                <a:solidFill>
                  <a:srgbClr val="426437"/>
                </a:solidFill>
                <a:latin typeface="Verdana" charset="0"/>
              </a:rPr>
              <a:t>t just dump them!! Invasive aquatic plants were often introduced as attractive water garden and aquarium decorations. Visit </a:t>
            </a:r>
            <a:r>
              <a:rPr lang="en-US" dirty="0" err="1" smtClean="0">
                <a:solidFill>
                  <a:srgbClr val="426437"/>
                </a:solidFill>
                <a:latin typeface="Verdana" charset="0"/>
              </a:rPr>
              <a:t>www.habittitude.net</a:t>
            </a:r>
            <a:r>
              <a:rPr lang="en-US" dirty="0" smtClean="0">
                <a:solidFill>
                  <a:srgbClr val="426437"/>
                </a:solidFill>
                <a:latin typeface="Verdana" charset="0"/>
              </a:rPr>
              <a:t> to learn more about invasive aquatic plants and conservation of aquatic resources. See </a:t>
            </a:r>
            <a:r>
              <a:rPr lang="en-US" u="sng" dirty="0" smtClean="0">
                <a:solidFill>
                  <a:srgbClr val="DD2020"/>
                </a:solidFill>
                <a:latin typeface="Arial" charset="0"/>
                <a:hlinkClick r:id=""/>
              </a:rPr>
              <a:t>Habittatitude</a:t>
            </a:r>
            <a:endParaRPr lang="en-US" u="sng" dirty="0" smtClean="0">
              <a:solidFill>
                <a:srgbClr val="DD2020"/>
              </a:solidFill>
              <a:latin typeface="Arial" charset="0"/>
            </a:endParaRPr>
          </a:p>
          <a:p>
            <a:pPr marL="228600" indent="-228600" eaLnBrk="1" hangingPunct="1">
              <a:spcBef>
                <a:spcPct val="0"/>
              </a:spcBef>
            </a:pPr>
            <a:endParaRPr lang="en-US" u="sng" dirty="0" smtClean="0">
              <a:solidFill>
                <a:srgbClr val="DD2020"/>
              </a:solidFill>
              <a:latin typeface="Arial" charset="0"/>
            </a:endParaRPr>
          </a:p>
          <a:p>
            <a:pPr marL="228600" indent="-228600" eaLnBrk="1" hangingPunct="1">
              <a:spcBef>
                <a:spcPct val="0"/>
              </a:spcBef>
            </a:pPr>
            <a:r>
              <a:rPr lang="en-US" b="1" dirty="0" smtClean="0">
                <a:solidFill>
                  <a:srgbClr val="426437"/>
                </a:solidFill>
                <a:latin typeface="Arial" charset="0"/>
              </a:rPr>
              <a:t>8. Keep an eye on new sprouts and </a:t>
            </a:r>
            <a:r>
              <a:rPr lang="en-US" b="1" dirty="0" err="1" smtClean="0">
                <a:solidFill>
                  <a:srgbClr val="426437"/>
                </a:solidFill>
                <a:latin typeface="Arial" charset="0"/>
              </a:rPr>
              <a:t>volunteers.</a:t>
            </a:r>
            <a:r>
              <a:rPr lang="en-US" dirty="0" err="1" smtClean="0">
                <a:solidFill>
                  <a:srgbClr val="426437"/>
                </a:solidFill>
                <a:latin typeface="Verdana" charset="0"/>
              </a:rPr>
              <a:t>Invasive</a:t>
            </a:r>
            <a:r>
              <a:rPr lang="en-US" dirty="0" smtClean="0">
                <a:solidFill>
                  <a:srgbClr val="426437"/>
                </a:solidFill>
                <a:latin typeface="Verdana" charset="0"/>
              </a:rPr>
              <a:t> plants can come from anywhere and spread very quickly. Some invasive plants make attractive additions to our gardens but can spread very quickly by producing lots of seedlings. Control your invasive garden plants by hand-pulling or mowing unwanted seedlings to prevent them from growing to maturity. (Regular mowing or use of barriers.) Be aware of what is coming up in your yard, and take care to control these new </a:t>
            </a:r>
            <a:r>
              <a:rPr lang="en-US" dirty="0" err="1" smtClean="0">
                <a:solidFill>
                  <a:srgbClr val="426437"/>
                </a:solidFill>
                <a:latin typeface="Verdana" charset="0"/>
              </a:rPr>
              <a:t>invasives</a:t>
            </a:r>
            <a:r>
              <a:rPr lang="en-US" dirty="0" smtClean="0">
                <a:solidFill>
                  <a:srgbClr val="426437"/>
                </a:solidFill>
                <a:latin typeface="Verdana" charset="0"/>
              </a:rPr>
              <a:t>.</a:t>
            </a:r>
          </a:p>
          <a:p>
            <a:pPr marL="228600" indent="-228600" eaLnBrk="1" hangingPunct="1">
              <a:spcBef>
                <a:spcPct val="0"/>
              </a:spcBef>
            </a:pPr>
            <a:endParaRPr lang="en-US" dirty="0" smtClean="0">
              <a:solidFill>
                <a:srgbClr val="426437"/>
              </a:solidFill>
              <a:latin typeface="Verdana" charset="0"/>
            </a:endParaRPr>
          </a:p>
          <a:p>
            <a:pPr marL="228600" indent="-228600" eaLnBrk="1" hangingPunct="1">
              <a:spcBef>
                <a:spcPct val="0"/>
              </a:spcBef>
            </a:pPr>
            <a:r>
              <a:rPr lang="en-US" b="1" dirty="0" smtClean="0">
                <a:solidFill>
                  <a:srgbClr val="426437"/>
                </a:solidFill>
                <a:latin typeface="Arial" charset="0"/>
              </a:rPr>
              <a:t>9. Dispose of invasive plants </a:t>
            </a:r>
            <a:r>
              <a:rPr lang="en-US" b="1" dirty="0" err="1" smtClean="0">
                <a:solidFill>
                  <a:srgbClr val="426437"/>
                </a:solidFill>
                <a:latin typeface="Arial" charset="0"/>
              </a:rPr>
              <a:t>carefully.</a:t>
            </a:r>
            <a:r>
              <a:rPr lang="en-US" dirty="0" err="1" smtClean="0">
                <a:solidFill>
                  <a:srgbClr val="426437"/>
                </a:solidFill>
                <a:latin typeface="Verdana" charset="0"/>
              </a:rPr>
              <a:t>When</a:t>
            </a:r>
            <a:r>
              <a:rPr lang="en-US" dirty="0" smtClean="0">
                <a:solidFill>
                  <a:srgbClr val="426437"/>
                </a:solidFill>
                <a:latin typeface="Verdana" charset="0"/>
              </a:rPr>
              <a:t> pruning or removing parts of or whole invasive plants consider whether there are any seeds, fruits or cuttings that could </a:t>
            </a:r>
            <a:r>
              <a:rPr lang="en-US" dirty="0" err="1" smtClean="0">
                <a:solidFill>
                  <a:srgbClr val="426437"/>
                </a:solidFill>
                <a:latin typeface="Verdana" charset="0"/>
              </a:rPr>
              <a:t>resprout</a:t>
            </a:r>
            <a:r>
              <a:rPr lang="en-US" dirty="0" smtClean="0">
                <a:solidFill>
                  <a:srgbClr val="426437"/>
                </a:solidFill>
                <a:latin typeface="Verdana" charset="0"/>
              </a:rPr>
              <a:t>. Try freezing seeds, fruits and cuttings or burning them if it is permitted in your area, as this will make them nonviable. Or consider pruning or removing invasive plants before they produce fruit or seeds. (When removing the plant either burn, bag or freeze before you dispose.)</a:t>
            </a:r>
          </a:p>
          <a:p>
            <a:pPr marL="228600" indent="-228600" eaLnBrk="1" hangingPunct="1">
              <a:spcBef>
                <a:spcPct val="0"/>
              </a:spcBef>
            </a:pPr>
            <a:endParaRPr lang="en-US" dirty="0" smtClean="0">
              <a:solidFill>
                <a:srgbClr val="426437"/>
              </a:solidFill>
              <a:latin typeface="Verdana" charset="0"/>
            </a:endParaRPr>
          </a:p>
          <a:p>
            <a:pPr marL="228600" indent="-228600" eaLnBrk="1" hangingPunct="1">
              <a:spcBef>
                <a:spcPct val="0"/>
              </a:spcBef>
            </a:pPr>
            <a:r>
              <a:rPr lang="en-US" b="1" dirty="0" smtClean="0">
                <a:solidFill>
                  <a:srgbClr val="426437"/>
                </a:solidFill>
                <a:latin typeface="Arial" charset="0"/>
              </a:rPr>
              <a:t>10. If you can</a:t>
            </a:r>
            <a:r>
              <a:rPr lang="ja-JP" altLang="en-US" b="1" dirty="0" smtClean="0">
                <a:solidFill>
                  <a:srgbClr val="426437"/>
                </a:solidFill>
                <a:latin typeface="Arial" charset="0"/>
                <a:ea typeface="ヒラギノ角ゴ Pro W3" charset="0"/>
                <a:cs typeface="ヒラギノ角ゴ Pro W3" charset="0"/>
              </a:rPr>
              <a:t>ﾕ</a:t>
            </a:r>
            <a:r>
              <a:rPr lang="en-US" b="1" dirty="0" smtClean="0">
                <a:solidFill>
                  <a:srgbClr val="426437"/>
                </a:solidFill>
                <a:latin typeface="Arial" charset="0"/>
              </a:rPr>
              <a:t>t part with your invasive plant, remember </a:t>
            </a:r>
            <a:r>
              <a:rPr lang="ja-JP" altLang="en-US" b="1" dirty="0" smtClean="0">
                <a:solidFill>
                  <a:srgbClr val="426437"/>
                </a:solidFill>
                <a:latin typeface="Arial" charset="0"/>
                <a:ea typeface="ヒラギノ角ゴ Pro W3" charset="0"/>
                <a:cs typeface="ヒラギノ角ゴ Pro W3" charset="0"/>
              </a:rPr>
              <a:t>ﾐ</a:t>
            </a:r>
            <a:r>
              <a:rPr lang="ja-JP" altLang="en-US" b="1" dirty="0" smtClean="0">
                <a:solidFill>
                  <a:srgbClr val="426437"/>
                </a:solidFill>
                <a:latin typeface="Arial" charset="0"/>
                <a:cs typeface="ＭＳ Ｐゴシック" charset="0"/>
              </a:rPr>
              <a:t> </a:t>
            </a:r>
            <a:r>
              <a:rPr lang="en-US" b="1" dirty="0" smtClean="0">
                <a:solidFill>
                  <a:srgbClr val="426437"/>
                </a:solidFill>
                <a:latin typeface="Arial" charset="0"/>
              </a:rPr>
              <a:t>contain it, control it, or cage it. Please be </a:t>
            </a:r>
            <a:r>
              <a:rPr lang="en-US" b="1" dirty="0" err="1" smtClean="0">
                <a:solidFill>
                  <a:srgbClr val="426437"/>
                </a:solidFill>
                <a:latin typeface="Arial" charset="0"/>
              </a:rPr>
              <a:t>responsible.</a:t>
            </a:r>
            <a:r>
              <a:rPr lang="en-US" dirty="0" err="1" smtClean="0">
                <a:solidFill>
                  <a:srgbClr val="426437"/>
                </a:solidFill>
                <a:latin typeface="Verdana" charset="0"/>
              </a:rPr>
              <a:t>If</a:t>
            </a:r>
            <a:r>
              <a:rPr lang="en-US" dirty="0" smtClean="0">
                <a:solidFill>
                  <a:srgbClr val="426437"/>
                </a:solidFill>
                <a:latin typeface="Verdana" charset="0"/>
              </a:rPr>
              <a:t> you have a plant in your garden that has invasive tendencies, take special steps to keep it in your garden like inserting root barriers, trimming regularly, or harvesting fruits or seeds before they are spread.</a:t>
            </a:r>
          </a:p>
          <a:p>
            <a:endParaRPr lang="en-US" dirty="0"/>
          </a:p>
        </p:txBody>
      </p:sp>
      <p:sp>
        <p:nvSpPr>
          <p:cNvPr id="4" name="Slide Number Placeholder 3"/>
          <p:cNvSpPr>
            <a:spLocks noGrp="1"/>
          </p:cNvSpPr>
          <p:nvPr>
            <p:ph type="sldNum" sz="quarter" idx="10"/>
          </p:nvPr>
        </p:nvSpPr>
        <p:spPr/>
        <p:txBody>
          <a:bodyPr/>
          <a:lstStyle/>
          <a:p>
            <a:fld id="{275E540D-554D-428A-BFEB-9181F0309623}" type="slidenum">
              <a:rPr lang="en-US" smtClean="0"/>
              <a:pPr/>
              <a:t>41</a:t>
            </a:fld>
            <a:endParaRPr lang="en-US"/>
          </a:p>
        </p:txBody>
      </p:sp>
    </p:spTree>
    <p:extLst>
      <p:ext uri="{BB962C8B-B14F-4D97-AF65-F5344CB8AC3E}">
        <p14:creationId xmlns:p14="http://schemas.microsoft.com/office/powerpoint/2010/main" val="12203631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FDAF7B-78A0-3C46-9D4C-F62A9D0DC74E}" type="slidenum">
              <a:rPr lang="en-US" smtClean="0"/>
              <a:t>42</a:t>
            </a:fld>
            <a:endParaRPr lang="en-US"/>
          </a:p>
        </p:txBody>
      </p:sp>
    </p:spTree>
    <p:extLst>
      <p:ext uri="{BB962C8B-B14F-4D97-AF65-F5344CB8AC3E}">
        <p14:creationId xmlns:p14="http://schemas.microsoft.com/office/powerpoint/2010/main" val="2911768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A6CF069-AE9A-2841-921B-9CE9A3118929}" type="slidenum">
              <a:rPr lang="en-US" sz="1200"/>
              <a:pPr/>
              <a:t>4</a:t>
            </a:fld>
            <a:endParaRPr lang="en-US" sz="1200"/>
          </a:p>
        </p:txBody>
      </p:sp>
      <p:sp>
        <p:nvSpPr>
          <p:cNvPr id="30722" name="Rectangle 2"/>
          <p:cNvSpPr>
            <a:spLocks noGrp="1" noRot="1" noChangeAspect="1" noChangeArrowheads="1" noTextEdit="1"/>
          </p:cNvSpPr>
          <p:nvPr>
            <p:ph type="sldImg"/>
          </p:nvPr>
        </p:nvSpPr>
        <p:spPr>
          <a:solidFill>
            <a:srgbClr val="FFFFFF"/>
          </a:solidFill>
          <a:ln/>
        </p:spPr>
      </p:sp>
      <p:sp>
        <p:nvSpPr>
          <p:cNvPr id="30723" name="Rectangle 3"/>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Just to be clear, not all exotics are invasive. Exotic or non-native species are considered to be invasive only when they cause harm. Of our agricultural crops 98% are not native to the regions where they are grown. Predicting which plants will become invasive is difficult. Scientists are still trying to discover why a plant can suddenly become an invasive problem after many years. The two lists here show that many of the characteristics we prize in an ornamental plant are very similar to the characteristics which increase the likelihood of a non-native plant becoming an invasive problem.</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If a non-native plant is used over a long period of time, it stands a better chance of naturalizing. Extensive use in landscaping also increases the likelihood that a plant will naturalize, which is the first step to becoming an invasive problem. Many </a:t>
            </a:r>
            <a:r>
              <a:rPr lang="en-US" sz="1200" kern="1200" dirty="0" err="1" smtClean="0">
                <a:solidFill>
                  <a:schemeClr val="tx1"/>
                </a:solidFill>
                <a:latin typeface="+mn-lt"/>
                <a:ea typeface="+mn-ea"/>
                <a:cs typeface="+mn-cs"/>
              </a:rPr>
              <a:t>invasives</a:t>
            </a:r>
            <a:r>
              <a:rPr lang="en-US" sz="1200" kern="1200" dirty="0" smtClean="0">
                <a:solidFill>
                  <a:schemeClr val="tx1"/>
                </a:solidFill>
                <a:latin typeface="+mn-lt"/>
                <a:ea typeface="+mn-ea"/>
                <a:cs typeface="+mn-cs"/>
              </a:rPr>
              <a:t> start on disturbed soils and habitat disturbances such as construction, grading, plowing and mowing which can increase the vulnerability of any habitat to invasive species. Areas such as rights-of-way, fencerows, old fields, ditches and roadsides all have a high rate of disturbance.</a:t>
            </a:r>
            <a:endParaRPr lang="en-US" dirty="0" smtClean="0">
              <a:latin typeface="Times" charset="0"/>
            </a:endParaRPr>
          </a:p>
          <a:p>
            <a:endParaRPr lang="en-US" dirty="0" smtClean="0">
              <a:latin typeface="Times" charset="0"/>
            </a:endParaRPr>
          </a:p>
          <a:p>
            <a:r>
              <a:rPr lang="en-US" sz="1200" kern="1200" dirty="0" smtClean="0">
                <a:solidFill>
                  <a:schemeClr val="tx1"/>
                </a:solidFill>
                <a:latin typeface="+mn-lt"/>
                <a:ea typeface="+mn-ea"/>
                <a:cs typeface="+mn-cs"/>
              </a:rPr>
              <a:t>Some non-native plants were used here for many years before they became an invasive problem. This phenomenon has been termed “The Lag Phase”. This refers to the period of time after a plant has been introduced, escapes, and naturalizes but before the population reaches the point at which it begins to increase rapidly. It may take decades before a plant becomes an invasive problem. This is one reason it is important to track populations of non-native plants which have escaped and naturalized, even though they may not actually be invasive at this time. Tracking non-native plant populations is especially important for species which have been shown to be an invasive problem in other regions, states or countries.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graph shown above represents the lag phase of Chinese privet in the South. Control measures would have been more effective and much less costly had they been started in 1960 as the privet began its rapid spread. Early Detection &amp; Rapid Response programs attempt to identify problem species in the early stages of infestation, so that control measures can be taken before their populations become so large that control is difficult or impossible.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t>
            </a:r>
            <a:r>
              <a:rPr lang="en-US" sz="1200" u="sng" kern="1200" dirty="0" smtClean="0">
                <a:solidFill>
                  <a:schemeClr val="tx1"/>
                </a:solidFill>
                <a:latin typeface="+mn-lt"/>
                <a:ea typeface="+mn-ea"/>
                <a:cs typeface="+mn-cs"/>
                <a:hlinkClick r:id="rId3"/>
              </a:rPr>
              <a:t>The University of Georgia - Center for Invasive Species and Ecosystem Health,</a:t>
            </a:r>
            <a:r>
              <a:rPr lang="en-US" sz="1200" u="sng" kern="1200" baseline="0" dirty="0" smtClean="0">
                <a:solidFill>
                  <a:schemeClr val="tx1"/>
                </a:solidFill>
                <a:latin typeface="+mn-lt"/>
                <a:ea typeface="+mn-ea"/>
                <a:cs typeface="+mn-cs"/>
                <a:hlinkClick r:id="rId3"/>
              </a:rPr>
              <a:t> 2011)</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sng" kern="1200" baseline="0" dirty="0" smtClean="0">
              <a:solidFill>
                <a:schemeClr val="tx1"/>
              </a:solidFill>
              <a:latin typeface="+mn-lt"/>
              <a:ea typeface="+mn-ea"/>
              <a:cs typeface="+mn-cs"/>
              <a:hlinkClick r:id="rId3"/>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sng" kern="1200" baseline="0" dirty="0" smtClean="0">
              <a:solidFill>
                <a:schemeClr val="tx1"/>
              </a:solidFill>
              <a:latin typeface="+mn-lt"/>
              <a:ea typeface="+mn-ea"/>
              <a:cs typeface="+mn-cs"/>
              <a:hlinkClick r:id="rId3"/>
            </a:endParaRPr>
          </a:p>
          <a:p>
            <a:r>
              <a:rPr lang="en-US" sz="1200" b="1" kern="1200" dirty="0" smtClean="0">
                <a:solidFill>
                  <a:schemeClr val="tx1"/>
                </a:solidFill>
                <a:effectLst/>
                <a:latin typeface="+mn-lt"/>
                <a:ea typeface="+mn-ea"/>
                <a:cs typeface="+mn-cs"/>
              </a:rPr>
              <a:t>Lag Times </a:t>
            </a:r>
            <a:endParaRPr lang="en-US" dirty="0" smtClean="0"/>
          </a:p>
          <a:p>
            <a:r>
              <a:rPr lang="en-US" sz="1200" kern="1200" dirty="0" smtClean="0">
                <a:solidFill>
                  <a:schemeClr val="tx1"/>
                </a:solidFill>
                <a:effectLst/>
                <a:latin typeface="+mn-lt"/>
                <a:ea typeface="+mn-ea"/>
                <a:cs typeface="+mn-cs"/>
              </a:rPr>
              <a:t>One common feature of invasions is a lag time between initial colonization and the onset of rapid population growth and range expansion (Mack 1985, </a:t>
            </a:r>
            <a:r>
              <a:rPr lang="en-US" sz="1200" kern="1200" dirty="0" err="1" smtClean="0">
                <a:solidFill>
                  <a:schemeClr val="tx1"/>
                </a:solidFill>
                <a:effectLst/>
                <a:latin typeface="+mn-lt"/>
                <a:ea typeface="+mn-ea"/>
                <a:cs typeface="+mn-cs"/>
              </a:rPr>
              <a:t>Kowarik</a:t>
            </a:r>
            <a:r>
              <a:rPr lang="en-US" sz="1200" kern="1200" dirty="0" smtClean="0">
                <a:solidFill>
                  <a:schemeClr val="tx1"/>
                </a:solidFill>
                <a:effectLst/>
                <a:latin typeface="+mn-lt"/>
                <a:ea typeface="+mn-ea"/>
                <a:cs typeface="+mn-cs"/>
              </a:rPr>
              <a:t> 1995). This lag time is often interpreted as an ecological phenomenon (the lag phase in an exponential population growth curve). Lag times are also expected if evolutionary change is an important part of the colonization process. This process could include the evolution of adaptations to the new habitat, the evolution of invasive life- history characteristics, or the purging of genetic load responsible for inbreeding depression. It appears likely that in many cases there are genetic constraints on the probability of a successful invasion, and the lag times of successful </a:t>
            </a:r>
            <a:r>
              <a:rPr lang="en-US" sz="1200" kern="1200" dirty="0" err="1" smtClean="0">
                <a:solidFill>
                  <a:schemeClr val="tx1"/>
                </a:solidFill>
                <a:effectLst/>
                <a:latin typeface="+mn-lt"/>
                <a:ea typeface="+mn-ea"/>
                <a:cs typeface="+mn-cs"/>
              </a:rPr>
              <a:t>invasives</a:t>
            </a:r>
            <a:r>
              <a:rPr lang="en-US" sz="1200" kern="1200" dirty="0" smtClean="0">
                <a:solidFill>
                  <a:schemeClr val="tx1"/>
                </a:solidFill>
                <a:effectLst/>
                <a:latin typeface="+mn-lt"/>
                <a:ea typeface="+mn-ea"/>
                <a:cs typeface="+mn-cs"/>
              </a:rPr>
              <a:t> could be a result of the time required for adaptive evolution to overcome these genetic constraints (</a:t>
            </a:r>
            <a:r>
              <a:rPr lang="en-US" sz="1200" kern="1200" dirty="0" err="1" smtClean="0">
                <a:solidFill>
                  <a:schemeClr val="tx1"/>
                </a:solidFill>
                <a:effectLst/>
                <a:latin typeface="+mn-lt"/>
                <a:ea typeface="+mn-ea"/>
                <a:cs typeface="+mn-cs"/>
              </a:rPr>
              <a:t>Ellstrand</a:t>
            </a:r>
            <a:r>
              <a:rPr lang="en-US" sz="1200" kern="1200" dirty="0" smtClean="0">
                <a:solidFill>
                  <a:schemeClr val="tx1"/>
                </a:solidFill>
                <a:effectLst/>
                <a:latin typeface="+mn-lt"/>
                <a:ea typeface="+mn-ea"/>
                <a:cs typeface="+mn-cs"/>
              </a:rPr>
              <a:t> &amp; </a:t>
            </a:r>
            <a:r>
              <a:rPr lang="en-US" sz="1200" kern="1200" dirty="0" err="1" smtClean="0">
                <a:solidFill>
                  <a:schemeClr val="tx1"/>
                </a:solidFill>
                <a:effectLst/>
                <a:latin typeface="+mn-lt"/>
                <a:ea typeface="+mn-ea"/>
                <a:cs typeface="+mn-cs"/>
              </a:rPr>
              <a:t>Schierenbeck</a:t>
            </a:r>
            <a:r>
              <a:rPr lang="en-US" sz="1200" kern="1200" dirty="0" smtClean="0">
                <a:solidFill>
                  <a:schemeClr val="tx1"/>
                </a:solidFill>
                <a:effectLst/>
                <a:latin typeface="+mn-lt"/>
                <a:ea typeface="+mn-ea"/>
                <a:cs typeface="+mn-cs"/>
              </a:rPr>
              <a:t> 2000, Mack et al. 2000). </a:t>
            </a:r>
            <a:endParaRPr lang="en-US" dirty="0" smtClean="0"/>
          </a:p>
          <a:p>
            <a:r>
              <a:rPr lang="en-US" sz="1200" kern="1200" dirty="0" smtClean="0">
                <a:solidFill>
                  <a:schemeClr val="tx1"/>
                </a:solidFill>
                <a:effectLst/>
                <a:latin typeface="+mn-lt"/>
                <a:ea typeface="+mn-ea"/>
                <a:cs typeface="+mn-cs"/>
              </a:rPr>
              <a:t>Multiple introductions are often correlated with the eventual success of non- native species’ establishment and invasiveness (Barrett &amp; Husband 1990). Indeed, North America’s most successful invasive birds, the European starling (</a:t>
            </a:r>
            <a:r>
              <a:rPr lang="en-US" sz="1200" kern="1200" dirty="0" err="1" smtClean="0">
                <a:solidFill>
                  <a:schemeClr val="tx1"/>
                </a:solidFill>
                <a:effectLst/>
                <a:latin typeface="+mn-lt"/>
                <a:ea typeface="+mn-ea"/>
                <a:cs typeface="+mn-cs"/>
              </a:rPr>
              <a:t>Sturnus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vulgaris) </a:t>
            </a:r>
            <a:r>
              <a:rPr lang="en-US" sz="1200" kern="1200" dirty="0" smtClean="0">
                <a:solidFill>
                  <a:schemeClr val="tx1"/>
                </a:solidFill>
                <a:effectLst/>
                <a:latin typeface="+mn-lt"/>
                <a:ea typeface="+mn-ea"/>
                <a:cs typeface="+mn-cs"/>
              </a:rPr>
              <a:t>and the house sparrow (Passer </a:t>
            </a:r>
            <a:r>
              <a:rPr lang="en-US" sz="1200" i="1" kern="1200" dirty="0" err="1" smtClean="0">
                <a:solidFill>
                  <a:schemeClr val="tx1"/>
                </a:solidFill>
                <a:effectLst/>
                <a:latin typeface="+mn-lt"/>
                <a:ea typeface="+mn-ea"/>
                <a:cs typeface="+mn-cs"/>
              </a:rPr>
              <a:t>domesticus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both became invasive only after repeated introductions (Ehrlich 1989). Migration may be critical not only as a source of continuing </a:t>
            </a:r>
            <a:r>
              <a:rPr lang="en-US" sz="1200" kern="1200" dirty="0" err="1" smtClean="0">
                <a:solidFill>
                  <a:schemeClr val="tx1"/>
                </a:solidFill>
                <a:effectLst/>
                <a:latin typeface="+mn-lt"/>
                <a:ea typeface="+mn-ea"/>
                <a:cs typeface="+mn-cs"/>
              </a:rPr>
              <a:t>propagule</a:t>
            </a:r>
            <a:r>
              <a:rPr lang="en-US" sz="1200" kern="1200" dirty="0" smtClean="0">
                <a:solidFill>
                  <a:schemeClr val="tx1"/>
                </a:solidFill>
                <a:effectLst/>
                <a:latin typeface="+mn-lt"/>
                <a:ea typeface="+mn-ea"/>
                <a:cs typeface="+mn-cs"/>
              </a:rPr>
              <a:t> pressure, but also as an important source of genetic variation to the colonizing population, if multiple invasions provide the genetic variation necessary for adaptive evolution. Multiple introductions can create in- </a:t>
            </a:r>
            <a:r>
              <a:rPr lang="en-US" sz="1200" kern="1200" dirty="0" err="1" smtClean="0">
                <a:solidFill>
                  <a:schemeClr val="tx1"/>
                </a:solidFill>
                <a:effectLst/>
                <a:latin typeface="+mn-lt"/>
                <a:ea typeface="+mn-ea"/>
                <a:cs typeface="+mn-cs"/>
              </a:rPr>
              <a:t>vasive</a:t>
            </a:r>
            <a:r>
              <a:rPr lang="en-US" sz="1200" kern="1200" dirty="0" smtClean="0">
                <a:solidFill>
                  <a:schemeClr val="tx1"/>
                </a:solidFill>
                <a:effectLst/>
                <a:latin typeface="+mn-lt"/>
                <a:ea typeface="+mn-ea"/>
                <a:cs typeface="+mn-cs"/>
              </a:rPr>
              <a:t> populations that are much more genetically diverse than any single source population when the invasive species is highly structured in its native range. Differ- </a:t>
            </a:r>
            <a:r>
              <a:rPr lang="en-US" sz="1200" kern="1200" dirty="0" err="1" smtClean="0">
                <a:solidFill>
                  <a:schemeClr val="tx1"/>
                </a:solidFill>
                <a:effectLst/>
                <a:latin typeface="+mn-lt"/>
                <a:ea typeface="+mn-ea"/>
                <a:cs typeface="+mn-cs"/>
              </a:rPr>
              <a:t>ent</a:t>
            </a:r>
            <a:r>
              <a:rPr lang="en-US" sz="1200" kern="1200" dirty="0" smtClean="0">
                <a:solidFill>
                  <a:schemeClr val="tx1"/>
                </a:solidFill>
                <a:effectLst/>
                <a:latin typeface="+mn-lt"/>
                <a:ea typeface="+mn-ea"/>
                <a:cs typeface="+mn-cs"/>
              </a:rPr>
              <a:t> colonizing populations of the same species are likely to be genetically divergent with different levels of genetic variation and therefore have different capacities to promote invasiveness; characteristics that promote invasiveness might evolve in some populations but not others. Gene flow between populations could result in the spread of invasive genotypes. Alternatively, gene flow between populations that swamps out locally beneficial alleles could prevent evolution of invasiveness (e.g., Kirkpatrick &amp; Barton 1997).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sng" kern="1200" dirty="0" smtClean="0">
              <a:solidFill>
                <a:schemeClr val="tx1"/>
              </a:solidFill>
              <a:latin typeface="+mn-lt"/>
              <a:ea typeface="+mn-ea"/>
              <a:cs typeface="+mn-cs"/>
              <a:hlinkClick r:id="rId3"/>
            </a:endParaRPr>
          </a:p>
          <a:p>
            <a:endParaRPr lang="en-US" dirty="0" smtClean="0">
              <a:latin typeface="Times"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A18823D1-159F-6B4E-8DDE-E117B01641DA}" type="slidenum">
              <a:rPr lang="en-US"/>
              <a:pPr/>
              <a:t>44</a:t>
            </a:fld>
            <a:endParaRPr lang="en-US"/>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6A6B00-17F8-C04E-9E5B-031B14A29C24}" type="slidenum">
              <a:rPr lang="en-US" smtClean="0"/>
              <a:t>45</a:t>
            </a:fld>
            <a:endParaRPr lang="en-US"/>
          </a:p>
        </p:txBody>
      </p:sp>
    </p:spTree>
    <p:extLst>
      <p:ext uri="{BB962C8B-B14F-4D97-AF65-F5344CB8AC3E}">
        <p14:creationId xmlns:p14="http://schemas.microsoft.com/office/powerpoint/2010/main" val="1978777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kern="1200" dirty="0" smtClean="0">
                <a:solidFill>
                  <a:schemeClr val="tx1"/>
                </a:solidFill>
                <a:latin typeface="+mn-lt"/>
                <a:ea typeface="+mn-ea"/>
                <a:cs typeface="+mn-cs"/>
              </a:rPr>
              <a:t>Some species were introduced accidently in packing material, as crop contaminants, in shipping containers or from the cargo holds of ships. But many invasive plants have been brought here deliberately. Only a small portion of non-native species are invasive. We rely on non-native plants for food, for their beauty as ornamentals in our gardens, for their usefulness in feeding wildlife, and enhancing our environment. (</a:t>
            </a:r>
            <a:r>
              <a:rPr lang="en-US" sz="1200" u="sng" kern="1200" dirty="0" smtClean="0">
                <a:solidFill>
                  <a:schemeClr val="tx1"/>
                </a:solidFill>
                <a:latin typeface="+mn-lt"/>
                <a:ea typeface="+mn-ea"/>
                <a:cs typeface="+mn-cs"/>
                <a:hlinkClick r:id="rId3"/>
              </a:rPr>
              <a:t>The University of Georgia - Center for Invasive Species and Ecosystem Health,</a:t>
            </a:r>
            <a:r>
              <a:rPr lang="en-US" sz="1200" u="sng" kern="1200" baseline="0" dirty="0" smtClean="0">
                <a:solidFill>
                  <a:schemeClr val="tx1"/>
                </a:solidFill>
                <a:latin typeface="+mn-lt"/>
                <a:ea typeface="+mn-ea"/>
                <a:cs typeface="+mn-cs"/>
                <a:hlinkClick r:id="rId3"/>
              </a:rPr>
              <a:t> 2011)</a:t>
            </a:r>
            <a:endParaRPr lang="en-US" sz="1200" u="sng" kern="1200" dirty="0" smtClean="0">
              <a:solidFill>
                <a:schemeClr val="tx1"/>
              </a:solidFill>
              <a:latin typeface="+mn-lt"/>
              <a:ea typeface="+mn-ea"/>
              <a:cs typeface="+mn-cs"/>
              <a:hlinkClick r:id="rId3"/>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kern="1200" dirty="0" smtClean="0">
              <a:solidFill>
                <a:schemeClr val="tx1"/>
              </a:solidFill>
              <a:latin typeface="+mn-lt"/>
              <a:ea typeface="+mn-ea"/>
              <a:cs typeface="+mn-cs"/>
            </a:endParaRPr>
          </a:p>
          <a:p>
            <a:pPr marL="0" indent="0">
              <a:buFont typeface="Arial"/>
              <a:buNone/>
            </a:pPr>
            <a:endParaRPr lang="en-US" b="1" dirty="0" smtClean="0"/>
          </a:p>
        </p:txBody>
      </p:sp>
      <p:sp>
        <p:nvSpPr>
          <p:cNvPr id="4" name="Slide Number Placeholder 3"/>
          <p:cNvSpPr>
            <a:spLocks noGrp="1"/>
          </p:cNvSpPr>
          <p:nvPr>
            <p:ph type="sldNum" sz="quarter" idx="10"/>
          </p:nvPr>
        </p:nvSpPr>
        <p:spPr/>
        <p:txBody>
          <a:bodyPr/>
          <a:lstStyle/>
          <a:p>
            <a:fld id="{C7FDAF7B-78A0-3C46-9D4C-F62A9D0DC74E}" type="slidenum">
              <a:rPr lang="en-US">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2033066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b="1" dirty="0" smtClean="0"/>
          </a:p>
        </p:txBody>
      </p:sp>
      <p:sp>
        <p:nvSpPr>
          <p:cNvPr id="4" name="Slide Number Placeholder 3"/>
          <p:cNvSpPr>
            <a:spLocks noGrp="1"/>
          </p:cNvSpPr>
          <p:nvPr>
            <p:ph type="sldNum" sz="quarter" idx="10"/>
          </p:nvPr>
        </p:nvSpPr>
        <p:spPr/>
        <p:txBody>
          <a:bodyPr/>
          <a:lstStyle/>
          <a:p>
            <a:fld id="{C7FDAF7B-78A0-3C46-9D4C-F62A9D0DC74E}" type="slidenum">
              <a:rPr lang="en-US">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2033066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6EA8B0E-83EF-974E-AAB6-BD6DA942FB3E}" type="slidenum">
              <a:rPr lang="en-US" sz="1200"/>
              <a:pPr/>
              <a:t>7</a:t>
            </a:fld>
            <a:endParaRPr lang="en-US" sz="1200"/>
          </a:p>
        </p:txBody>
      </p:sp>
      <p:sp>
        <p:nvSpPr>
          <p:cNvPr id="22530" name="Rectangle 2"/>
          <p:cNvSpPr>
            <a:spLocks noGrp="1" noRot="1" noChangeAspect="1" noChangeArrowheads="1" noTextEdit="1"/>
          </p:cNvSpPr>
          <p:nvPr>
            <p:ph type="sldImg"/>
          </p:nvPr>
        </p:nvSpPr>
        <p:spPr>
          <a:solidFill>
            <a:srgbClr val="FFFFFF"/>
          </a:solidFill>
          <a:ln/>
        </p:spPr>
      </p:sp>
      <p:sp>
        <p:nvSpPr>
          <p:cNvPr id="225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rPr>
              <a:t>One Ecosystem</a:t>
            </a:r>
            <a:r>
              <a:rPr lang="ja-JP" altLang="en-US">
                <a:latin typeface="Times" charset="0"/>
              </a:rPr>
              <a:t>’</a:t>
            </a:r>
            <a:r>
              <a:rPr lang="en-US" altLang="ja-JP">
                <a:latin typeface="Times" charset="0"/>
              </a:rPr>
              <a:t>s trash……</a:t>
            </a:r>
            <a:endParaRPr lang="en-US">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9E593D3-7417-6543-B6C0-B51EE7BB1EB6}" type="slidenum">
              <a:rPr lang="en-US" sz="1200"/>
              <a:pPr/>
              <a:t>8</a:t>
            </a:fld>
            <a:endParaRPr lang="en-US" sz="1200"/>
          </a:p>
        </p:txBody>
      </p:sp>
      <p:sp>
        <p:nvSpPr>
          <p:cNvPr id="24578" name="Rectangle 2"/>
          <p:cNvSpPr>
            <a:spLocks noGrp="1" noRot="1" noChangeAspect="1" noChangeArrowheads="1" noTextEdit="1"/>
          </p:cNvSpPr>
          <p:nvPr>
            <p:ph type="sldImg"/>
          </p:nvPr>
        </p:nvSpPr>
        <p:spPr>
          <a:solidFill>
            <a:srgbClr val="FFFFFF"/>
          </a:solidFill>
          <a:ln/>
        </p:spPr>
      </p:sp>
      <p:sp>
        <p:nvSpPr>
          <p:cNvPr id="245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rPr>
              <a:t>Is another Ecosystems treasure.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Some statistics</a:t>
            </a:r>
          </a:p>
          <a:p>
            <a:r>
              <a:rPr lang="en-US" sz="1200" b="0" kern="1200" dirty="0" smtClean="0">
                <a:solidFill>
                  <a:schemeClr val="tx1"/>
                </a:solidFill>
                <a:latin typeface="+mn-lt"/>
                <a:ea typeface="+mn-ea"/>
                <a:cs typeface="+mn-cs"/>
              </a:rPr>
              <a:t>Approximately 50,000 non-native species are estimated to have been introduced into the U.S.</a:t>
            </a:r>
          </a:p>
          <a:p>
            <a:r>
              <a:rPr lang="en-US" sz="1200" b="0" kern="1200" dirty="0" smtClean="0">
                <a:solidFill>
                  <a:schemeClr val="tx1"/>
                </a:solidFill>
                <a:latin typeface="+mn-lt"/>
                <a:ea typeface="+mn-ea"/>
                <a:cs typeface="+mn-cs"/>
              </a:rPr>
              <a:t>Invasive species are estimated to cost about $138 billion in environmental damage and losses each year.</a:t>
            </a:r>
          </a:p>
          <a:p>
            <a:r>
              <a:rPr lang="en-US" sz="1200" b="0" kern="1200" dirty="0" smtClean="0">
                <a:solidFill>
                  <a:schemeClr val="tx1"/>
                </a:solidFill>
                <a:latin typeface="+mn-lt"/>
                <a:ea typeface="+mn-ea"/>
                <a:cs typeface="+mn-cs"/>
              </a:rPr>
              <a:t>Non-native plants are invading about 1.7 million acres of U.S. wildlife habitat each year.</a:t>
            </a:r>
          </a:p>
          <a:p>
            <a:r>
              <a:rPr lang="en-US" sz="1200" b="0" kern="1200" dirty="0" smtClean="0">
                <a:solidFill>
                  <a:schemeClr val="tx1"/>
                </a:solidFill>
                <a:latin typeface="+mn-lt"/>
                <a:ea typeface="+mn-ea"/>
                <a:cs typeface="+mn-cs"/>
              </a:rPr>
              <a:t>Examples:</a:t>
            </a:r>
          </a:p>
          <a:p>
            <a:pPr marL="171450" indent="-171450">
              <a:buFont typeface="Arial"/>
              <a:buChar char="•"/>
            </a:pPr>
            <a:r>
              <a:rPr lang="en-US" sz="1200" b="0" kern="1200" dirty="0" smtClean="0">
                <a:solidFill>
                  <a:schemeClr val="tx1"/>
                </a:solidFill>
                <a:latin typeface="+mn-lt"/>
                <a:ea typeface="+mn-ea"/>
                <a:cs typeface="+mn-cs"/>
              </a:rPr>
              <a:t>Yellow </a:t>
            </a:r>
            <a:r>
              <a:rPr lang="en-US" sz="1200" b="0" kern="1200" dirty="0" err="1" smtClean="0">
                <a:solidFill>
                  <a:schemeClr val="tx1"/>
                </a:solidFill>
                <a:latin typeface="+mn-lt"/>
                <a:ea typeface="+mn-ea"/>
                <a:cs typeface="+mn-cs"/>
              </a:rPr>
              <a:t>starthistle</a:t>
            </a:r>
            <a:r>
              <a:rPr lang="en-US" sz="1200" b="0" kern="1200" dirty="0" smtClean="0">
                <a:solidFill>
                  <a:schemeClr val="tx1"/>
                </a:solidFill>
                <a:latin typeface="+mn-lt"/>
                <a:ea typeface="+mn-ea"/>
                <a:cs typeface="+mn-cs"/>
              </a:rPr>
              <a:t>, an invasive plant, now dominates almost 10 million acres of once productive grazing land in northern California.</a:t>
            </a:r>
          </a:p>
          <a:p>
            <a:pPr marL="171450" indent="-171450">
              <a:buFont typeface="Arial"/>
              <a:buChar char="•"/>
            </a:pPr>
            <a:r>
              <a:rPr lang="en-US" sz="1200" b="0" kern="1200" dirty="0" smtClean="0">
                <a:solidFill>
                  <a:schemeClr val="tx1"/>
                </a:solidFill>
                <a:latin typeface="+mn-lt"/>
                <a:ea typeface="+mn-ea"/>
                <a:cs typeface="+mn-cs"/>
              </a:rPr>
              <a:t>Pigeons, considered the most serious introduced bird pests, are estimated to cost over $1 billion annually for control and damage to property.</a:t>
            </a:r>
          </a:p>
          <a:p>
            <a:pPr marL="171450" indent="-171450">
              <a:buFont typeface="Arial"/>
              <a:buChar char="•"/>
            </a:pPr>
            <a:r>
              <a:rPr lang="en-US" sz="1200" b="0" kern="1200" dirty="0" smtClean="0">
                <a:solidFill>
                  <a:schemeClr val="tx1"/>
                </a:solidFill>
                <a:latin typeface="+mn-lt"/>
                <a:ea typeface="+mn-ea"/>
                <a:cs typeface="+mn-cs"/>
              </a:rPr>
              <a:t>It is estimated that fire ants, an introduced insect species, have caused a 34% decrease in the nesting success of swallows, a ground-nesting bird.</a:t>
            </a:r>
          </a:p>
          <a:p>
            <a:pPr marL="171450" indent="-171450">
              <a:buFont typeface="Arial"/>
              <a:buChar char="•"/>
            </a:pPr>
            <a:r>
              <a:rPr lang="en-US" sz="1200" b="0" kern="1200" dirty="0" smtClean="0">
                <a:solidFill>
                  <a:schemeClr val="tx1"/>
                </a:solidFill>
                <a:latin typeface="+mn-lt"/>
                <a:ea typeface="+mn-ea"/>
                <a:cs typeface="+mn-cs"/>
              </a:rPr>
              <a:t>An introduced mollusk, the zebra mussel, reduces food and oxygen for native fauna; it also causes $100 million annually in damage to water pipes and filtration systems, and in control costs.</a:t>
            </a:r>
          </a:p>
          <a:p>
            <a:pPr marL="171450" indent="-171450">
              <a:buFont typeface="Arial"/>
              <a:buChar char="•"/>
            </a:pPr>
            <a:r>
              <a:rPr lang="en-US" sz="1200" b="0" kern="1200" dirty="0" smtClean="0">
                <a:solidFill>
                  <a:schemeClr val="tx1"/>
                </a:solidFill>
                <a:latin typeface="+mn-lt"/>
                <a:ea typeface="+mn-ea"/>
                <a:cs typeface="+mn-cs"/>
              </a:rPr>
              <a:t>Approximately 65% of the crop losses attributed to plant pathogens (primarily fungi), or $21 billion, is attributed to non-native species.</a:t>
            </a:r>
          </a:p>
          <a:p>
            <a:endParaRPr lang="en-US" sz="1200" b="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Economists and other researchers have used several methods in an attempt to estimate the costs of invasive species. Presented below are some examples:</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Plants</a:t>
            </a:r>
            <a:r>
              <a:rPr lang="en-US" sz="1200" b="0" kern="1200" dirty="0" smtClean="0">
                <a:solidFill>
                  <a:schemeClr val="tx1"/>
                </a:solidFill>
                <a:latin typeface="+mn-lt"/>
                <a:ea typeface="+mn-ea"/>
                <a:cs typeface="+mn-cs"/>
              </a:rPr>
              <a:t> – It is estimated that there are over 25,000 non-indigenous plants have escaped cultivation and become established in U.S. ecosystems. In the 1990s, such weeds cost the U.S. economy about $20 billion for herbicides, mechanical control, and other management practices. Costs to control weeds for major crops and animal health were as high as $15 billion. Most of the rest of the cost was for weed management on golf courses, forests, aquatic areas, and other non-crop sites. The value of losses for these sites is generally not calculated, so it is not part of the $20 billion figure.</a:t>
            </a:r>
          </a:p>
          <a:p>
            <a:r>
              <a:rPr lang="en-US" sz="1200" b="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Fish</a:t>
            </a:r>
            <a:r>
              <a:rPr lang="en-US" sz="1200" b="0" kern="1200" dirty="0" smtClean="0">
                <a:solidFill>
                  <a:schemeClr val="tx1"/>
                </a:solidFill>
                <a:latin typeface="+mn-lt"/>
                <a:ea typeface="+mn-ea"/>
                <a:cs typeface="+mn-cs"/>
              </a:rPr>
              <a:t> – Invasive fish are estimated to cost about $6 billion annually in the U.S. (although this estimate varies considerably depending on whether the value of introduced fish to the sport fishing industry is included or not). As of 1997, there were 138 species of non-indigenous fish established in the country, most found in states with mild climates like Hawaii, California, and Florida. Invasive fish negatively change aquatic ecosystems by, for example, increasing the water’s turbidity or reducing native vegetation. In addition, exotic fish sometimes hybridize with natives, diluting the genetic integrity of both involved species.</a:t>
            </a:r>
          </a:p>
          <a:p>
            <a:r>
              <a:rPr lang="en-US" sz="1200" b="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Birds</a:t>
            </a:r>
            <a:r>
              <a:rPr lang="en-US" sz="1200" b="0" kern="1200" dirty="0" smtClean="0">
                <a:solidFill>
                  <a:schemeClr val="tx1"/>
                </a:solidFill>
                <a:latin typeface="+mn-lt"/>
                <a:ea typeface="+mn-ea"/>
                <a:cs typeface="+mn-cs"/>
              </a:rPr>
              <a:t> – About 10% of the bird species in the U.S. were introduced into the country. About 95% of these bird additions are considered detrimental because they damage property and crops, and spread disease; but introduced species </a:t>
            </a:r>
            <a:r>
              <a:rPr lang="en-US" sz="1200" b="0" i="1" kern="1200" dirty="0" smtClean="0">
                <a:solidFill>
                  <a:schemeClr val="tx1"/>
                </a:solidFill>
                <a:latin typeface="+mn-lt"/>
                <a:ea typeface="+mn-ea"/>
                <a:cs typeface="+mn-cs"/>
              </a:rPr>
              <a:t>can</a:t>
            </a:r>
            <a:r>
              <a:rPr lang="en-US" sz="1200" b="0" i="0" kern="1200" dirty="0" smtClean="0">
                <a:solidFill>
                  <a:schemeClr val="tx1"/>
                </a:solidFill>
                <a:latin typeface="+mn-lt"/>
                <a:ea typeface="+mn-ea"/>
                <a:cs typeface="+mn-cs"/>
              </a:rPr>
              <a:t> be beneficial…like chickens! The </a:t>
            </a:r>
            <a:r>
              <a:rPr lang="en-US" sz="1200" b="1" i="0" kern="1200" dirty="0" smtClean="0">
                <a:solidFill>
                  <a:schemeClr val="tx1"/>
                </a:solidFill>
                <a:latin typeface="+mn-lt"/>
                <a:ea typeface="+mn-ea"/>
                <a:cs typeface="+mn-cs"/>
              </a:rPr>
              <a:t>common pigeon (</a:t>
            </a:r>
            <a:r>
              <a:rPr lang="en-US" sz="1200" b="1" i="1" kern="1200" dirty="0" smtClean="0">
                <a:solidFill>
                  <a:schemeClr val="tx1"/>
                </a:solidFill>
                <a:latin typeface="+mn-lt"/>
                <a:ea typeface="+mn-ea"/>
                <a:cs typeface="+mn-cs"/>
              </a:rPr>
              <a:t>Columba </a:t>
            </a:r>
            <a:r>
              <a:rPr lang="en-US" sz="1200" b="1" i="1" kern="1200" dirty="0" err="1" smtClean="0">
                <a:solidFill>
                  <a:schemeClr val="tx1"/>
                </a:solidFill>
                <a:latin typeface="+mn-lt"/>
                <a:ea typeface="+mn-ea"/>
                <a:cs typeface="+mn-cs"/>
              </a:rPr>
              <a:t>livia</a:t>
            </a:r>
            <a:r>
              <a:rPr lang="en-US" sz="1200" b="1" i="0"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is probably the most notorious invasive bird because of its sheer numbers. This bird dirties structures, feeds on valuable crops, and carries and spreads over 50 known diseases. It has been estimated that pigeon control alone costs over $1 billion annually.</a:t>
            </a:r>
          </a:p>
          <a:p>
            <a:r>
              <a:rPr lang="en-US" sz="1200" b="0" i="0" kern="1200" dirty="0" smtClean="0">
                <a:solidFill>
                  <a:schemeClr val="tx1"/>
                </a:solidFill>
                <a:latin typeface="+mn-lt"/>
                <a:ea typeface="+mn-ea"/>
                <a:cs typeface="+mn-cs"/>
              </a:rPr>
              <a:t> </a:t>
            </a:r>
          </a:p>
          <a:p>
            <a:r>
              <a:rPr lang="en-US" sz="1200" b="1" i="0" kern="1200" dirty="0" smtClean="0">
                <a:solidFill>
                  <a:schemeClr val="tx1"/>
                </a:solidFill>
                <a:latin typeface="+mn-lt"/>
                <a:ea typeface="+mn-ea"/>
                <a:cs typeface="+mn-cs"/>
              </a:rPr>
              <a:t>Mammals</a:t>
            </a:r>
            <a:r>
              <a:rPr lang="en-US" sz="1200" b="0" i="0" kern="1200" dirty="0" smtClean="0">
                <a:solidFill>
                  <a:schemeClr val="tx1"/>
                </a:solidFill>
                <a:latin typeface="+mn-lt"/>
                <a:ea typeface="+mn-ea"/>
                <a:cs typeface="+mn-cs"/>
              </a:rPr>
              <a:t> – Several species of domestic animals including pets and livestock have escaped into the wild and become invasive. These include dogs, burros, pigs, and deer, and are responsible for problems like habitat destruction and eating native plants to the point of extinction. Invasive mammals also destroy populations of native animals. For example, feral cats are responsible for the death of millions of birds and countless amphibians and small mammals. The most numerous invasive mammals are no doubt rodents, primarily rats and mice. While many rodent species are native, several dangerous and detrimental species were imported from all over the world. Some estimates as of 2004 published by the USDA for cost of invasive mammals include:</a:t>
            </a:r>
          </a:p>
          <a:p>
            <a:r>
              <a:rPr lang="en-US" sz="1200" b="0" i="0" kern="1200" dirty="0" smtClean="0">
                <a:solidFill>
                  <a:schemeClr val="tx1"/>
                </a:solidFill>
                <a:latin typeface="+mn-lt"/>
                <a:ea typeface="+mn-ea"/>
                <a:cs typeface="+mn-cs"/>
              </a:rPr>
              <a:t> </a:t>
            </a:r>
          </a:p>
          <a:p>
            <a:r>
              <a:rPr lang="en-US" sz="1200" b="1" i="0" kern="1200" dirty="0" smtClean="0">
                <a:solidFill>
                  <a:schemeClr val="tx1"/>
                </a:solidFill>
                <a:latin typeface="+mn-lt"/>
                <a:ea typeface="+mn-ea"/>
                <a:cs typeface="+mn-cs"/>
              </a:rPr>
              <a:t>Horses (</a:t>
            </a:r>
            <a:r>
              <a:rPr lang="en-US" sz="1200" b="1" i="1" kern="1200" dirty="0" err="1" smtClean="0">
                <a:solidFill>
                  <a:schemeClr val="tx1"/>
                </a:solidFill>
                <a:latin typeface="+mn-lt"/>
                <a:ea typeface="+mn-ea"/>
                <a:cs typeface="+mn-cs"/>
              </a:rPr>
              <a:t>Equus</a:t>
            </a:r>
            <a:r>
              <a:rPr lang="en-US" sz="1200" b="1" i="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caballus</a:t>
            </a:r>
            <a:r>
              <a:rPr lang="en-US" sz="1200" b="1" i="0"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and </a:t>
            </a:r>
            <a:r>
              <a:rPr lang="en-US" sz="1200" b="1" i="0" kern="1200" dirty="0" smtClean="0">
                <a:solidFill>
                  <a:schemeClr val="tx1"/>
                </a:solidFill>
                <a:latin typeface="+mn-lt"/>
                <a:ea typeface="+mn-ea"/>
                <a:cs typeface="+mn-cs"/>
              </a:rPr>
              <a:t>burros</a:t>
            </a:r>
            <a:r>
              <a:rPr lang="en-US" sz="1200" b="0" i="0" kern="1200" dirty="0" smtClean="0">
                <a:solidFill>
                  <a:schemeClr val="tx1"/>
                </a:solidFill>
                <a:latin typeface="+mn-lt"/>
                <a:ea typeface="+mn-ea"/>
                <a:cs typeface="+mn-cs"/>
              </a:rPr>
              <a:t> (</a:t>
            </a:r>
            <a:r>
              <a:rPr lang="en-US" sz="1200" b="0" i="1" kern="1200" dirty="0" err="1" smtClean="0">
                <a:solidFill>
                  <a:schemeClr val="tx1"/>
                </a:solidFill>
                <a:latin typeface="+mn-lt"/>
                <a:ea typeface="+mn-ea"/>
                <a:cs typeface="+mn-cs"/>
              </a:rPr>
              <a:t>Equus</a:t>
            </a:r>
            <a:r>
              <a:rPr lang="en-US" sz="1200" b="0" i="1" kern="1200" dirty="0" smtClean="0">
                <a:solidFill>
                  <a:schemeClr val="tx1"/>
                </a:solidFill>
                <a:latin typeface="+mn-lt"/>
                <a:ea typeface="+mn-ea"/>
                <a:cs typeface="+mn-cs"/>
              </a:rPr>
              <a:t> </a:t>
            </a:r>
            <a:r>
              <a:rPr lang="en-US" sz="1200" b="0" i="1" kern="1200" dirty="0" err="1" smtClean="0">
                <a:solidFill>
                  <a:schemeClr val="tx1"/>
                </a:solidFill>
                <a:latin typeface="+mn-lt"/>
                <a:ea typeface="+mn-ea"/>
                <a:cs typeface="+mn-cs"/>
              </a:rPr>
              <a:t>asinus</a:t>
            </a:r>
            <a:r>
              <a:rPr lang="en-US" sz="1200" b="0" i="0" kern="1200" dirty="0" smtClean="0">
                <a:solidFill>
                  <a:schemeClr val="tx1"/>
                </a:solidFill>
                <a:latin typeface="+mn-lt"/>
                <a:ea typeface="+mn-ea"/>
                <a:cs typeface="+mn-cs"/>
              </a:rPr>
              <a:t>) introduced into western states cost about $22 million annually</a:t>
            </a:r>
          </a:p>
          <a:p>
            <a:r>
              <a:rPr lang="en-US" sz="1200" b="1" i="0" kern="1200" dirty="0" smtClean="0">
                <a:solidFill>
                  <a:schemeClr val="tx1"/>
                </a:solidFill>
                <a:latin typeface="+mn-lt"/>
                <a:ea typeface="+mn-ea"/>
                <a:cs typeface="+mn-cs"/>
              </a:rPr>
              <a:t>Feral pigs (</a:t>
            </a:r>
            <a:r>
              <a:rPr lang="en-US" sz="1200" b="1" i="1" kern="1200" dirty="0" err="1" smtClean="0">
                <a:solidFill>
                  <a:schemeClr val="tx1"/>
                </a:solidFill>
                <a:latin typeface="+mn-lt"/>
                <a:ea typeface="+mn-ea"/>
                <a:cs typeface="+mn-cs"/>
              </a:rPr>
              <a:t>Sus</a:t>
            </a:r>
            <a:r>
              <a:rPr lang="en-US" sz="1200" b="1" i="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scrofa</a:t>
            </a:r>
            <a:r>
              <a:rPr lang="en-US" sz="1200" b="1" i="0"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cause damage nationwide of about $800 million/year</a:t>
            </a:r>
          </a:p>
          <a:p>
            <a:r>
              <a:rPr lang="en-US" sz="1200" b="1" i="0" kern="1200" dirty="0" smtClean="0">
                <a:solidFill>
                  <a:schemeClr val="tx1"/>
                </a:solidFill>
                <a:latin typeface="+mn-lt"/>
                <a:ea typeface="+mn-ea"/>
                <a:cs typeface="+mn-cs"/>
              </a:rPr>
              <a:t>Feral dogs (</a:t>
            </a:r>
            <a:r>
              <a:rPr lang="en-US" sz="1200" b="1" i="1" kern="1200" dirty="0" err="1" smtClean="0">
                <a:solidFill>
                  <a:schemeClr val="tx1"/>
                </a:solidFill>
                <a:latin typeface="+mn-lt"/>
                <a:ea typeface="+mn-ea"/>
                <a:cs typeface="+mn-cs"/>
              </a:rPr>
              <a:t>Canis</a:t>
            </a:r>
            <a:r>
              <a:rPr lang="en-US" sz="1200" b="1" i="1" kern="1200" dirty="0" smtClean="0">
                <a:solidFill>
                  <a:schemeClr val="tx1"/>
                </a:solidFill>
                <a:latin typeface="+mn-lt"/>
                <a:ea typeface="+mn-ea"/>
                <a:cs typeface="+mn-cs"/>
              </a:rPr>
              <a:t> lupus</a:t>
            </a:r>
            <a:r>
              <a:rPr lang="en-US" sz="1200" b="1" i="0"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cause about $9-10 million in losses to cattle and sheep each year</a:t>
            </a:r>
          </a:p>
          <a:p>
            <a:r>
              <a:rPr lang="en-US" sz="1200" b="1" i="0" kern="1200" dirty="0" smtClean="0">
                <a:solidFill>
                  <a:schemeClr val="tx1"/>
                </a:solidFill>
                <a:latin typeface="+mn-lt"/>
                <a:ea typeface="+mn-ea"/>
                <a:cs typeface="+mn-cs"/>
              </a:rPr>
              <a:t>Feral cats (</a:t>
            </a:r>
            <a:r>
              <a:rPr lang="en-US" sz="1200" b="1" i="1" kern="1200" dirty="0" err="1" smtClean="0">
                <a:solidFill>
                  <a:schemeClr val="tx1"/>
                </a:solidFill>
                <a:latin typeface="+mn-lt"/>
                <a:ea typeface="+mn-ea"/>
                <a:cs typeface="+mn-cs"/>
              </a:rPr>
              <a:t>Felis</a:t>
            </a:r>
            <a:r>
              <a:rPr lang="en-US" sz="1200" b="1" i="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silvestris</a:t>
            </a:r>
            <a:r>
              <a:rPr lang="en-US" sz="1200" b="1" i="0"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kill about 465 million birds per year at an estimated cost of $14 billion</a:t>
            </a:r>
          </a:p>
          <a:p>
            <a:r>
              <a:rPr lang="en-US" sz="1200" b="1" i="0" kern="1200" dirty="0" smtClean="0">
                <a:solidFill>
                  <a:schemeClr val="tx1"/>
                </a:solidFill>
                <a:latin typeface="+mn-lt"/>
                <a:ea typeface="+mn-ea"/>
                <a:cs typeface="+mn-cs"/>
              </a:rPr>
              <a:t>Nutria (</a:t>
            </a:r>
            <a:r>
              <a:rPr lang="en-US" sz="1200" b="1" i="1" kern="1200" dirty="0" err="1" smtClean="0">
                <a:solidFill>
                  <a:schemeClr val="tx1"/>
                </a:solidFill>
                <a:latin typeface="+mn-lt"/>
                <a:ea typeface="+mn-ea"/>
                <a:cs typeface="+mn-cs"/>
              </a:rPr>
              <a:t>Myocastor</a:t>
            </a:r>
            <a:r>
              <a:rPr lang="en-US" sz="1200" b="1" i="1" kern="1200" dirty="0" smtClean="0">
                <a:solidFill>
                  <a:schemeClr val="tx1"/>
                </a:solidFill>
                <a:latin typeface="+mn-lt"/>
                <a:ea typeface="+mn-ea"/>
                <a:cs typeface="+mn-cs"/>
              </a:rPr>
              <a:t> coypus</a:t>
            </a:r>
            <a:r>
              <a:rPr lang="en-US" sz="1200" b="1" i="0"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cost over $6 million per year in damage to sugarcane</a:t>
            </a:r>
          </a:p>
          <a:p>
            <a:r>
              <a:rPr lang="en-US" sz="1200" b="1" i="0" kern="1200" dirty="0" smtClean="0">
                <a:solidFill>
                  <a:schemeClr val="tx1"/>
                </a:solidFill>
                <a:latin typeface="+mn-lt"/>
                <a:ea typeface="+mn-ea"/>
                <a:cs typeface="+mn-cs"/>
              </a:rPr>
              <a:t>Rat (</a:t>
            </a:r>
            <a:r>
              <a:rPr lang="en-US" sz="1200" b="1" i="1" kern="1200" dirty="0" err="1" smtClean="0">
                <a:solidFill>
                  <a:schemeClr val="tx1"/>
                </a:solidFill>
                <a:latin typeface="+mn-lt"/>
                <a:ea typeface="+mn-ea"/>
                <a:cs typeface="+mn-cs"/>
              </a:rPr>
              <a:t>Rattus</a:t>
            </a:r>
            <a:r>
              <a:rPr lang="en-US" sz="1200" b="1" i="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rattus</a:t>
            </a:r>
            <a:r>
              <a:rPr lang="en-US" sz="1200" b="1" i="0"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destruction of stored grains in the U.S. averages more than $19 billion per year</a:t>
            </a:r>
          </a:p>
          <a:p>
            <a:r>
              <a:rPr lang="en-US" sz="1200" b="0" i="0" kern="1200" dirty="0" smtClean="0">
                <a:solidFill>
                  <a:schemeClr val="tx1"/>
                </a:solidFill>
                <a:latin typeface="+mn-lt"/>
                <a:ea typeface="+mn-ea"/>
                <a:cs typeface="+mn-cs"/>
              </a:rPr>
              <a:t> </a:t>
            </a:r>
          </a:p>
          <a:p>
            <a:r>
              <a:rPr lang="en-US" sz="1200" b="1" i="0" kern="1200" dirty="0" smtClean="0">
                <a:solidFill>
                  <a:schemeClr val="tx1"/>
                </a:solidFill>
                <a:latin typeface="+mn-lt"/>
                <a:ea typeface="+mn-ea"/>
                <a:cs typeface="+mn-cs"/>
              </a:rPr>
              <a:t>Mollusks</a:t>
            </a:r>
            <a:r>
              <a:rPr lang="en-US" sz="1200" b="0" i="0" kern="1200" dirty="0" smtClean="0">
                <a:solidFill>
                  <a:schemeClr val="tx1"/>
                </a:solidFill>
                <a:latin typeface="+mn-lt"/>
                <a:ea typeface="+mn-ea"/>
                <a:cs typeface="+mn-cs"/>
              </a:rPr>
              <a:t> – These invertebrates are aquatic organisms that often arrive in the U.S. in ship ballast water. Two particularly important offenders are the </a:t>
            </a:r>
            <a:r>
              <a:rPr lang="en-US" sz="1200" b="1" i="0" kern="1200" dirty="0" smtClean="0">
                <a:solidFill>
                  <a:schemeClr val="tx1"/>
                </a:solidFill>
                <a:latin typeface="+mn-lt"/>
                <a:ea typeface="+mn-ea"/>
                <a:cs typeface="+mn-cs"/>
              </a:rPr>
              <a:t>zebra mussel (</a:t>
            </a:r>
            <a:r>
              <a:rPr lang="en-US" sz="1200" b="1" i="1" kern="1200" dirty="0" err="1" smtClean="0">
                <a:solidFill>
                  <a:schemeClr val="tx1"/>
                </a:solidFill>
                <a:latin typeface="+mn-lt"/>
                <a:ea typeface="+mn-ea"/>
                <a:cs typeface="+mn-cs"/>
              </a:rPr>
              <a:t>Dreissena</a:t>
            </a:r>
            <a:r>
              <a:rPr lang="en-US" sz="1200" b="1" i="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polymorpha</a:t>
            </a:r>
            <a:r>
              <a:rPr lang="en-US" sz="1200" b="1" i="0"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and the </a:t>
            </a:r>
            <a:r>
              <a:rPr lang="en-US" sz="1200" b="1" i="0" kern="1200" dirty="0" smtClean="0">
                <a:solidFill>
                  <a:schemeClr val="tx1"/>
                </a:solidFill>
                <a:latin typeface="+mn-lt"/>
                <a:ea typeface="+mn-ea"/>
                <a:cs typeface="+mn-cs"/>
              </a:rPr>
              <a:t>Asian clam (</a:t>
            </a:r>
            <a:r>
              <a:rPr lang="en-US" sz="1200" b="1" i="1" kern="1200" dirty="0" err="1" smtClean="0">
                <a:solidFill>
                  <a:schemeClr val="tx1"/>
                </a:solidFill>
                <a:latin typeface="+mn-lt"/>
                <a:ea typeface="+mn-ea"/>
                <a:cs typeface="+mn-cs"/>
              </a:rPr>
              <a:t>Corbicula</a:t>
            </a:r>
            <a:r>
              <a:rPr lang="en-US" sz="1200" b="1" i="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fluminea</a:t>
            </a:r>
            <a:r>
              <a:rPr lang="en-US" sz="1200" b="1" i="0"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which clog waterways and decrease populations of native aquatic species. The zebra mussel is expected to invade most bodies of fresh water in the U.S. by about 2020, and is already estimated to cost $5 billion/year for control and repairs due to infestations. Control of the Asian clam is estimated to cost $1 billion annually. On the west coast, a new invader to San Francisco Bay is the </a:t>
            </a:r>
            <a:r>
              <a:rPr lang="en-US" sz="1200" b="1" i="0" kern="1200" dirty="0" smtClean="0">
                <a:solidFill>
                  <a:schemeClr val="tx1"/>
                </a:solidFill>
                <a:latin typeface="+mn-lt"/>
                <a:ea typeface="+mn-ea"/>
                <a:cs typeface="+mn-cs"/>
              </a:rPr>
              <a:t>shipworm (</a:t>
            </a:r>
            <a:r>
              <a:rPr lang="en-US" sz="1200" b="1" i="1" kern="1200" dirty="0" err="1" smtClean="0">
                <a:solidFill>
                  <a:schemeClr val="tx1"/>
                </a:solidFill>
                <a:latin typeface="+mn-lt"/>
                <a:ea typeface="+mn-ea"/>
                <a:cs typeface="+mn-cs"/>
              </a:rPr>
              <a:t>Teredo</a:t>
            </a:r>
            <a:r>
              <a:rPr lang="en-US" sz="1200" b="1" i="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navalis</a:t>
            </a:r>
            <a:r>
              <a:rPr lang="en-US" sz="1200" b="1" i="0"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a mollusk estimated to cost $200 million annually for control and containment.</a:t>
            </a:r>
          </a:p>
          <a:p>
            <a:r>
              <a:rPr lang="en-US" sz="1200" b="0" i="0" kern="1200" dirty="0" smtClean="0">
                <a:solidFill>
                  <a:schemeClr val="tx1"/>
                </a:solidFill>
                <a:latin typeface="+mn-lt"/>
                <a:ea typeface="+mn-ea"/>
                <a:cs typeface="+mn-cs"/>
              </a:rPr>
              <a:t> </a:t>
            </a:r>
          </a:p>
          <a:p>
            <a:r>
              <a:rPr lang="en-US" sz="1200" b="1" i="0" kern="1200" dirty="0" smtClean="0">
                <a:solidFill>
                  <a:schemeClr val="tx1"/>
                </a:solidFill>
                <a:latin typeface="+mn-lt"/>
                <a:ea typeface="+mn-ea"/>
                <a:cs typeface="+mn-cs"/>
              </a:rPr>
              <a:t>Insects and other arthropods</a:t>
            </a:r>
            <a:r>
              <a:rPr lang="en-US" sz="1200" b="0" i="0" kern="1200" dirty="0" smtClean="0">
                <a:solidFill>
                  <a:schemeClr val="tx1"/>
                </a:solidFill>
                <a:latin typeface="+mn-lt"/>
                <a:ea typeface="+mn-ea"/>
                <a:cs typeface="+mn-cs"/>
              </a:rPr>
              <a:t> – By far the largest group of invasive species, approximately 4,500 arthropods have been introduced into the U.S. Invasive insects are known to wipe out entire populations of native species, for example, the </a:t>
            </a:r>
            <a:r>
              <a:rPr lang="en-US" sz="1200" b="1" i="0" kern="1200" dirty="0" smtClean="0">
                <a:solidFill>
                  <a:schemeClr val="tx1"/>
                </a:solidFill>
                <a:latin typeface="+mn-lt"/>
                <a:ea typeface="+mn-ea"/>
                <a:cs typeface="+mn-cs"/>
              </a:rPr>
              <a:t>balsam woolly </a:t>
            </a:r>
            <a:r>
              <a:rPr lang="en-US" sz="1200" b="1" i="0" kern="1200" dirty="0" err="1" smtClean="0">
                <a:solidFill>
                  <a:schemeClr val="tx1"/>
                </a:solidFill>
                <a:latin typeface="+mn-lt"/>
                <a:ea typeface="+mn-ea"/>
                <a:cs typeface="+mn-cs"/>
              </a:rPr>
              <a:t>adelgid</a:t>
            </a:r>
            <a:r>
              <a:rPr lang="en-US" sz="1200" b="1" i="0"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Adelges</a:t>
            </a:r>
            <a:r>
              <a:rPr lang="en-US" sz="1200" b="1" i="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piceae</a:t>
            </a:r>
            <a:r>
              <a:rPr lang="en-US" sz="1200" b="1" i="0"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is estimated to have destroyed up to 95% of the </a:t>
            </a:r>
            <a:r>
              <a:rPr lang="en-US" sz="1200" b="1" i="0" kern="1200" dirty="0" smtClean="0">
                <a:solidFill>
                  <a:schemeClr val="tx1"/>
                </a:solidFill>
                <a:latin typeface="+mn-lt"/>
                <a:ea typeface="+mn-ea"/>
                <a:cs typeface="+mn-cs"/>
              </a:rPr>
              <a:t>Fraser fir (</a:t>
            </a:r>
            <a:r>
              <a:rPr lang="en-US" sz="1200" b="1" i="1" kern="1200" dirty="0" err="1" smtClean="0">
                <a:solidFill>
                  <a:schemeClr val="tx1"/>
                </a:solidFill>
                <a:latin typeface="+mn-lt"/>
                <a:ea typeface="+mn-ea"/>
                <a:cs typeface="+mn-cs"/>
              </a:rPr>
              <a:t>Abies</a:t>
            </a:r>
            <a:r>
              <a:rPr lang="en-US" sz="1200" b="1" i="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fraseri</a:t>
            </a:r>
            <a:r>
              <a:rPr lang="en-US" sz="1200" b="1" i="0"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in the southern Appalachians. The </a:t>
            </a:r>
            <a:r>
              <a:rPr lang="en-US" sz="1200" b="0" i="0" kern="1200" dirty="0" err="1" smtClean="0">
                <a:solidFill>
                  <a:schemeClr val="tx1"/>
                </a:solidFill>
                <a:latin typeface="+mn-lt"/>
                <a:ea typeface="+mn-ea"/>
                <a:cs typeface="+mn-cs"/>
              </a:rPr>
              <a:t>adelgid</a:t>
            </a:r>
            <a:r>
              <a:rPr lang="en-US" sz="1200" b="0" i="0" kern="1200" dirty="0" smtClean="0">
                <a:solidFill>
                  <a:schemeClr val="tx1"/>
                </a:solidFill>
                <a:latin typeface="+mn-lt"/>
                <a:ea typeface="+mn-ea"/>
                <a:cs typeface="+mn-cs"/>
              </a:rPr>
              <a:t> also infects the more valuable </a:t>
            </a:r>
            <a:r>
              <a:rPr lang="en-US" sz="1200" b="1" i="0" kern="1200" dirty="0" smtClean="0">
                <a:solidFill>
                  <a:schemeClr val="tx1"/>
                </a:solidFill>
                <a:latin typeface="+mn-lt"/>
                <a:ea typeface="+mn-ea"/>
                <a:cs typeface="+mn-cs"/>
              </a:rPr>
              <a:t>balsam fir (</a:t>
            </a:r>
            <a:r>
              <a:rPr lang="en-US" sz="1200" b="1" i="1" kern="1200" dirty="0" err="1" smtClean="0">
                <a:solidFill>
                  <a:schemeClr val="tx1"/>
                </a:solidFill>
                <a:latin typeface="+mn-lt"/>
                <a:ea typeface="+mn-ea"/>
                <a:cs typeface="+mn-cs"/>
              </a:rPr>
              <a:t>Abies</a:t>
            </a:r>
            <a:r>
              <a:rPr lang="en-US" sz="1200" b="1" i="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balsamea</a:t>
            </a:r>
            <a:r>
              <a:rPr lang="en-US" sz="1200" b="1" i="0"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which grows in the northeastern U.S. Both trees are valued as Christmas trees and monetary losses to the industry have been substantial. The southern part of the country has been particularly hard hit by invasive insects that are not only expensive to control but also cause huge financial losses by their infestations. The </a:t>
            </a:r>
            <a:r>
              <a:rPr lang="en-US" sz="1200" b="1" i="0" kern="1200" dirty="0" smtClean="0">
                <a:solidFill>
                  <a:schemeClr val="tx1"/>
                </a:solidFill>
                <a:latin typeface="+mn-lt"/>
                <a:ea typeface="+mn-ea"/>
                <a:cs typeface="+mn-cs"/>
              </a:rPr>
              <a:t>red imported fire ant (</a:t>
            </a:r>
            <a:r>
              <a:rPr lang="en-US" sz="1200" b="1" i="1" kern="1200" dirty="0" err="1" smtClean="0">
                <a:solidFill>
                  <a:schemeClr val="tx1"/>
                </a:solidFill>
                <a:latin typeface="+mn-lt"/>
                <a:ea typeface="+mn-ea"/>
                <a:cs typeface="+mn-cs"/>
              </a:rPr>
              <a:t>Solenopsis</a:t>
            </a:r>
            <a:r>
              <a:rPr lang="en-US" sz="1200" b="1" i="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invicta</a:t>
            </a:r>
            <a:r>
              <a:rPr lang="en-US" sz="1200" b="1" i="0"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kills livestock and these costs, along with control expenses, are estimated to be $1 billion/year. In addition, the introduced </a:t>
            </a:r>
            <a:r>
              <a:rPr lang="en-US" sz="1200" b="1" i="0" kern="1200" dirty="0" smtClean="0">
                <a:solidFill>
                  <a:schemeClr val="tx1"/>
                </a:solidFill>
                <a:latin typeface="+mn-lt"/>
                <a:ea typeface="+mn-ea"/>
                <a:cs typeface="+mn-cs"/>
              </a:rPr>
              <a:t>Formosan termite (</a:t>
            </a:r>
            <a:r>
              <a:rPr lang="en-US" sz="1200" b="1" i="1" kern="1200" dirty="0" err="1" smtClean="0">
                <a:solidFill>
                  <a:schemeClr val="tx1"/>
                </a:solidFill>
                <a:latin typeface="+mn-lt"/>
                <a:ea typeface="+mn-ea"/>
                <a:cs typeface="+mn-cs"/>
              </a:rPr>
              <a:t>Coptotermes</a:t>
            </a:r>
            <a:r>
              <a:rPr lang="en-US" sz="1200" b="1" i="1" kern="1200" dirty="0" smtClean="0">
                <a:solidFill>
                  <a:schemeClr val="tx1"/>
                </a:solidFill>
                <a:latin typeface="+mn-lt"/>
                <a:ea typeface="+mn-ea"/>
                <a:cs typeface="+mn-cs"/>
              </a:rPr>
              <a:t> </a:t>
            </a:r>
            <a:r>
              <a:rPr lang="en-US" sz="1200" b="1" i="1" kern="1200" dirty="0" err="1" smtClean="0">
                <a:solidFill>
                  <a:schemeClr val="tx1"/>
                </a:solidFill>
                <a:latin typeface="+mn-lt"/>
                <a:ea typeface="+mn-ea"/>
                <a:cs typeface="+mn-cs"/>
              </a:rPr>
              <a:t>formosanus</a:t>
            </a:r>
            <a:r>
              <a:rPr lang="en-US" sz="1200" b="1" i="0"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inflicts structural damages that, coupled with efforts to control the pest, incur costs of nearly $1 billion annually.</a:t>
            </a:r>
            <a:endParaRPr lang="en-US" b="1" dirty="0" smtClean="0"/>
          </a:p>
        </p:txBody>
      </p:sp>
      <p:sp>
        <p:nvSpPr>
          <p:cNvPr id="4" name="Slide Number Placeholder 3"/>
          <p:cNvSpPr>
            <a:spLocks noGrp="1"/>
          </p:cNvSpPr>
          <p:nvPr>
            <p:ph type="sldNum" sz="quarter" idx="10"/>
          </p:nvPr>
        </p:nvSpPr>
        <p:spPr/>
        <p:txBody>
          <a:bodyPr/>
          <a:lstStyle/>
          <a:p>
            <a:fld id="{C7FDAF7B-78A0-3C46-9D4C-F62A9D0DC74E}" type="slidenum">
              <a:rPr lang="en-US">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2033066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CC5F6FEC-0E47-4DDC-962B-A35E75580BC0}" type="datetimeFigureOut">
              <a:rPr lang="en-US" smtClean="0">
                <a:solidFill>
                  <a:prstClr val="black"/>
                </a:solidFill>
              </a:rPr>
              <a:pPr/>
              <a:t>6/24/13</a:t>
            </a:fld>
            <a:endParaRPr lang="en-US">
              <a:solidFill>
                <a:prstClr val="black"/>
              </a:solidFill>
            </a:endParaRP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DA82F3FF-5ABE-424E-AF97-56A52BDFF8A7}" type="slidenum">
              <a:rPr lang="en-US" smtClean="0">
                <a:solidFill>
                  <a:prstClr val="black"/>
                </a:solidFill>
              </a:rPr>
              <a:pPr/>
              <a:t>‹#›</a:t>
            </a:fld>
            <a:endParaRPr lang="en-US">
              <a:solidFill>
                <a:prstClr val="black"/>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CC5F6FEC-0E47-4DDC-962B-A35E75580BC0}" type="datetimeFigureOut">
              <a:rPr lang="en-US" smtClean="0">
                <a:solidFill>
                  <a:prstClr val="black"/>
                </a:solidFill>
              </a:rPr>
              <a:pPr/>
              <a:t>6/24/13</a:t>
            </a:fld>
            <a:endParaRPr lang="en-US">
              <a:solidFill>
                <a:prstClr val="black"/>
              </a:solidFill>
            </a:endParaRP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DA82F3FF-5ABE-424E-AF97-56A52BDFF8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2455675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736022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CC5F6FEC-0E47-4DDC-962B-A35E75580BC0}" type="datetimeFigureOut">
              <a:rPr lang="en-US" smtClean="0">
                <a:solidFill>
                  <a:prstClr val="black"/>
                </a:solidFill>
              </a:rPr>
              <a:pPr/>
              <a:t>6/24/13</a:t>
            </a:fld>
            <a:endParaRPr lang="en-US">
              <a:solidFill>
                <a:prstClr val="black"/>
              </a:solidFill>
            </a:endParaRPr>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6BBAC39F-8D6B-4D17-960A-501352FF339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0651332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93159254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20142857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957094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54376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extLst>
      <p:ext uri="{BB962C8B-B14F-4D97-AF65-F5344CB8AC3E}">
        <p14:creationId xmlns:p14="http://schemas.microsoft.com/office/powerpoint/2010/main" val="3835544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4071418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CC5F6FEC-0E47-4DDC-962B-A35E75580BC0}" type="datetimeFigureOut">
              <a:rPr lang="en-US" smtClean="0">
                <a:solidFill>
                  <a:prstClr val="black"/>
                </a:solidFill>
              </a:rPr>
              <a:pPr/>
              <a:t>6/24/13</a:t>
            </a:fld>
            <a:endParaRPr lang="en-US">
              <a:solidFill>
                <a:prstClr val="black"/>
              </a:solidFill>
            </a:endParaRPr>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6BBAC39F-8D6B-4D17-960A-501352FF3395}" type="slidenum">
              <a:rPr lang="en-US" smtClean="0">
                <a:solidFill>
                  <a:prstClr val="black"/>
                </a:solidFill>
              </a:rPr>
              <a:pPr/>
              <a:t>‹#›</a:t>
            </a:fld>
            <a:endParaRPr lang="en-US">
              <a:solidFill>
                <a:prstClr val="black"/>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193337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5160238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735761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958896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489968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1918307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06606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2599848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Goudy Old Style"/>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7054331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734384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016816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C5F6FEC-0E47-4DDC-962B-A35E75580BC0}" type="datetimeFigureOut">
              <a:rPr lang="en-US" smtClean="0">
                <a:solidFill>
                  <a:prstClr val="black"/>
                </a:solidFill>
              </a:rPr>
              <a:pPr/>
              <a:t>6/24/13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6BBAC39F-8D6B-4D17-960A-501352FF3395}"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9.xml"/><Relationship Id="rId20" Type="http://schemas.openxmlformats.org/officeDocument/2006/relationships/slideLayout" Target="../slideLayouts/slideLayout40.xml"/><Relationship Id="rId21" Type="http://schemas.openxmlformats.org/officeDocument/2006/relationships/theme" Target="../theme/theme2.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30.xml"/><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slideLayout" Target="../slideLayouts/slideLayout34.xml"/><Relationship Id="rId15" Type="http://schemas.openxmlformats.org/officeDocument/2006/relationships/slideLayout" Target="../slideLayouts/slideLayout35.xml"/><Relationship Id="rId16" Type="http://schemas.openxmlformats.org/officeDocument/2006/relationships/slideLayout" Target="../slideLayouts/slideLayout36.xml"/><Relationship Id="rId17" Type="http://schemas.openxmlformats.org/officeDocument/2006/relationships/slideLayout" Target="../slideLayouts/slideLayout37.xml"/><Relationship Id="rId18" Type="http://schemas.openxmlformats.org/officeDocument/2006/relationships/slideLayout" Target="../slideLayouts/slideLayout38.xml"/><Relationship Id="rId19" Type="http://schemas.openxmlformats.org/officeDocument/2006/relationships/slideLayout" Target="../slideLayouts/slideLayout39.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7294F358-7D6C-2F4E-A6FE-BEB6F7458560}" type="datetimeFigureOut">
              <a:rPr lang="en-US" smtClean="0"/>
              <a:t>6/24/13</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9BD10FCE-B437-9342-BAC0-CCDAEFA3321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pPr defTabSz="914400"/>
            <a:fld id="{CC5F6FEC-0E47-4DDC-962B-A35E75580BC0}" type="datetimeFigureOut">
              <a:rPr lang="en-US" smtClean="0">
                <a:solidFill>
                  <a:prstClr val="black"/>
                </a:solidFill>
              </a:rPr>
              <a:pPr defTabSz="914400"/>
              <a:t>6/24/13</a:t>
            </a:fld>
            <a:endParaRPr lang="en-US">
              <a:solidFill>
                <a:prstClr val="black"/>
              </a:solidFill>
            </a:endParaRPr>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pPr defTabSz="914400"/>
            <a:endParaRPr lang="en-US">
              <a:solidFill>
                <a:prstClr val="black"/>
              </a:solidFill>
            </a:endParaRP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pPr defTabSz="914400"/>
            <a:fld id="{6BBAC39F-8D6B-4D17-960A-501352FF3395}" type="slidenum">
              <a:rPr lang="en-US" smtClean="0">
                <a:gradFill>
                  <a:gsLst>
                    <a:gs pos="0">
                      <a:prstClr val="black">
                        <a:alpha val="10000"/>
                      </a:prstClr>
                    </a:gs>
                    <a:gs pos="100000">
                      <a:prstClr val="black">
                        <a:alpha val="10000"/>
                      </a:prstClr>
                    </a:gs>
                  </a:gsLst>
                  <a:lin ang="5400000" scaled="0"/>
                </a:gradFill>
              </a:rPr>
              <a:pPr defTabSz="914400"/>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2670955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2.gif"/><Relationship Id="rId7" Type="http://schemas.openxmlformats.org/officeDocument/2006/relationships/image" Target="../media/image13.png"/><Relationship Id="rId8" Type="http://schemas.openxmlformats.org/officeDocument/2006/relationships/image" Target="../media/image14.emf"/><Relationship Id="rId9" Type="http://schemas.openxmlformats.org/officeDocument/2006/relationships/image" Target="../media/image15.jpeg"/><Relationship Id="rId10" Type="http://schemas.openxmlformats.org/officeDocument/2006/relationships/image" Target="../media/image16.jp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19.jpeg"/><Relationship Id="rId6" Type="http://schemas.openxmlformats.org/officeDocument/2006/relationships/image" Target="../media/image20.jpe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44.jpeg"/><Relationship Id="rId5" Type="http://schemas.openxmlformats.org/officeDocument/2006/relationships/image" Target="../media/image45.gif"/><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56.jpg"/><Relationship Id="rId5" Type="http://schemas.openxmlformats.org/officeDocument/2006/relationships/image" Target="../media/image45.gif"/><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7.jpg"/><Relationship Id="rId5" Type="http://schemas.openxmlformats.org/officeDocument/2006/relationships/image" Target="../media/image13.png"/><Relationship Id="rId6"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63.png"/><Relationship Id="rId8" Type="http://schemas.openxmlformats.org/officeDocument/2006/relationships/image" Target="../media/image64.tiff"/><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65.tiff"/><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jpe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jpeg"/><Relationship Id="rId9" Type="http://schemas.openxmlformats.org/officeDocument/2006/relationships/image" Target="../media/image73.jpeg"/><Relationship Id="rId10" Type="http://schemas.openxmlformats.org/officeDocument/2006/relationships/image" Target="../media/image74.jpeg"/><Relationship Id="rId11" Type="http://schemas.openxmlformats.org/officeDocument/2006/relationships/image" Target="../media/image75.jpeg"/><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gif"/></Relationships>
</file>

<file path=ppt/slides/_rels/slide28.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76.tiff"/><Relationship Id="rId5" Type="http://schemas.openxmlformats.org/officeDocument/2006/relationships/image" Target="../media/image77.pn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78.jpeg"/><Relationship Id="rId5" Type="http://schemas.openxmlformats.org/officeDocument/2006/relationships/image" Target="../media/image79.pn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8.pn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80.jpe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12.gif"/><Relationship Id="rId5" Type="http://schemas.openxmlformats.org/officeDocument/2006/relationships/image" Target="../media/image82.jpeg"/><Relationship Id="rId6" Type="http://schemas.openxmlformats.org/officeDocument/2006/relationships/image" Target="../media/image83.png"/><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12.gif"/><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85.jpeg"/><Relationship Id="rId5" Type="http://schemas.openxmlformats.org/officeDocument/2006/relationships/image" Target="../media/image86.jpe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87.jpeg"/><Relationship Id="rId5" Type="http://schemas.openxmlformats.org/officeDocument/2006/relationships/image" Target="../media/image88.jpeg"/><Relationship Id="rId6" Type="http://schemas.openxmlformats.org/officeDocument/2006/relationships/image" Target="../media/image89.jpeg"/><Relationship Id="rId7" Type="http://schemas.openxmlformats.org/officeDocument/2006/relationships/image" Target="../media/image90.jpeg"/><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91.tiff"/><Relationship Id="rId5" Type="http://schemas.openxmlformats.org/officeDocument/2006/relationships/image" Target="../media/image92.tiff"/><Relationship Id="rId6" Type="http://schemas.openxmlformats.org/officeDocument/2006/relationships/image" Target="../media/image93.jpeg"/><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94.jpeg"/><Relationship Id="rId5" Type="http://schemas.openxmlformats.org/officeDocument/2006/relationships/image" Target="../media/image95.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1" Type="http://schemas.openxmlformats.org/officeDocument/2006/relationships/image" Target="../media/image104.png"/><Relationship Id="rId12" Type="http://schemas.openxmlformats.org/officeDocument/2006/relationships/image" Target="../media/image105.png"/><Relationship Id="rId13" Type="http://schemas.openxmlformats.org/officeDocument/2006/relationships/image" Target="../media/image106.png"/><Relationship Id="rId14" Type="http://schemas.openxmlformats.org/officeDocument/2006/relationships/image" Target="../media/image107.jpeg"/><Relationship Id="rId1" Type="http://schemas.openxmlformats.org/officeDocument/2006/relationships/slideLayout" Target="../slideLayouts/slideLayout2.xml"/><Relationship Id="rId2" Type="http://schemas.openxmlformats.org/officeDocument/2006/relationships/image" Target="../media/image12.gif"/><Relationship Id="rId3" Type="http://schemas.openxmlformats.org/officeDocument/2006/relationships/image" Target="../media/image96.png"/><Relationship Id="rId4" Type="http://schemas.openxmlformats.org/officeDocument/2006/relationships/image" Target="../media/image97.jpg"/><Relationship Id="rId5" Type="http://schemas.openxmlformats.org/officeDocument/2006/relationships/image" Target="../media/image98.jpeg"/><Relationship Id="rId6" Type="http://schemas.openxmlformats.org/officeDocument/2006/relationships/image" Target="../media/image99.png"/><Relationship Id="rId7" Type="http://schemas.openxmlformats.org/officeDocument/2006/relationships/image" Target="../media/image100.jpeg"/><Relationship Id="rId8" Type="http://schemas.openxmlformats.org/officeDocument/2006/relationships/image" Target="../media/image101.jpg"/><Relationship Id="rId9" Type="http://schemas.openxmlformats.org/officeDocument/2006/relationships/image" Target="../media/image102.jpeg"/><Relationship Id="rId10" Type="http://schemas.openxmlformats.org/officeDocument/2006/relationships/image" Target="../media/image103.png"/></Relationships>
</file>

<file path=ppt/slides/_rels/slide38.xml.rels><?xml version="1.0" encoding="UTF-8" standalone="yes"?>
<Relationships xmlns="http://schemas.openxmlformats.org/package/2006/relationships"><Relationship Id="rId11" Type="http://schemas.openxmlformats.org/officeDocument/2006/relationships/image" Target="../media/image116.png"/><Relationship Id="rId12" Type="http://schemas.openxmlformats.org/officeDocument/2006/relationships/image" Target="../media/image117.png"/><Relationship Id="rId13" Type="http://schemas.openxmlformats.org/officeDocument/2006/relationships/image" Target="../media/image118.png"/><Relationship Id="rId14" Type="http://schemas.openxmlformats.org/officeDocument/2006/relationships/image" Target="../media/image119.png"/><Relationship Id="rId1" Type="http://schemas.openxmlformats.org/officeDocument/2006/relationships/slideLayout" Target="../slideLayouts/slideLayout33.xml"/><Relationship Id="rId2" Type="http://schemas.openxmlformats.org/officeDocument/2006/relationships/notesSlide" Target="../notesSlides/notesSlide35.xml"/><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8" Type="http://schemas.openxmlformats.org/officeDocument/2006/relationships/image" Target="../media/image113.png"/><Relationship Id="rId9" Type="http://schemas.openxmlformats.org/officeDocument/2006/relationships/image" Target="../media/image114.png"/><Relationship Id="rId10" Type="http://schemas.openxmlformats.org/officeDocument/2006/relationships/image" Target="../media/image115.png"/></Relationships>
</file>

<file path=ppt/slides/_rels/slide39.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20.png"/><Relationship Id="rId5" Type="http://schemas.openxmlformats.org/officeDocument/2006/relationships/image" Target="../media/image121.tiff"/><Relationship Id="rId1" Type="http://schemas.openxmlformats.org/officeDocument/2006/relationships/slideLayout" Target="../slideLayouts/slideLayout27.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22.tiff"/><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hyperlink" Target="http://www.bugwood.org/"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22.tiff"/><Relationship Id="rId5" Type="http://schemas.openxmlformats.org/officeDocument/2006/relationships/image" Target="../media/image123.tiff"/><Relationship Id="rId1" Type="http://schemas.openxmlformats.org/officeDocument/2006/relationships/slideLayout" Target="../slideLayouts/slideLayout27.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24.jpg"/><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125.jpeg"/><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hyperlink" Target="mailto:jstrickland@wildflower.org" TargetMode="External"/><Relationship Id="rId4" Type="http://schemas.openxmlformats.org/officeDocument/2006/relationships/image" Target="../media/image126.png"/><Relationship Id="rId5" Type="http://schemas.openxmlformats.org/officeDocument/2006/relationships/image" Target="../media/image12.gif"/><Relationship Id="rId6" Type="http://schemas.openxmlformats.org/officeDocument/2006/relationships/image" Target="../media/image56.jpg"/><Relationship Id="rId7" Type="http://schemas.openxmlformats.org/officeDocument/2006/relationships/image" Target="../media/image45.gif"/><Relationship Id="rId1" Type="http://schemas.openxmlformats.org/officeDocument/2006/relationships/slideLayout" Target="../slideLayouts/slideLayout7.xml"/><Relationship Id="rId2" Type="http://schemas.openxmlformats.org/officeDocument/2006/relationships/hyperlink" Target="https://play.google.com/store/apps/details?id=com.bugwood.texasinvasive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2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128.jp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51640" y="1728350"/>
            <a:ext cx="8686800" cy="2908846"/>
          </a:xfrm>
          <a:prstGeom prst="roundRect">
            <a:avLst/>
          </a:prstGeom>
        </p:spPr>
        <p:style>
          <a:lnRef idx="1">
            <a:schemeClr val="accent1"/>
          </a:lnRef>
          <a:fillRef idx="3">
            <a:schemeClr val="accent1"/>
          </a:fillRef>
          <a:effectRef idx="2">
            <a:schemeClr val="accent1"/>
          </a:effectRef>
          <a:fontRef idx="minor">
            <a:schemeClr val="lt1"/>
          </a:fontRef>
        </p:style>
        <p:txBody>
          <a:bodyPr rtlCol="0" anchor="t"/>
          <a:lstStyle/>
          <a:p>
            <a:pPr algn="ctr"/>
            <a:r>
              <a:rPr lang="en-US" sz="3200" b="1" dirty="0">
                <a:solidFill>
                  <a:schemeClr val="accent4">
                    <a:lumMod val="60000"/>
                    <a:lumOff val="40000"/>
                  </a:schemeClr>
                </a:solidFill>
                <a:latin typeface="Trebuchet MS"/>
                <a:cs typeface="Trebuchet MS"/>
              </a:rPr>
              <a:t>INVASIVE </a:t>
            </a:r>
            <a:r>
              <a:rPr lang="en-US" sz="3200" b="1" dirty="0" smtClean="0">
                <a:solidFill>
                  <a:schemeClr val="accent4">
                    <a:lumMod val="60000"/>
                    <a:lumOff val="40000"/>
                  </a:schemeClr>
                </a:solidFill>
                <a:latin typeface="Trebuchet MS"/>
                <a:cs typeface="Trebuchet MS"/>
              </a:rPr>
              <a:t>SPECIES INITIATIVES </a:t>
            </a:r>
            <a:r>
              <a:rPr lang="en-US" sz="2400" b="1" dirty="0">
                <a:solidFill>
                  <a:prstClr val="black"/>
                </a:solidFill>
                <a:latin typeface="Trebuchet MS"/>
                <a:cs typeface="Trebuchet MS"/>
              </a:rPr>
              <a:t/>
            </a:r>
            <a:br>
              <a:rPr lang="en-US" sz="2400" b="1" dirty="0">
                <a:solidFill>
                  <a:prstClr val="black"/>
                </a:solidFill>
                <a:latin typeface="Trebuchet MS"/>
                <a:cs typeface="Trebuchet MS"/>
              </a:rPr>
            </a:br>
            <a:r>
              <a:rPr lang="en-US" sz="2800" b="1" i="1" dirty="0" smtClean="0">
                <a:solidFill>
                  <a:schemeClr val="accent6">
                    <a:lumMod val="75000"/>
                  </a:schemeClr>
                </a:solidFill>
                <a:latin typeface="Trebuchet MS"/>
                <a:cs typeface="Trebuchet MS"/>
              </a:rPr>
              <a:t>OUTREACH</a:t>
            </a:r>
          </a:p>
          <a:p>
            <a:pPr algn="ctr"/>
            <a:r>
              <a:rPr lang="en-US" sz="2800" b="1" i="1" dirty="0" smtClean="0">
                <a:solidFill>
                  <a:schemeClr val="accent6">
                    <a:lumMod val="75000"/>
                  </a:schemeClr>
                </a:solidFill>
                <a:latin typeface="Trebuchet MS"/>
                <a:cs typeface="Trebuchet MS"/>
              </a:rPr>
              <a:t>CITIZEN SCIENCE</a:t>
            </a:r>
          </a:p>
          <a:p>
            <a:pPr algn="ctr"/>
            <a:r>
              <a:rPr lang="en-US" sz="2800" b="1" i="1" dirty="0" smtClean="0">
                <a:solidFill>
                  <a:schemeClr val="accent6">
                    <a:lumMod val="75000"/>
                  </a:schemeClr>
                </a:solidFill>
                <a:latin typeface="Trebuchet MS"/>
                <a:cs typeface="Trebuchet MS"/>
              </a:rPr>
              <a:t>MANAGEMENT </a:t>
            </a:r>
            <a:r>
              <a:rPr lang="en-US" sz="2800" b="1" dirty="0" smtClean="0">
                <a:solidFill>
                  <a:schemeClr val="accent6">
                    <a:lumMod val="75000"/>
                  </a:schemeClr>
                </a:solidFill>
                <a:latin typeface="Trebuchet MS"/>
                <a:cs typeface="Trebuchet MS"/>
              </a:rPr>
              <a:t> </a:t>
            </a:r>
          </a:p>
          <a:p>
            <a:pPr algn="ctr"/>
            <a:r>
              <a:rPr lang="en-US" sz="2800" b="1" i="1" dirty="0" smtClean="0">
                <a:solidFill>
                  <a:schemeClr val="accent6">
                    <a:lumMod val="75000"/>
                  </a:schemeClr>
                </a:solidFill>
                <a:latin typeface="Trebuchet MS"/>
                <a:cs typeface="Trebuchet MS"/>
              </a:rPr>
              <a:t>RESEARCH </a:t>
            </a:r>
          </a:p>
          <a:p>
            <a:endParaRPr lang="en-US" b="1" i="1" dirty="0">
              <a:solidFill>
                <a:schemeClr val="accent6">
                  <a:lumMod val="75000"/>
                </a:schemeClr>
              </a:solidFill>
            </a:endParaRPr>
          </a:p>
        </p:txBody>
      </p:sp>
      <p:sp>
        <p:nvSpPr>
          <p:cNvPr id="4" name="Title 1"/>
          <p:cNvSpPr txBox="1">
            <a:spLocks/>
          </p:cNvSpPr>
          <p:nvPr/>
        </p:nvSpPr>
        <p:spPr>
          <a:xfrm>
            <a:off x="20060" y="137502"/>
            <a:ext cx="9144000" cy="1295401"/>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400" b="1" dirty="0" smtClean="0">
                <a:solidFill>
                  <a:schemeClr val="accent3">
                    <a:lumMod val="60000"/>
                    <a:lumOff val="40000"/>
                  </a:schemeClr>
                </a:solidFill>
                <a:latin typeface="Trebuchet MS"/>
                <a:cs typeface="Trebuchet MS"/>
              </a:rPr>
              <a:t>LADY BIRD JOHNSON WILDFLOWER CENTER</a:t>
            </a:r>
            <a:r>
              <a:rPr lang="en-US" sz="4400" b="1" dirty="0" smtClean="0">
                <a:cs typeface="American Typewriter"/>
              </a:rPr>
              <a:t/>
            </a:r>
            <a:br>
              <a:rPr lang="en-US" sz="4400" b="1" dirty="0" smtClean="0">
                <a:cs typeface="American Typewriter"/>
              </a:rPr>
            </a:br>
            <a:endParaRPr lang="en-US" sz="3200" dirty="0">
              <a:solidFill>
                <a:schemeClr val="accent2">
                  <a:lumMod val="50000"/>
                  <a:lumOff val="50000"/>
                </a:schemeClr>
              </a:solidFill>
              <a:latin typeface="Big Caslon"/>
              <a:cs typeface="Big Caslon"/>
            </a:endParaRPr>
          </a:p>
        </p:txBody>
      </p:sp>
      <p:sp>
        <p:nvSpPr>
          <p:cNvPr id="10" name="Subtitle 2"/>
          <p:cNvSpPr txBox="1">
            <a:spLocks/>
          </p:cNvSpPr>
          <p:nvPr/>
        </p:nvSpPr>
        <p:spPr>
          <a:xfrm>
            <a:off x="103362" y="4876471"/>
            <a:ext cx="5310094" cy="1219200"/>
          </a:xfrm>
          <a:prstGeom prst="rect">
            <a:avLst/>
          </a:prstGeom>
        </p:spPr>
        <p:txBody>
          <a:bodyPr>
            <a:normAutofit/>
          </a:bodyPr>
          <a:lstStyle>
            <a:lvl1pPr marL="463550" indent="-463550" algn="l" defTabSz="914400" rtl="0" eaLnBrk="1" latinLnBrk="0" hangingPunct="1">
              <a:spcBef>
                <a:spcPts val="2000"/>
              </a:spcBef>
              <a:buSzPct val="90000"/>
              <a:buFontTx/>
              <a:buBlip>
                <a:blip r:embed="rId3"/>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4"/>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5"/>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5"/>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5"/>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3"/>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5"/>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3"/>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4"/>
              </a:buBlip>
              <a:defRPr lang="en-US" sz="1800" kern="1200" dirty="0">
                <a:solidFill>
                  <a:schemeClr val="tx1"/>
                </a:solidFill>
                <a:latin typeface="+mn-lt"/>
                <a:ea typeface="+mn-ea"/>
                <a:cs typeface="+mn-cs"/>
              </a:defRPr>
            </a:lvl9pPr>
          </a:lstStyle>
          <a:p>
            <a:pPr marL="0" indent="0">
              <a:lnSpc>
                <a:spcPct val="110000"/>
              </a:lnSpc>
              <a:spcBef>
                <a:spcPts val="0"/>
              </a:spcBef>
              <a:buNone/>
            </a:pPr>
            <a:r>
              <a:rPr lang="en-US" sz="1800" dirty="0" smtClean="0"/>
              <a:t>Jessica Strickland</a:t>
            </a:r>
          </a:p>
          <a:p>
            <a:pPr marL="0" indent="0">
              <a:lnSpc>
                <a:spcPct val="110000"/>
              </a:lnSpc>
              <a:spcBef>
                <a:spcPts val="0"/>
              </a:spcBef>
              <a:buNone/>
            </a:pPr>
            <a:r>
              <a:rPr lang="en-US" sz="1800" dirty="0" smtClean="0"/>
              <a:t>Lady Bird Johnson Wildflower Center</a:t>
            </a:r>
          </a:p>
          <a:p>
            <a:pPr marL="0" indent="0">
              <a:lnSpc>
                <a:spcPct val="110000"/>
              </a:lnSpc>
              <a:spcBef>
                <a:spcPts val="0"/>
              </a:spcBef>
              <a:buNone/>
            </a:pPr>
            <a:r>
              <a:rPr lang="en-US" sz="1800" i="1" dirty="0" smtClean="0"/>
              <a:t>Spring 2013</a:t>
            </a:r>
          </a:p>
          <a:p>
            <a:endParaRPr lang="en-US" sz="1800" dirty="0"/>
          </a:p>
        </p:txBody>
      </p:sp>
      <p:pic>
        <p:nvPicPr>
          <p:cNvPr id="14" name="Picture 13" descr="color_black.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6600" y="6152354"/>
            <a:ext cx="1974123" cy="685800"/>
          </a:xfrm>
          <a:prstGeom prst="rect">
            <a:avLst/>
          </a:prstGeom>
        </p:spPr>
      </p:pic>
      <p:pic>
        <p:nvPicPr>
          <p:cNvPr id="7" name="Picture 6" descr="header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875" y="5895285"/>
            <a:ext cx="5529478" cy="750429"/>
          </a:xfrm>
          <a:prstGeom prst="rect">
            <a:avLst/>
          </a:prstGeom>
        </p:spPr>
      </p:pic>
      <p:pic>
        <p:nvPicPr>
          <p:cNvPr id="2" name="Picture 1"/>
          <p:cNvPicPr>
            <a:picLocks noChangeAspect="1"/>
          </p:cNvPicPr>
          <p:nvPr/>
        </p:nvPicPr>
        <p:blipFill>
          <a:blip r:embed="rId8"/>
          <a:stretch>
            <a:fillRect/>
          </a:stretch>
        </p:blipFill>
        <p:spPr>
          <a:xfrm>
            <a:off x="151640" y="6275510"/>
            <a:ext cx="5486400" cy="431800"/>
          </a:xfrm>
          <a:prstGeom prst="rect">
            <a:avLst/>
          </a:prstGeom>
        </p:spPr>
      </p:pic>
      <p:pic>
        <p:nvPicPr>
          <p:cNvPr id="16" name="Picture 6" descr="last-weed"/>
          <p:cNvPicPr>
            <a:picLocks noChangeAspect="1" noChangeArrowheads="1"/>
          </p:cNvPicPr>
          <p:nvPr/>
        </p:nvPicPr>
        <p:blipFill>
          <a:blip r:embed="rId9"/>
          <a:srcRect/>
          <a:stretch>
            <a:fillRect/>
          </a:stretch>
        </p:blipFill>
        <p:spPr bwMode="auto">
          <a:xfrm>
            <a:off x="551671" y="2532248"/>
            <a:ext cx="1755452" cy="1909974"/>
          </a:xfrm>
          <a:prstGeom prst="rect">
            <a:avLst/>
          </a:prstGeom>
          <a:noFill/>
          <a:ln w="12700">
            <a:solidFill>
              <a:schemeClr val="tx1"/>
            </a:solidFill>
            <a:miter lim="800000"/>
            <a:headEnd/>
            <a:tailEnd/>
          </a:ln>
        </p:spPr>
      </p:pic>
      <p:pic>
        <p:nvPicPr>
          <p:cNvPr id="19" name="Picture 18" descr="smallinvaders_nv_blm.jpg"/>
          <p:cNvPicPr>
            <a:picLocks/>
          </p:cNvPicPr>
          <p:nvPr/>
        </p:nvPicPr>
        <p:blipFill>
          <a:blip r:embed="rId10">
            <a:extLst>
              <a:ext uri="{28A0092B-C50C-407E-A947-70E740481C1C}">
                <a14:useLocalDpi xmlns:a14="http://schemas.microsoft.com/office/drawing/2010/main" val="0"/>
              </a:ext>
            </a:extLst>
          </a:blip>
          <a:stretch>
            <a:fillRect/>
          </a:stretch>
        </p:blipFill>
        <p:spPr>
          <a:xfrm>
            <a:off x="6612352" y="2532248"/>
            <a:ext cx="1755648" cy="1911096"/>
          </a:xfrm>
          <a:prstGeom prst="rect">
            <a:avLst/>
          </a:prstGeom>
          <a:ln w="12700">
            <a:solidFill>
              <a:schemeClr val="tx1"/>
            </a:solidFill>
          </a:ln>
        </p:spPr>
      </p:pic>
    </p:spTree>
    <p:extLst>
      <p:ext uri="{BB962C8B-B14F-4D97-AF65-F5344CB8AC3E}">
        <p14:creationId xmlns:p14="http://schemas.microsoft.com/office/powerpoint/2010/main" val="167523456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0" y="1190024"/>
            <a:ext cx="6454077" cy="5303679"/>
          </a:xfrm>
        </p:spPr>
        <p:txBody>
          <a:bodyPr>
            <a:normAutofit/>
          </a:bodyPr>
          <a:lstStyle/>
          <a:p>
            <a:pPr>
              <a:lnSpc>
                <a:spcPct val="110000"/>
              </a:lnSpc>
              <a:spcBef>
                <a:spcPts val="0"/>
              </a:spcBef>
            </a:pPr>
            <a:r>
              <a:rPr lang="en-US" b="1" dirty="0" smtClean="0"/>
              <a:t>Human Health</a:t>
            </a:r>
            <a:endParaRPr lang="en-US" b="1" i="1" dirty="0"/>
          </a:p>
          <a:p>
            <a:pPr lvl="1">
              <a:lnSpc>
                <a:spcPct val="110000"/>
              </a:lnSpc>
              <a:spcBef>
                <a:spcPts val="0"/>
              </a:spcBef>
            </a:pPr>
            <a:r>
              <a:rPr lang="en-US" dirty="0" smtClean="0"/>
              <a:t>Allergies</a:t>
            </a:r>
          </a:p>
          <a:p>
            <a:pPr lvl="2">
              <a:lnSpc>
                <a:spcPct val="110000"/>
              </a:lnSpc>
              <a:spcBef>
                <a:spcPts val="0"/>
              </a:spcBef>
            </a:pPr>
            <a:r>
              <a:rPr lang="en-US" dirty="0" smtClean="0"/>
              <a:t>Pollens</a:t>
            </a:r>
          </a:p>
          <a:p>
            <a:pPr lvl="2">
              <a:lnSpc>
                <a:spcPct val="110000"/>
              </a:lnSpc>
              <a:spcBef>
                <a:spcPts val="0"/>
              </a:spcBef>
            </a:pPr>
            <a:r>
              <a:rPr lang="en-US" dirty="0" smtClean="0"/>
              <a:t>Insect bites/stings</a:t>
            </a:r>
          </a:p>
          <a:p>
            <a:pPr lvl="1">
              <a:lnSpc>
                <a:spcPct val="110000"/>
              </a:lnSpc>
              <a:spcBef>
                <a:spcPts val="0"/>
              </a:spcBef>
            </a:pPr>
            <a:r>
              <a:rPr lang="en-US" dirty="0" smtClean="0"/>
              <a:t>Injury/disease</a:t>
            </a:r>
            <a:r>
              <a:rPr lang="en-US" dirty="0"/>
              <a:t> </a:t>
            </a:r>
            <a:r>
              <a:rPr lang="en-US" dirty="0"/>
              <a:t>	</a:t>
            </a:r>
            <a:r>
              <a:rPr lang="en-US" i="1" dirty="0" smtClean="0"/>
              <a:t>Examples:</a:t>
            </a:r>
            <a:endParaRPr lang="en-US" dirty="0" smtClean="0"/>
          </a:p>
          <a:p>
            <a:pPr lvl="2">
              <a:lnSpc>
                <a:spcPct val="110000"/>
              </a:lnSpc>
              <a:spcBef>
                <a:spcPts val="0"/>
              </a:spcBef>
            </a:pPr>
            <a:r>
              <a:rPr lang="en-US" dirty="0" smtClean="0"/>
              <a:t>SARS</a:t>
            </a:r>
          </a:p>
          <a:p>
            <a:pPr lvl="2">
              <a:lnSpc>
                <a:spcPct val="110000"/>
              </a:lnSpc>
              <a:spcBef>
                <a:spcPts val="0"/>
              </a:spcBef>
            </a:pPr>
            <a:r>
              <a:rPr lang="en-US" dirty="0" smtClean="0"/>
              <a:t>“Bird flu”</a:t>
            </a:r>
          </a:p>
          <a:p>
            <a:pPr lvl="1">
              <a:lnSpc>
                <a:spcPct val="110000"/>
              </a:lnSpc>
              <a:spcBef>
                <a:spcPts val="0"/>
              </a:spcBef>
            </a:pPr>
            <a:r>
              <a:rPr lang="en-US" dirty="0" smtClean="0"/>
              <a:t>Pesticide and herbicide application</a:t>
            </a:r>
          </a:p>
          <a:p>
            <a:pPr>
              <a:lnSpc>
                <a:spcPct val="110000"/>
              </a:lnSpc>
              <a:spcBef>
                <a:spcPts val="0"/>
              </a:spcBef>
            </a:pPr>
            <a:r>
              <a:rPr lang="en-US" b="1" dirty="0" smtClean="0"/>
              <a:t>Social/Recreational</a:t>
            </a:r>
          </a:p>
          <a:p>
            <a:pPr lvl="1">
              <a:lnSpc>
                <a:spcPct val="110000"/>
              </a:lnSpc>
              <a:spcBef>
                <a:spcPts val="0"/>
              </a:spcBef>
            </a:pPr>
            <a:r>
              <a:rPr lang="en-US" dirty="0" smtClean="0"/>
              <a:t>Sport fishing &amp; boating</a:t>
            </a:r>
          </a:p>
          <a:p>
            <a:pPr lvl="1">
              <a:lnSpc>
                <a:spcPct val="110000"/>
              </a:lnSpc>
              <a:spcBef>
                <a:spcPts val="0"/>
              </a:spcBef>
            </a:pPr>
            <a:r>
              <a:rPr lang="en-US" dirty="0" smtClean="0"/>
              <a:t>Aesthetics &amp; Outdoor activities</a:t>
            </a:r>
            <a:endParaRPr lang="en-US" dirty="0"/>
          </a:p>
          <a:p>
            <a:pPr lvl="1">
              <a:lnSpc>
                <a:spcPct val="110000"/>
              </a:lnSpc>
              <a:spcBef>
                <a:spcPts val="0"/>
              </a:spcBef>
            </a:pPr>
            <a:r>
              <a:rPr lang="en-US" dirty="0" smtClean="0"/>
              <a:t>International travel </a:t>
            </a:r>
            <a:endParaRPr lang="en-US" dirty="0"/>
          </a:p>
          <a:p>
            <a:pPr marL="457200" lvl="1" indent="0">
              <a:buNone/>
            </a:pPr>
            <a:endParaRPr lang="en-US" dirty="0" smtClean="0"/>
          </a:p>
          <a:p>
            <a:pPr lvl="1"/>
            <a:endParaRPr lang="en-US" b="1" i="1" dirty="0" smtClean="0"/>
          </a:p>
          <a:p>
            <a:pPr lvl="1"/>
            <a:endParaRPr lang="en-US" b="1" i="1" dirty="0" smtClean="0"/>
          </a:p>
          <a:p>
            <a:pPr lvl="1"/>
            <a:endParaRPr lang="en-US" b="1" i="1" dirty="0" smtClean="0"/>
          </a:p>
          <a:p>
            <a:pPr lvl="1"/>
            <a:endParaRPr lang="en-US" b="1" i="1" dirty="0" smtClean="0"/>
          </a:p>
        </p:txBody>
      </p:sp>
      <p:grpSp>
        <p:nvGrpSpPr>
          <p:cNvPr id="20" name="Group 19"/>
          <p:cNvGrpSpPr/>
          <p:nvPr/>
        </p:nvGrpSpPr>
        <p:grpSpPr>
          <a:xfrm>
            <a:off x="0" y="6019800"/>
            <a:ext cx="9144000" cy="838200"/>
            <a:chOff x="0" y="6019800"/>
            <a:chExt cx="9144000" cy="838200"/>
          </a:xfrm>
        </p:grpSpPr>
        <p:sp>
          <p:nvSpPr>
            <p:cNvPr id="19" name="Round Same Side Corner Rectangle 1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oudy Old Style"/>
              </a:endParaRPr>
            </a:p>
          </p:txBody>
        </p:sp>
        <p:pic>
          <p:nvPicPr>
            <p:cNvPr id="7" name="Picture 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6019800"/>
              <a:ext cx="1974123" cy="685800"/>
            </a:xfrm>
            <a:prstGeom prst="rect">
              <a:avLst/>
            </a:prstGeom>
          </p:spPr>
        </p:pic>
      </p:grpSp>
      <p:sp>
        <p:nvSpPr>
          <p:cNvPr id="8" name="Rectangle 7"/>
          <p:cNvSpPr/>
          <p:nvPr/>
        </p:nvSpPr>
        <p:spPr>
          <a:xfrm>
            <a:off x="-86981" y="6631462"/>
            <a:ext cx="8263307" cy="276999"/>
          </a:xfrm>
          <a:prstGeom prst="rect">
            <a:avLst/>
          </a:prstGeom>
        </p:spPr>
        <p:txBody>
          <a:bodyPr wrap="square">
            <a:spAutoFit/>
          </a:bodyPr>
          <a:lstStyle/>
          <a:p>
            <a:r>
              <a:rPr lang="en-US" sz="1200" baseline="30000" dirty="0" smtClean="0">
                <a:solidFill>
                  <a:srgbClr val="FFFFFF"/>
                </a:solidFill>
              </a:rPr>
              <a:t>1</a:t>
            </a:r>
            <a:r>
              <a:rPr lang="en-US" sz="1200" dirty="0" smtClean="0">
                <a:solidFill>
                  <a:srgbClr val="FFFFFF"/>
                </a:solidFill>
              </a:rPr>
              <a:t>alic.arid.arizona.edu/invasive/sub9/p2.shtml   </a:t>
            </a:r>
            <a:r>
              <a:rPr lang="en-US" sz="1200" baseline="30000" dirty="0">
                <a:solidFill>
                  <a:srgbClr val="FFFFFF"/>
                </a:solidFill>
              </a:rPr>
              <a:t>2</a:t>
            </a:r>
            <a:r>
              <a:rPr lang="en-US" sz="1200" dirty="0" smtClean="0">
                <a:solidFill>
                  <a:srgbClr val="FFFFFF"/>
                </a:solidFill>
              </a:rPr>
              <a:t>www.fredhoogervorst.com/photo/08485/</a:t>
            </a:r>
            <a:endParaRPr lang="en-US" sz="1200" dirty="0">
              <a:solidFill>
                <a:srgbClr val="FFFFFF"/>
              </a:solidFill>
              <a:latin typeface="Goudy Old Style"/>
            </a:endParaRPr>
          </a:p>
        </p:txBody>
      </p:sp>
      <p:sp>
        <p:nvSpPr>
          <p:cNvPr id="18" name="TextBox 17"/>
          <p:cNvSpPr txBox="1"/>
          <p:nvPr/>
        </p:nvSpPr>
        <p:spPr>
          <a:xfrm>
            <a:off x="8676770" y="5637709"/>
            <a:ext cx="313197" cy="276999"/>
          </a:xfrm>
          <a:prstGeom prst="rect">
            <a:avLst/>
          </a:prstGeom>
          <a:noFill/>
        </p:spPr>
        <p:txBody>
          <a:bodyPr wrap="square" rtlCol="0">
            <a:spAutoFit/>
          </a:bodyPr>
          <a:lstStyle/>
          <a:p>
            <a:r>
              <a:rPr lang="en-US" sz="1200" dirty="0">
                <a:solidFill>
                  <a:srgbClr val="F9E1B9"/>
                </a:solidFill>
                <a:latin typeface="Goudy Old Style"/>
              </a:rPr>
              <a:t>2</a:t>
            </a:r>
          </a:p>
        </p:txBody>
      </p:sp>
      <p:sp>
        <p:nvSpPr>
          <p:cNvPr id="16" name="TextBox 15"/>
          <p:cNvSpPr txBox="1"/>
          <p:nvPr/>
        </p:nvSpPr>
        <p:spPr>
          <a:xfrm>
            <a:off x="8600001" y="3208130"/>
            <a:ext cx="313197" cy="276999"/>
          </a:xfrm>
          <a:prstGeom prst="rect">
            <a:avLst/>
          </a:prstGeom>
          <a:noFill/>
        </p:spPr>
        <p:txBody>
          <a:bodyPr wrap="square" rtlCol="0">
            <a:spAutoFit/>
          </a:bodyPr>
          <a:lstStyle/>
          <a:p>
            <a:r>
              <a:rPr lang="en-US" sz="1200" dirty="0" smtClean="0">
                <a:solidFill>
                  <a:srgbClr val="FFFFFF"/>
                </a:solidFill>
                <a:latin typeface="Goudy Old Style"/>
              </a:rPr>
              <a:t>2</a:t>
            </a:r>
            <a:endParaRPr lang="en-US" sz="1200" dirty="0">
              <a:solidFill>
                <a:srgbClr val="FFFFFF"/>
              </a:solidFill>
              <a:latin typeface="Goudy Old Style"/>
            </a:endParaRPr>
          </a:p>
        </p:txBody>
      </p:sp>
      <p:sp>
        <p:nvSpPr>
          <p:cNvPr id="21" name="Title 1"/>
          <p:cNvSpPr txBox="1">
            <a:spLocks/>
          </p:cNvSpPr>
          <p:nvPr/>
        </p:nvSpPr>
        <p:spPr>
          <a:xfrm>
            <a:off x="35004" y="83922"/>
            <a:ext cx="9108996"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prstClr val="black"/>
                </a:solidFill>
                <a:cs typeface="American Typewriter"/>
              </a:rPr>
              <a:t>Invasive Species: Damages</a:t>
            </a:r>
          </a:p>
          <a:p>
            <a:r>
              <a:rPr lang="en-US" sz="2400" b="1" i="1" dirty="0" smtClean="0">
                <a:solidFill>
                  <a:srgbClr val="008000"/>
                </a:solidFill>
                <a:cs typeface="American Typewriter"/>
              </a:rPr>
              <a:t>Human Health &amp; Social/Recreational </a:t>
            </a:r>
            <a:endParaRPr lang="en-US" sz="2400" b="1" i="1" dirty="0">
              <a:solidFill>
                <a:srgbClr val="008000"/>
              </a:solidFill>
              <a:cs typeface="Big Caslon"/>
            </a:endParaRPr>
          </a:p>
        </p:txBody>
      </p:sp>
      <p:pic>
        <p:nvPicPr>
          <p:cNvPr id="22" name="Picture 21"/>
          <p:cNvPicPr>
            <a:picLocks noChangeAspect="1"/>
          </p:cNvPicPr>
          <p:nvPr/>
        </p:nvPicPr>
        <p:blipFill>
          <a:blip r:embed="rId4"/>
          <a:stretch>
            <a:fillRect/>
          </a:stretch>
        </p:blipFill>
        <p:spPr>
          <a:xfrm>
            <a:off x="5894481" y="2031988"/>
            <a:ext cx="2782289" cy="2086717"/>
          </a:xfrm>
          <a:prstGeom prst="rect">
            <a:avLst/>
          </a:prstGeom>
          <a:ln w="15875">
            <a:solidFill>
              <a:schemeClr val="tx1"/>
            </a:solidFill>
          </a:ln>
        </p:spPr>
      </p:pic>
      <p:pic>
        <p:nvPicPr>
          <p:cNvPr id="14" name="Picture 13"/>
          <p:cNvPicPr>
            <a:picLocks noChangeAspect="1"/>
          </p:cNvPicPr>
          <p:nvPr/>
        </p:nvPicPr>
        <p:blipFill>
          <a:blip r:embed="rId5"/>
          <a:stretch>
            <a:fillRect/>
          </a:stretch>
        </p:blipFill>
        <p:spPr>
          <a:xfrm>
            <a:off x="3524415" y="1569671"/>
            <a:ext cx="2243061" cy="1794449"/>
          </a:xfrm>
          <a:prstGeom prst="rect">
            <a:avLst/>
          </a:prstGeom>
          <a:ln w="15875">
            <a:solidFill>
              <a:schemeClr val="tx1"/>
            </a:solidFill>
          </a:ln>
        </p:spPr>
      </p:pic>
      <p:sp>
        <p:nvSpPr>
          <p:cNvPr id="15" name="TextBox 14"/>
          <p:cNvSpPr txBox="1"/>
          <p:nvPr/>
        </p:nvSpPr>
        <p:spPr>
          <a:xfrm>
            <a:off x="2569585" y="1190024"/>
            <a:ext cx="4963046" cy="369332"/>
          </a:xfrm>
          <a:prstGeom prst="rect">
            <a:avLst/>
          </a:prstGeom>
          <a:noFill/>
        </p:spPr>
        <p:txBody>
          <a:bodyPr wrap="square" rtlCol="0">
            <a:spAutoFit/>
          </a:bodyPr>
          <a:lstStyle/>
          <a:p>
            <a:r>
              <a:rPr lang="en-US" dirty="0" smtClean="0">
                <a:solidFill>
                  <a:schemeClr val="accent2">
                    <a:lumMod val="90000"/>
                    <a:lumOff val="10000"/>
                  </a:schemeClr>
                </a:solidFill>
              </a:rPr>
              <a:t>West Nile Virus and non-native mosquitoes</a:t>
            </a:r>
            <a:endParaRPr lang="en-US" dirty="0">
              <a:solidFill>
                <a:schemeClr val="accent2">
                  <a:lumMod val="90000"/>
                  <a:lumOff val="10000"/>
                </a:schemeClr>
              </a:solidFill>
            </a:endParaRPr>
          </a:p>
        </p:txBody>
      </p:sp>
      <p:sp>
        <p:nvSpPr>
          <p:cNvPr id="23" name="TextBox 22"/>
          <p:cNvSpPr txBox="1"/>
          <p:nvPr/>
        </p:nvSpPr>
        <p:spPr>
          <a:xfrm>
            <a:off x="5860005" y="1652955"/>
            <a:ext cx="4963046" cy="369332"/>
          </a:xfrm>
          <a:prstGeom prst="rect">
            <a:avLst/>
          </a:prstGeom>
          <a:noFill/>
        </p:spPr>
        <p:txBody>
          <a:bodyPr wrap="square" rtlCol="0">
            <a:spAutoFit/>
          </a:bodyPr>
          <a:lstStyle/>
          <a:p>
            <a:r>
              <a:rPr lang="en-US" dirty="0" smtClean="0">
                <a:solidFill>
                  <a:schemeClr val="accent2">
                    <a:lumMod val="90000"/>
                    <a:lumOff val="10000"/>
                  </a:schemeClr>
                </a:solidFill>
              </a:rPr>
              <a:t>Trapping  </a:t>
            </a:r>
            <a:r>
              <a:rPr lang="en-US" dirty="0">
                <a:solidFill>
                  <a:schemeClr val="accent2">
                    <a:lumMod val="90000"/>
                    <a:lumOff val="10000"/>
                  </a:schemeClr>
                </a:solidFill>
              </a:rPr>
              <a:t>&amp;</a:t>
            </a:r>
            <a:r>
              <a:rPr lang="en-US" dirty="0" smtClean="0">
                <a:solidFill>
                  <a:schemeClr val="accent2">
                    <a:lumMod val="90000"/>
                    <a:lumOff val="10000"/>
                  </a:schemeClr>
                </a:solidFill>
              </a:rPr>
              <a:t> “bird </a:t>
            </a:r>
            <a:r>
              <a:rPr lang="en-US" dirty="0">
                <a:solidFill>
                  <a:schemeClr val="accent2">
                    <a:lumMod val="90000"/>
                    <a:lumOff val="10000"/>
                  </a:schemeClr>
                </a:solidFill>
              </a:rPr>
              <a:t>f</a:t>
            </a:r>
            <a:r>
              <a:rPr lang="en-US" dirty="0" smtClean="0">
                <a:solidFill>
                  <a:schemeClr val="accent2">
                    <a:lumMod val="90000"/>
                    <a:lumOff val="10000"/>
                  </a:schemeClr>
                </a:solidFill>
              </a:rPr>
              <a:t>lu” testing</a:t>
            </a:r>
            <a:endParaRPr lang="en-US" dirty="0">
              <a:solidFill>
                <a:schemeClr val="accent2">
                  <a:lumMod val="90000"/>
                  <a:lumOff val="10000"/>
                </a:schemeClr>
              </a:solidFill>
            </a:endParaRPr>
          </a:p>
        </p:txBody>
      </p:sp>
      <p:pic>
        <p:nvPicPr>
          <p:cNvPr id="24" name="Picture 23"/>
          <p:cNvPicPr>
            <a:picLocks noChangeAspect="1"/>
          </p:cNvPicPr>
          <p:nvPr/>
        </p:nvPicPr>
        <p:blipFill>
          <a:blip r:embed="rId6"/>
          <a:stretch>
            <a:fillRect/>
          </a:stretch>
        </p:blipFill>
        <p:spPr>
          <a:xfrm>
            <a:off x="5860005" y="4597019"/>
            <a:ext cx="3136696" cy="2034443"/>
          </a:xfrm>
          <a:prstGeom prst="rect">
            <a:avLst/>
          </a:prstGeom>
          <a:ln w="15875">
            <a:solidFill>
              <a:schemeClr val="tx1"/>
            </a:solidFill>
          </a:ln>
        </p:spPr>
      </p:pic>
      <p:sp>
        <p:nvSpPr>
          <p:cNvPr id="25" name="TextBox 24"/>
          <p:cNvSpPr txBox="1"/>
          <p:nvPr/>
        </p:nvSpPr>
        <p:spPr>
          <a:xfrm>
            <a:off x="6034553" y="4251617"/>
            <a:ext cx="3026170" cy="369332"/>
          </a:xfrm>
          <a:prstGeom prst="rect">
            <a:avLst/>
          </a:prstGeom>
          <a:noFill/>
        </p:spPr>
        <p:txBody>
          <a:bodyPr wrap="square" rtlCol="0">
            <a:spAutoFit/>
          </a:bodyPr>
          <a:lstStyle/>
          <a:p>
            <a:r>
              <a:rPr lang="en-US" dirty="0" smtClean="0">
                <a:solidFill>
                  <a:schemeClr val="accent2">
                    <a:lumMod val="90000"/>
                    <a:lumOff val="10000"/>
                  </a:schemeClr>
                </a:solidFill>
              </a:rPr>
              <a:t>Canoeing in water hyacinth</a:t>
            </a:r>
            <a:endParaRPr lang="en-US" dirty="0">
              <a:solidFill>
                <a:schemeClr val="accent2">
                  <a:lumMod val="90000"/>
                  <a:lumOff val="10000"/>
                </a:schemeClr>
              </a:solidFill>
            </a:endParaRPr>
          </a:p>
        </p:txBody>
      </p:sp>
      <p:sp>
        <p:nvSpPr>
          <p:cNvPr id="17" name="TextBox 16"/>
          <p:cNvSpPr txBox="1"/>
          <p:nvPr/>
        </p:nvSpPr>
        <p:spPr>
          <a:xfrm>
            <a:off x="8760944" y="6395121"/>
            <a:ext cx="313197" cy="276999"/>
          </a:xfrm>
          <a:prstGeom prst="rect">
            <a:avLst/>
          </a:prstGeom>
          <a:noFill/>
        </p:spPr>
        <p:txBody>
          <a:bodyPr wrap="square" rtlCol="0">
            <a:spAutoFit/>
          </a:bodyPr>
          <a:lstStyle/>
          <a:p>
            <a:r>
              <a:rPr lang="en-US" sz="1200" dirty="0" smtClean="0">
                <a:solidFill>
                  <a:schemeClr val="bg1"/>
                </a:solidFill>
                <a:latin typeface="Goudy Old Style"/>
              </a:rPr>
              <a:t>3</a:t>
            </a:r>
            <a:endParaRPr lang="en-US" sz="1200" dirty="0">
              <a:solidFill>
                <a:schemeClr val="bg1"/>
              </a:solidFill>
              <a:latin typeface="Goudy Old Style"/>
            </a:endParaRPr>
          </a:p>
        </p:txBody>
      </p:sp>
      <p:sp>
        <p:nvSpPr>
          <p:cNvPr id="26" name="TextBox 25"/>
          <p:cNvSpPr txBox="1"/>
          <p:nvPr/>
        </p:nvSpPr>
        <p:spPr>
          <a:xfrm>
            <a:off x="8459194" y="3855559"/>
            <a:ext cx="313197" cy="276999"/>
          </a:xfrm>
          <a:prstGeom prst="rect">
            <a:avLst/>
          </a:prstGeom>
          <a:noFill/>
        </p:spPr>
        <p:txBody>
          <a:bodyPr wrap="square" rtlCol="0">
            <a:spAutoFit/>
          </a:bodyPr>
          <a:lstStyle/>
          <a:p>
            <a:r>
              <a:rPr lang="en-US" sz="1200" dirty="0">
                <a:latin typeface="Goudy Old Style"/>
              </a:rPr>
              <a:t>2</a:t>
            </a:r>
          </a:p>
        </p:txBody>
      </p:sp>
    </p:spTree>
    <p:extLst>
      <p:ext uri="{BB962C8B-B14F-4D97-AF65-F5344CB8AC3E}">
        <p14:creationId xmlns:p14="http://schemas.microsoft.com/office/powerpoint/2010/main" val="9764492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xEl>
                                              <p:pRg st="11" end="1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23" grpId="0"/>
      <p:bldP spid="25" grpId="0"/>
      <p:bldP spid="17"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0" y="1091552"/>
            <a:ext cx="5029409" cy="5424468"/>
          </a:xfrm>
        </p:spPr>
        <p:txBody>
          <a:bodyPr>
            <a:normAutofit fontScale="92500" lnSpcReduction="10000"/>
          </a:bodyPr>
          <a:lstStyle/>
          <a:p>
            <a:pPr algn="just">
              <a:spcBef>
                <a:spcPts val="0"/>
              </a:spcBef>
            </a:pPr>
            <a:r>
              <a:rPr lang="en-US" b="1" dirty="0" smtClean="0"/>
              <a:t>Genetic &amp; Individual Impacts: </a:t>
            </a:r>
          </a:p>
          <a:p>
            <a:pPr lvl="1" algn="just">
              <a:spcBef>
                <a:spcPts val="0"/>
              </a:spcBef>
            </a:pPr>
            <a:r>
              <a:rPr lang="en-US" dirty="0"/>
              <a:t>H</a:t>
            </a:r>
            <a:r>
              <a:rPr lang="en-US" dirty="0" smtClean="0"/>
              <a:t>ybridize </a:t>
            </a:r>
            <a:r>
              <a:rPr lang="en-US" dirty="0"/>
              <a:t>with native </a:t>
            </a:r>
            <a:r>
              <a:rPr lang="en-US" dirty="0" smtClean="0"/>
              <a:t>species</a:t>
            </a:r>
          </a:p>
          <a:p>
            <a:pPr lvl="1" algn="just">
              <a:spcBef>
                <a:spcPts val="0"/>
              </a:spcBef>
            </a:pPr>
            <a:r>
              <a:rPr lang="en-US" dirty="0" smtClean="0"/>
              <a:t>Changes in morphology</a:t>
            </a:r>
          </a:p>
          <a:p>
            <a:pPr lvl="1" algn="just">
              <a:spcBef>
                <a:spcPts val="0"/>
              </a:spcBef>
            </a:pPr>
            <a:r>
              <a:rPr lang="en-US" dirty="0" smtClean="0"/>
              <a:t>Changes in behavior</a:t>
            </a:r>
          </a:p>
          <a:p>
            <a:pPr algn="just">
              <a:spcBef>
                <a:spcPts val="0"/>
              </a:spcBef>
            </a:pPr>
            <a:r>
              <a:rPr lang="en-US" b="1" dirty="0" smtClean="0"/>
              <a:t>Population Impacts:</a:t>
            </a:r>
          </a:p>
          <a:p>
            <a:pPr lvl="1" algn="just">
              <a:spcBef>
                <a:spcPts val="0"/>
              </a:spcBef>
            </a:pPr>
            <a:r>
              <a:rPr lang="en-US" dirty="0" smtClean="0"/>
              <a:t>Competition</a:t>
            </a:r>
          </a:p>
          <a:p>
            <a:pPr lvl="1" algn="just">
              <a:spcBef>
                <a:spcPts val="0"/>
              </a:spcBef>
            </a:pPr>
            <a:r>
              <a:rPr lang="en-US" dirty="0" smtClean="0"/>
              <a:t>Predation</a:t>
            </a:r>
          </a:p>
          <a:p>
            <a:pPr lvl="1" algn="just">
              <a:spcBef>
                <a:spcPts val="0"/>
              </a:spcBef>
            </a:pPr>
            <a:r>
              <a:rPr lang="en-US" dirty="0" smtClean="0"/>
              <a:t>Physical</a:t>
            </a:r>
          </a:p>
          <a:p>
            <a:pPr algn="just">
              <a:spcBef>
                <a:spcPts val="0"/>
              </a:spcBef>
            </a:pPr>
            <a:r>
              <a:rPr lang="en-US" b="1" dirty="0" smtClean="0"/>
              <a:t>Community Impacts:</a:t>
            </a:r>
          </a:p>
          <a:p>
            <a:pPr lvl="1" algn="just">
              <a:spcBef>
                <a:spcPts val="0"/>
              </a:spcBef>
            </a:pPr>
            <a:r>
              <a:rPr lang="en-US" dirty="0" smtClean="0"/>
              <a:t>Species </a:t>
            </a:r>
            <a:r>
              <a:rPr lang="en-US" dirty="0"/>
              <a:t>c</a:t>
            </a:r>
            <a:r>
              <a:rPr lang="en-US" dirty="0" smtClean="0"/>
              <a:t>omposition</a:t>
            </a:r>
          </a:p>
          <a:p>
            <a:pPr lvl="1" algn="just">
              <a:spcBef>
                <a:spcPts val="0"/>
              </a:spcBef>
            </a:pPr>
            <a:r>
              <a:rPr lang="en-US" dirty="0" smtClean="0"/>
              <a:t>Extinction</a:t>
            </a:r>
          </a:p>
          <a:p>
            <a:pPr algn="just">
              <a:spcBef>
                <a:spcPts val="0"/>
              </a:spcBef>
            </a:pPr>
            <a:r>
              <a:rPr lang="en-US" b="1" dirty="0" smtClean="0"/>
              <a:t>Ecosystem Impacts:</a:t>
            </a:r>
          </a:p>
          <a:p>
            <a:pPr lvl="1" algn="just">
              <a:spcBef>
                <a:spcPts val="0"/>
              </a:spcBef>
            </a:pPr>
            <a:r>
              <a:rPr lang="en-US" dirty="0" smtClean="0"/>
              <a:t>Fire </a:t>
            </a:r>
            <a:endParaRPr lang="en-US" dirty="0"/>
          </a:p>
          <a:p>
            <a:pPr lvl="1">
              <a:spcBef>
                <a:spcPts val="0"/>
              </a:spcBef>
            </a:pPr>
            <a:r>
              <a:rPr lang="en-US" dirty="0"/>
              <a:t>Soil health</a:t>
            </a:r>
          </a:p>
          <a:p>
            <a:pPr lvl="1">
              <a:spcBef>
                <a:spcPts val="0"/>
              </a:spcBef>
            </a:pPr>
            <a:r>
              <a:rPr lang="en-US" dirty="0"/>
              <a:t>Hydrology</a:t>
            </a:r>
          </a:p>
          <a:p>
            <a:pPr lvl="1">
              <a:spcBef>
                <a:spcPts val="0"/>
              </a:spcBef>
            </a:pPr>
            <a:r>
              <a:rPr lang="en-US" dirty="0"/>
              <a:t>Water yield</a:t>
            </a:r>
          </a:p>
          <a:p>
            <a:pPr lvl="1">
              <a:spcBef>
                <a:spcPts val="0"/>
              </a:spcBef>
            </a:pPr>
            <a:r>
              <a:rPr lang="en-US" dirty="0"/>
              <a:t>Erosion</a:t>
            </a:r>
          </a:p>
          <a:p>
            <a:pPr lvl="1">
              <a:spcBef>
                <a:spcPts val="0"/>
              </a:spcBef>
            </a:pPr>
            <a:r>
              <a:rPr lang="en-US" dirty="0"/>
              <a:t>Nutrient cycling</a:t>
            </a:r>
          </a:p>
          <a:p>
            <a:pPr lvl="1">
              <a:spcBef>
                <a:spcPts val="0"/>
              </a:spcBef>
            </a:pPr>
            <a:r>
              <a:rPr lang="en-US" dirty="0" smtClean="0"/>
              <a:t>Biodiversity</a:t>
            </a:r>
            <a:endParaRPr lang="en-US" b="1" i="1" dirty="0" smtClean="0"/>
          </a:p>
          <a:p>
            <a:pPr lvl="1" algn="just"/>
            <a:endParaRPr lang="en-US" b="1" i="1" dirty="0" smtClean="0"/>
          </a:p>
          <a:p>
            <a:pPr lvl="1" algn="just"/>
            <a:endParaRPr lang="en-US" b="1" i="1" dirty="0" smtClean="0"/>
          </a:p>
        </p:txBody>
      </p:sp>
      <p:grpSp>
        <p:nvGrpSpPr>
          <p:cNvPr id="20" name="Group 19"/>
          <p:cNvGrpSpPr/>
          <p:nvPr/>
        </p:nvGrpSpPr>
        <p:grpSpPr>
          <a:xfrm>
            <a:off x="0" y="6019800"/>
            <a:ext cx="9144000" cy="838200"/>
            <a:chOff x="0" y="6019800"/>
            <a:chExt cx="9144000" cy="838200"/>
          </a:xfrm>
        </p:grpSpPr>
        <p:sp>
          <p:nvSpPr>
            <p:cNvPr id="19" name="Round Same Side Corner Rectangle 1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oudy Old Style"/>
              </a:endParaRPr>
            </a:p>
          </p:txBody>
        </p:sp>
        <p:pic>
          <p:nvPicPr>
            <p:cNvPr id="7" name="Picture 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6019800"/>
              <a:ext cx="1974123" cy="685800"/>
            </a:xfrm>
            <a:prstGeom prst="rect">
              <a:avLst/>
            </a:prstGeom>
          </p:spPr>
        </p:pic>
      </p:grpSp>
      <p:sp>
        <p:nvSpPr>
          <p:cNvPr id="8" name="Rectangle 7"/>
          <p:cNvSpPr/>
          <p:nvPr/>
        </p:nvSpPr>
        <p:spPr>
          <a:xfrm>
            <a:off x="-96635" y="6594807"/>
            <a:ext cx="8396001" cy="276999"/>
          </a:xfrm>
          <a:prstGeom prst="rect">
            <a:avLst/>
          </a:prstGeom>
        </p:spPr>
        <p:txBody>
          <a:bodyPr wrap="square">
            <a:spAutoFit/>
          </a:bodyPr>
          <a:lstStyle/>
          <a:p>
            <a:r>
              <a:rPr lang="en-US" sz="1200" baseline="30000" dirty="0" smtClean="0">
                <a:solidFill>
                  <a:schemeClr val="bg1"/>
                </a:solidFill>
              </a:rPr>
              <a:t>1</a:t>
            </a:r>
            <a:r>
              <a:rPr lang="en-US" sz="1200" dirty="0" smtClean="0">
                <a:solidFill>
                  <a:schemeClr val="bg1"/>
                </a:solidFill>
              </a:rPr>
              <a:t>messybeast.com/genetics/hybrid -</a:t>
            </a:r>
            <a:r>
              <a:rPr lang="en-US" sz="1200" dirty="0" err="1" smtClean="0">
                <a:solidFill>
                  <a:schemeClr val="bg1"/>
                </a:solidFill>
              </a:rPr>
              <a:t>birds.htm</a:t>
            </a:r>
            <a:r>
              <a:rPr lang="en-US" sz="1200" dirty="0" smtClean="0">
                <a:solidFill>
                  <a:schemeClr val="bg1"/>
                </a:solidFill>
              </a:rPr>
              <a:t>  </a:t>
            </a:r>
            <a:r>
              <a:rPr lang="en-US" sz="1200" baseline="30000" dirty="0" smtClean="0">
                <a:solidFill>
                  <a:schemeClr val="bg1"/>
                </a:solidFill>
              </a:rPr>
              <a:t>2</a:t>
            </a:r>
            <a:r>
              <a:rPr lang="en-US" sz="1200" dirty="0" smtClean="0">
                <a:solidFill>
                  <a:schemeClr val="bg1"/>
                </a:solidFill>
              </a:rPr>
              <a:t>forestryimaages.org </a:t>
            </a:r>
            <a:r>
              <a:rPr lang="en-US" sz="1200" baseline="30000" dirty="0" smtClean="0">
                <a:solidFill>
                  <a:schemeClr val="bg1"/>
                </a:solidFill>
              </a:rPr>
              <a:t> 3</a:t>
            </a:r>
            <a:r>
              <a:rPr lang="en-US" sz="1200" dirty="0" smtClean="0">
                <a:solidFill>
                  <a:schemeClr val="bg1"/>
                </a:solidFill>
              </a:rPr>
              <a:t>gettinginthegroove.com</a:t>
            </a:r>
            <a:endParaRPr lang="en-US" sz="1200" dirty="0">
              <a:solidFill>
                <a:schemeClr val="bg1"/>
              </a:solidFill>
              <a:latin typeface="Goudy Old Style"/>
            </a:endParaRPr>
          </a:p>
        </p:txBody>
      </p:sp>
      <p:sp>
        <p:nvSpPr>
          <p:cNvPr id="18" name="TextBox 17"/>
          <p:cNvSpPr txBox="1"/>
          <p:nvPr/>
        </p:nvSpPr>
        <p:spPr>
          <a:xfrm>
            <a:off x="8676770" y="5637709"/>
            <a:ext cx="313197" cy="276999"/>
          </a:xfrm>
          <a:prstGeom prst="rect">
            <a:avLst/>
          </a:prstGeom>
          <a:noFill/>
        </p:spPr>
        <p:txBody>
          <a:bodyPr wrap="square" rtlCol="0">
            <a:spAutoFit/>
          </a:bodyPr>
          <a:lstStyle/>
          <a:p>
            <a:r>
              <a:rPr lang="en-US" sz="1200" dirty="0">
                <a:solidFill>
                  <a:srgbClr val="F9E1B9"/>
                </a:solidFill>
                <a:latin typeface="Goudy Old Style"/>
              </a:rPr>
              <a:t>2</a:t>
            </a:r>
          </a:p>
        </p:txBody>
      </p:sp>
      <p:sp>
        <p:nvSpPr>
          <p:cNvPr id="16" name="TextBox 15"/>
          <p:cNvSpPr txBox="1"/>
          <p:nvPr/>
        </p:nvSpPr>
        <p:spPr>
          <a:xfrm>
            <a:off x="8600001" y="3208130"/>
            <a:ext cx="313197" cy="276999"/>
          </a:xfrm>
          <a:prstGeom prst="rect">
            <a:avLst/>
          </a:prstGeom>
          <a:noFill/>
        </p:spPr>
        <p:txBody>
          <a:bodyPr wrap="square" rtlCol="0">
            <a:spAutoFit/>
          </a:bodyPr>
          <a:lstStyle/>
          <a:p>
            <a:r>
              <a:rPr lang="en-US" sz="1200" dirty="0" smtClean="0">
                <a:solidFill>
                  <a:srgbClr val="FFFFFF"/>
                </a:solidFill>
                <a:latin typeface="Goudy Old Style"/>
              </a:rPr>
              <a:t>2</a:t>
            </a:r>
            <a:endParaRPr lang="en-US" sz="1200" dirty="0">
              <a:solidFill>
                <a:srgbClr val="FFFFFF"/>
              </a:solidFill>
              <a:latin typeface="Goudy Old Style"/>
            </a:endParaRPr>
          </a:p>
        </p:txBody>
      </p:sp>
      <p:sp>
        <p:nvSpPr>
          <p:cNvPr id="21" name="Title 1"/>
          <p:cNvSpPr txBox="1">
            <a:spLocks/>
          </p:cNvSpPr>
          <p:nvPr/>
        </p:nvSpPr>
        <p:spPr>
          <a:xfrm>
            <a:off x="35004" y="83922"/>
            <a:ext cx="9108996"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prstClr val="black"/>
                </a:solidFill>
                <a:latin typeface="Trebuchet MS"/>
                <a:cs typeface="Trebuchet MS"/>
              </a:rPr>
              <a:t>Invasive Species: Damages</a:t>
            </a:r>
          </a:p>
          <a:p>
            <a:r>
              <a:rPr lang="en-US" sz="2400" b="1" i="1" dirty="0" smtClean="0">
                <a:solidFill>
                  <a:srgbClr val="008000"/>
                </a:solidFill>
                <a:latin typeface="Trebuchet MS"/>
                <a:cs typeface="Trebuchet MS"/>
              </a:rPr>
              <a:t>Environmental</a:t>
            </a:r>
            <a:endParaRPr lang="en-US" sz="2400" b="1" i="1" dirty="0">
              <a:solidFill>
                <a:srgbClr val="008000"/>
              </a:solidFill>
              <a:latin typeface="Trebuchet MS"/>
              <a:cs typeface="Trebuchet MS"/>
            </a:endParaRPr>
          </a:p>
        </p:txBody>
      </p:sp>
      <p:sp>
        <p:nvSpPr>
          <p:cNvPr id="3" name="TextBox 2"/>
          <p:cNvSpPr txBox="1"/>
          <p:nvPr/>
        </p:nvSpPr>
        <p:spPr>
          <a:xfrm>
            <a:off x="8600001" y="4791129"/>
            <a:ext cx="184666" cy="369332"/>
          </a:xfrm>
          <a:prstGeom prst="rect">
            <a:avLst/>
          </a:prstGeom>
          <a:noFill/>
        </p:spPr>
        <p:txBody>
          <a:bodyPr wrap="none" rtlCol="0">
            <a:spAutoFit/>
          </a:bodyPr>
          <a:lstStyle/>
          <a:p>
            <a:endParaRPr lang="en-US" dirty="0"/>
          </a:p>
        </p:txBody>
      </p:sp>
      <p:pic>
        <p:nvPicPr>
          <p:cNvPr id="14" name="Picture 13"/>
          <p:cNvPicPr>
            <a:picLocks noChangeAspect="1"/>
          </p:cNvPicPr>
          <p:nvPr/>
        </p:nvPicPr>
        <p:blipFill>
          <a:blip r:embed="rId4"/>
          <a:stretch>
            <a:fillRect/>
          </a:stretch>
        </p:blipFill>
        <p:spPr>
          <a:xfrm>
            <a:off x="6156443" y="3920970"/>
            <a:ext cx="2917069" cy="1843330"/>
          </a:xfrm>
          <a:prstGeom prst="rect">
            <a:avLst/>
          </a:prstGeom>
          <a:ln w="15875">
            <a:solidFill>
              <a:schemeClr val="tx1"/>
            </a:solidFill>
          </a:ln>
        </p:spPr>
      </p:pic>
      <p:sp>
        <p:nvSpPr>
          <p:cNvPr id="15" name="TextBox 14"/>
          <p:cNvSpPr txBox="1"/>
          <p:nvPr/>
        </p:nvSpPr>
        <p:spPr>
          <a:xfrm>
            <a:off x="6072898" y="3321275"/>
            <a:ext cx="2705443" cy="646331"/>
          </a:xfrm>
          <a:prstGeom prst="rect">
            <a:avLst/>
          </a:prstGeom>
          <a:noFill/>
        </p:spPr>
        <p:txBody>
          <a:bodyPr wrap="square" rtlCol="0">
            <a:spAutoFit/>
          </a:bodyPr>
          <a:lstStyle/>
          <a:p>
            <a:r>
              <a:rPr lang="en-US" dirty="0">
                <a:solidFill>
                  <a:schemeClr val="accent2">
                    <a:lumMod val="90000"/>
                    <a:lumOff val="10000"/>
                  </a:schemeClr>
                </a:solidFill>
              </a:rPr>
              <a:t>Zebra mussels </a:t>
            </a:r>
            <a:r>
              <a:rPr lang="en-US" dirty="0" smtClean="0">
                <a:solidFill>
                  <a:schemeClr val="accent2">
                    <a:lumMod val="90000"/>
                    <a:lumOff val="10000"/>
                  </a:schemeClr>
                </a:solidFill>
              </a:rPr>
              <a:t>attached </a:t>
            </a:r>
            <a:r>
              <a:rPr lang="en-US" dirty="0">
                <a:solidFill>
                  <a:schemeClr val="accent2">
                    <a:lumMod val="90000"/>
                    <a:lumOff val="10000"/>
                  </a:schemeClr>
                </a:solidFill>
              </a:rPr>
              <a:t>to a </a:t>
            </a:r>
            <a:r>
              <a:rPr lang="en-US" dirty="0" err="1">
                <a:solidFill>
                  <a:schemeClr val="accent2">
                    <a:lumMod val="90000"/>
                    <a:lumOff val="10000"/>
                  </a:schemeClr>
                </a:solidFill>
              </a:rPr>
              <a:t>treeridge</a:t>
            </a:r>
            <a:r>
              <a:rPr lang="en-US" dirty="0">
                <a:solidFill>
                  <a:schemeClr val="accent2">
                    <a:lumMod val="90000"/>
                    <a:lumOff val="10000"/>
                  </a:schemeClr>
                </a:solidFill>
              </a:rPr>
              <a:t> </a:t>
            </a:r>
            <a:r>
              <a:rPr lang="en-US" dirty="0" smtClean="0">
                <a:solidFill>
                  <a:schemeClr val="accent2">
                    <a:lumMod val="90000"/>
                    <a:lumOff val="10000"/>
                  </a:schemeClr>
                </a:solidFill>
              </a:rPr>
              <a:t>clam</a:t>
            </a:r>
            <a:endParaRPr lang="en-US" dirty="0">
              <a:solidFill>
                <a:schemeClr val="accent2">
                  <a:lumMod val="90000"/>
                  <a:lumOff val="10000"/>
                </a:schemeClr>
              </a:solidFill>
            </a:endParaRPr>
          </a:p>
        </p:txBody>
      </p:sp>
      <p:pic>
        <p:nvPicPr>
          <p:cNvPr id="23" name="Picture 22"/>
          <p:cNvPicPr>
            <a:picLocks noChangeAspect="1"/>
          </p:cNvPicPr>
          <p:nvPr/>
        </p:nvPicPr>
        <p:blipFill>
          <a:blip r:embed="rId5"/>
          <a:stretch>
            <a:fillRect/>
          </a:stretch>
        </p:blipFill>
        <p:spPr>
          <a:xfrm>
            <a:off x="3329043" y="4781732"/>
            <a:ext cx="2693728" cy="1803678"/>
          </a:xfrm>
          <a:prstGeom prst="rect">
            <a:avLst/>
          </a:prstGeom>
          <a:ln w="15875">
            <a:solidFill>
              <a:schemeClr val="tx1"/>
            </a:solidFill>
          </a:ln>
        </p:spPr>
      </p:pic>
      <p:sp>
        <p:nvSpPr>
          <p:cNvPr id="24" name="Rectangle 23"/>
          <p:cNvSpPr/>
          <p:nvPr/>
        </p:nvSpPr>
        <p:spPr>
          <a:xfrm>
            <a:off x="3266271" y="4147875"/>
            <a:ext cx="2947729" cy="646331"/>
          </a:xfrm>
          <a:prstGeom prst="rect">
            <a:avLst/>
          </a:prstGeom>
        </p:spPr>
        <p:txBody>
          <a:bodyPr wrap="square">
            <a:spAutoFit/>
          </a:bodyPr>
          <a:lstStyle/>
          <a:p>
            <a:r>
              <a:rPr lang="en-US" dirty="0">
                <a:solidFill>
                  <a:srgbClr val="720808"/>
                </a:solidFill>
              </a:rPr>
              <a:t>Purple </a:t>
            </a:r>
            <a:r>
              <a:rPr lang="en-US" dirty="0" smtClean="0">
                <a:solidFill>
                  <a:srgbClr val="720808"/>
                </a:solidFill>
              </a:rPr>
              <a:t>loosestrife </a:t>
            </a:r>
            <a:r>
              <a:rPr lang="en-US" dirty="0">
                <a:solidFill>
                  <a:srgbClr val="720808"/>
                </a:solidFill>
              </a:rPr>
              <a:t>dominates this open </a:t>
            </a:r>
            <a:r>
              <a:rPr lang="en-US" dirty="0" smtClean="0">
                <a:solidFill>
                  <a:srgbClr val="720808"/>
                </a:solidFill>
              </a:rPr>
              <a:t>field</a:t>
            </a:r>
            <a:endParaRPr lang="en-US" dirty="0">
              <a:solidFill>
                <a:srgbClr val="720808"/>
              </a:solidFill>
            </a:endParaRPr>
          </a:p>
        </p:txBody>
      </p:sp>
      <p:pic>
        <p:nvPicPr>
          <p:cNvPr id="25" name="Picture 24"/>
          <p:cNvPicPr>
            <a:picLocks noChangeAspect="1"/>
          </p:cNvPicPr>
          <p:nvPr/>
        </p:nvPicPr>
        <p:blipFill>
          <a:blip r:embed="rId6"/>
          <a:stretch>
            <a:fillRect/>
          </a:stretch>
        </p:blipFill>
        <p:spPr>
          <a:xfrm>
            <a:off x="6580974" y="1299092"/>
            <a:ext cx="2332224" cy="1909038"/>
          </a:xfrm>
          <a:prstGeom prst="rect">
            <a:avLst/>
          </a:prstGeom>
          <a:ln w="15875">
            <a:solidFill>
              <a:schemeClr val="tx1"/>
            </a:solidFill>
          </a:ln>
        </p:spPr>
      </p:pic>
      <p:sp>
        <p:nvSpPr>
          <p:cNvPr id="17" name="TextBox 16"/>
          <p:cNvSpPr txBox="1"/>
          <p:nvPr/>
        </p:nvSpPr>
        <p:spPr>
          <a:xfrm>
            <a:off x="5818262" y="6360886"/>
            <a:ext cx="313197" cy="276999"/>
          </a:xfrm>
          <a:prstGeom prst="rect">
            <a:avLst/>
          </a:prstGeom>
          <a:noFill/>
        </p:spPr>
        <p:txBody>
          <a:bodyPr wrap="square" rtlCol="0">
            <a:spAutoFit/>
          </a:bodyPr>
          <a:lstStyle/>
          <a:p>
            <a:r>
              <a:rPr lang="en-US" sz="1200" dirty="0" smtClean="0">
                <a:solidFill>
                  <a:srgbClr val="FFFFFF"/>
                </a:solidFill>
                <a:latin typeface="Goudy Old Style"/>
              </a:rPr>
              <a:t>3</a:t>
            </a:r>
            <a:endParaRPr lang="en-US" sz="1200" dirty="0">
              <a:solidFill>
                <a:srgbClr val="FFFFFF"/>
              </a:solidFill>
              <a:latin typeface="Goudy Old Style"/>
            </a:endParaRPr>
          </a:p>
        </p:txBody>
      </p:sp>
      <p:sp>
        <p:nvSpPr>
          <p:cNvPr id="10" name="TextBox 9"/>
          <p:cNvSpPr txBox="1"/>
          <p:nvPr/>
        </p:nvSpPr>
        <p:spPr>
          <a:xfrm>
            <a:off x="6173792" y="3315190"/>
            <a:ext cx="313197" cy="276999"/>
          </a:xfrm>
          <a:prstGeom prst="rect">
            <a:avLst/>
          </a:prstGeom>
          <a:noFill/>
        </p:spPr>
        <p:txBody>
          <a:bodyPr wrap="square" rtlCol="0">
            <a:spAutoFit/>
          </a:bodyPr>
          <a:lstStyle/>
          <a:p>
            <a:r>
              <a:rPr lang="en-US" sz="1200" dirty="0">
                <a:solidFill>
                  <a:srgbClr val="FFFFFF"/>
                </a:solidFill>
                <a:latin typeface="Goudy Old Style"/>
              </a:rPr>
              <a:t>1</a:t>
            </a:r>
          </a:p>
        </p:txBody>
      </p:sp>
      <p:sp>
        <p:nvSpPr>
          <p:cNvPr id="26" name="TextBox 25"/>
          <p:cNvSpPr txBox="1"/>
          <p:nvPr/>
        </p:nvSpPr>
        <p:spPr>
          <a:xfrm>
            <a:off x="6497429" y="934746"/>
            <a:ext cx="2115434" cy="369332"/>
          </a:xfrm>
          <a:prstGeom prst="rect">
            <a:avLst/>
          </a:prstGeom>
          <a:noFill/>
        </p:spPr>
        <p:txBody>
          <a:bodyPr wrap="square" rtlCol="0">
            <a:spAutoFit/>
          </a:bodyPr>
          <a:lstStyle/>
          <a:p>
            <a:r>
              <a:rPr lang="en-US" dirty="0" smtClean="0">
                <a:solidFill>
                  <a:schemeClr val="accent2">
                    <a:lumMod val="90000"/>
                    <a:lumOff val="10000"/>
                  </a:schemeClr>
                </a:solidFill>
              </a:rPr>
              <a:t>Hybrid mallards</a:t>
            </a:r>
            <a:endParaRPr lang="en-US" dirty="0">
              <a:solidFill>
                <a:schemeClr val="accent2">
                  <a:lumMod val="90000"/>
                  <a:lumOff val="10000"/>
                </a:schemeClr>
              </a:solidFill>
            </a:endParaRPr>
          </a:p>
        </p:txBody>
      </p:sp>
    </p:spTree>
    <p:extLst>
      <p:ext uri="{BB962C8B-B14F-4D97-AF65-F5344CB8AC3E}">
        <p14:creationId xmlns:p14="http://schemas.microsoft.com/office/powerpoint/2010/main" val="9764492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11" end="1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xEl>
                                              <p:pRg st="12" end="1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xEl>
                                              <p:pRg st="13" end="1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xEl>
                                              <p:pRg st="14" end="14"/>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
                                            <p:txEl>
                                              <p:pRg st="15" end="15"/>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xEl>
                                              <p:pRg st="16" end="16"/>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
                                            <p:txEl>
                                              <p:pRg st="17" end="17"/>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
                                            <p:txEl>
                                              <p:pRg st="18" end="18"/>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24"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703263" y="21859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9220" name="Rectangle 11"/>
          <p:cNvSpPr>
            <a:spLocks noChangeArrowheads="1"/>
          </p:cNvSpPr>
          <p:nvPr/>
        </p:nvSpPr>
        <p:spPr bwMode="auto">
          <a:xfrm>
            <a:off x="5486400" y="3657600"/>
            <a:ext cx="18430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cs typeface="Arial" charset="0"/>
              </a:rPr>
              <a:t>Tamarisk (</a:t>
            </a:r>
            <a:r>
              <a:rPr lang="en-US" sz="1400" i="1">
                <a:cs typeface="Arial" charset="0"/>
              </a:rPr>
              <a:t>Tamarix</a:t>
            </a:r>
            <a:r>
              <a:rPr lang="en-US" sz="1400">
                <a:cs typeface="Arial" charset="0"/>
              </a:rPr>
              <a:t> spp.)</a:t>
            </a:r>
          </a:p>
        </p:txBody>
      </p:sp>
      <p:sp>
        <p:nvSpPr>
          <p:cNvPr id="9221" name="Rectangle 12"/>
          <p:cNvSpPr>
            <a:spLocks noChangeArrowheads="1"/>
          </p:cNvSpPr>
          <p:nvPr/>
        </p:nvSpPr>
        <p:spPr bwMode="auto">
          <a:xfrm>
            <a:off x="381000" y="6553200"/>
            <a:ext cx="24000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cs typeface="Arial" charset="0"/>
              </a:rPr>
              <a:t>Knapweed</a:t>
            </a:r>
            <a:r>
              <a:rPr lang="en-US" sz="1400" i="1" dirty="0">
                <a:cs typeface="Arial" charset="0"/>
              </a:rPr>
              <a:t> (</a:t>
            </a:r>
            <a:r>
              <a:rPr lang="en-US" sz="1400" i="1" dirty="0" err="1">
                <a:cs typeface="Arial" charset="0"/>
              </a:rPr>
              <a:t>Centaurea</a:t>
            </a:r>
            <a:r>
              <a:rPr lang="en-US" sz="1400" i="1" dirty="0">
                <a:cs typeface="Arial" charset="0"/>
              </a:rPr>
              <a:t> </a:t>
            </a:r>
            <a:r>
              <a:rPr lang="en-US" sz="1400" i="1" dirty="0" err="1">
                <a:cs typeface="Arial" charset="0"/>
              </a:rPr>
              <a:t>maculosa</a:t>
            </a:r>
            <a:r>
              <a:rPr lang="en-US" sz="1400" i="1" dirty="0">
                <a:cs typeface="Arial" charset="0"/>
              </a:rPr>
              <a:t>)</a:t>
            </a:r>
          </a:p>
        </p:txBody>
      </p:sp>
      <p:sp>
        <p:nvSpPr>
          <p:cNvPr id="9222" name="Rectangle 13"/>
          <p:cNvSpPr>
            <a:spLocks noChangeArrowheads="1"/>
          </p:cNvSpPr>
          <p:nvPr/>
        </p:nvSpPr>
        <p:spPr bwMode="auto">
          <a:xfrm>
            <a:off x="5486400" y="6553200"/>
            <a:ext cx="23612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cs typeface="Arial" charset="0"/>
              </a:rPr>
              <a:t>Giant salvinia (</a:t>
            </a:r>
            <a:r>
              <a:rPr lang="en-US" sz="1400" i="1">
                <a:cs typeface="Arial" charset="0"/>
              </a:rPr>
              <a:t>Salvinia molesta</a:t>
            </a:r>
            <a:r>
              <a:rPr lang="en-US" sz="1400">
                <a:cs typeface="Arial" charset="0"/>
              </a:rPr>
              <a:t>)</a:t>
            </a:r>
          </a:p>
        </p:txBody>
      </p:sp>
      <p:pic>
        <p:nvPicPr>
          <p:cNvPr id="9223" name="Picture 6" descr="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219200"/>
            <a:ext cx="3200400" cy="2401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4" name="Picture 7" descr="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038600"/>
            <a:ext cx="3276600" cy="2457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5" name="Picture 9" descr="0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038600"/>
            <a:ext cx="3276600" cy="2457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6" name="Picture 16" descr="507802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219200"/>
            <a:ext cx="3276600" cy="2457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7" name="TextBox 17"/>
          <p:cNvSpPr txBox="1">
            <a:spLocks noChangeArrowheads="1"/>
          </p:cNvSpPr>
          <p:nvPr/>
        </p:nvSpPr>
        <p:spPr bwMode="auto">
          <a:xfrm>
            <a:off x="3657600" y="1409700"/>
            <a:ext cx="1905000" cy="575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000" b="1" dirty="0">
                <a:solidFill>
                  <a:srgbClr val="720808"/>
                </a:solidFill>
                <a:latin typeface="+mn-lt"/>
                <a:cs typeface="Arial" charset="0"/>
              </a:rPr>
              <a:t>FIRE REGIMES</a:t>
            </a:r>
          </a:p>
          <a:p>
            <a:pPr algn="ctr"/>
            <a:endParaRPr lang="en-US" sz="2000" b="1" dirty="0">
              <a:solidFill>
                <a:srgbClr val="720808"/>
              </a:solidFill>
              <a:latin typeface="+mn-lt"/>
              <a:cs typeface="Arial" charset="0"/>
            </a:endParaRPr>
          </a:p>
          <a:p>
            <a:pPr algn="ctr"/>
            <a:endParaRPr lang="en-US" sz="2000" b="1" dirty="0">
              <a:solidFill>
                <a:srgbClr val="720808"/>
              </a:solidFill>
              <a:latin typeface="+mn-lt"/>
              <a:cs typeface="Arial" charset="0"/>
            </a:endParaRPr>
          </a:p>
          <a:p>
            <a:pPr algn="ctr"/>
            <a:endParaRPr lang="en-US" sz="2000" b="1" dirty="0" smtClean="0">
              <a:solidFill>
                <a:srgbClr val="720808"/>
              </a:solidFill>
              <a:latin typeface="+mn-lt"/>
              <a:cs typeface="Arial" charset="0"/>
            </a:endParaRPr>
          </a:p>
          <a:p>
            <a:pPr algn="ctr"/>
            <a:endParaRPr lang="en-US" sz="2000" b="1" dirty="0">
              <a:solidFill>
                <a:srgbClr val="720808"/>
              </a:solidFill>
              <a:latin typeface="+mn-lt"/>
              <a:cs typeface="Arial" charset="0"/>
            </a:endParaRPr>
          </a:p>
          <a:p>
            <a:pPr algn="ctr"/>
            <a:r>
              <a:rPr lang="en-US" sz="2000" b="1" dirty="0">
                <a:solidFill>
                  <a:srgbClr val="720808"/>
                </a:solidFill>
                <a:latin typeface="+mn-lt"/>
                <a:cs typeface="Arial" charset="0"/>
              </a:rPr>
              <a:t>HYDROLOGY</a:t>
            </a:r>
          </a:p>
          <a:p>
            <a:pPr algn="ctr"/>
            <a:endParaRPr lang="en-US" sz="2000" b="1" dirty="0">
              <a:solidFill>
                <a:srgbClr val="720808"/>
              </a:solidFill>
              <a:latin typeface="+mn-lt"/>
              <a:cs typeface="Arial" charset="0"/>
            </a:endParaRPr>
          </a:p>
          <a:p>
            <a:pPr algn="ctr"/>
            <a:endParaRPr lang="en-US" sz="2000" b="1" dirty="0">
              <a:solidFill>
                <a:srgbClr val="720808"/>
              </a:solidFill>
              <a:latin typeface="+mn-lt"/>
              <a:cs typeface="Arial" charset="0"/>
            </a:endParaRPr>
          </a:p>
          <a:p>
            <a:pPr algn="ctr"/>
            <a:endParaRPr lang="en-US" sz="2000" b="1" dirty="0" smtClean="0">
              <a:solidFill>
                <a:srgbClr val="720808"/>
              </a:solidFill>
              <a:latin typeface="+mn-lt"/>
              <a:cs typeface="Arial" charset="0"/>
            </a:endParaRPr>
          </a:p>
          <a:p>
            <a:pPr algn="ctr"/>
            <a:endParaRPr lang="en-US" sz="2000" b="1" dirty="0">
              <a:solidFill>
                <a:srgbClr val="720808"/>
              </a:solidFill>
              <a:latin typeface="+mn-lt"/>
              <a:cs typeface="Arial" charset="0"/>
            </a:endParaRPr>
          </a:p>
          <a:p>
            <a:pPr algn="ctr"/>
            <a:r>
              <a:rPr lang="en-US" sz="2000" b="1" dirty="0">
                <a:solidFill>
                  <a:srgbClr val="720808"/>
                </a:solidFill>
                <a:latin typeface="+mn-lt"/>
                <a:cs typeface="Arial" charset="0"/>
              </a:rPr>
              <a:t>EROSION</a:t>
            </a:r>
          </a:p>
          <a:p>
            <a:pPr algn="ctr"/>
            <a:endParaRPr lang="en-US" sz="2000" b="1" dirty="0">
              <a:solidFill>
                <a:srgbClr val="720808"/>
              </a:solidFill>
              <a:latin typeface="+mn-lt"/>
              <a:cs typeface="Arial" charset="0"/>
            </a:endParaRPr>
          </a:p>
          <a:p>
            <a:pPr algn="ctr"/>
            <a:endParaRPr lang="en-US" sz="2000" b="1" dirty="0">
              <a:solidFill>
                <a:srgbClr val="720808"/>
              </a:solidFill>
              <a:latin typeface="+mn-lt"/>
              <a:cs typeface="Arial" charset="0"/>
            </a:endParaRPr>
          </a:p>
          <a:p>
            <a:pPr algn="ctr"/>
            <a:endParaRPr lang="en-US" sz="2000" b="1" dirty="0">
              <a:solidFill>
                <a:srgbClr val="720808"/>
              </a:solidFill>
              <a:latin typeface="+mn-lt"/>
              <a:cs typeface="Arial" charset="0"/>
            </a:endParaRPr>
          </a:p>
          <a:p>
            <a:pPr algn="ctr"/>
            <a:r>
              <a:rPr lang="en-US" sz="2000" b="1" dirty="0">
                <a:solidFill>
                  <a:srgbClr val="720808"/>
                </a:solidFill>
                <a:latin typeface="+mn-lt"/>
                <a:cs typeface="Arial" charset="0"/>
              </a:rPr>
              <a:t>AQUATIC NUTRIENTS</a:t>
            </a:r>
          </a:p>
          <a:p>
            <a:endParaRPr lang="en-US" dirty="0">
              <a:solidFill>
                <a:srgbClr val="720808"/>
              </a:solidFill>
              <a:latin typeface="+mn-lt"/>
              <a:cs typeface="Arial" charset="0"/>
            </a:endParaRPr>
          </a:p>
          <a:p>
            <a:endParaRPr lang="en-US" dirty="0">
              <a:solidFill>
                <a:srgbClr val="720808"/>
              </a:solidFill>
              <a:latin typeface="+mn-lt"/>
              <a:cs typeface="Arial" charset="0"/>
            </a:endParaRPr>
          </a:p>
        </p:txBody>
      </p:sp>
      <p:sp>
        <p:nvSpPr>
          <p:cNvPr id="9228" name="TextBox 18"/>
          <p:cNvSpPr txBox="1">
            <a:spLocks noChangeArrowheads="1"/>
          </p:cNvSpPr>
          <p:nvPr/>
        </p:nvSpPr>
        <p:spPr bwMode="auto">
          <a:xfrm>
            <a:off x="228600" y="3657600"/>
            <a:ext cx="39624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dirty="0">
                <a:latin typeface="+mn-lt"/>
                <a:cs typeface="Arial" charset="0"/>
              </a:rPr>
              <a:t>Japanese Climbing Fern (</a:t>
            </a:r>
            <a:r>
              <a:rPr lang="en-US" sz="1400" i="1" dirty="0" err="1">
                <a:latin typeface="+mn-lt"/>
                <a:cs typeface="Arial" charset="0"/>
              </a:rPr>
              <a:t>Lygodium</a:t>
            </a:r>
            <a:r>
              <a:rPr lang="en-US" sz="1400" i="1" dirty="0">
                <a:latin typeface="+mn-lt"/>
                <a:cs typeface="Arial" charset="0"/>
              </a:rPr>
              <a:t> </a:t>
            </a:r>
            <a:r>
              <a:rPr lang="en-US" sz="1400" i="1" dirty="0" err="1" smtClean="0">
                <a:latin typeface="+mn-lt"/>
                <a:cs typeface="Arial" charset="0"/>
              </a:rPr>
              <a:t>japonicum</a:t>
            </a:r>
            <a:r>
              <a:rPr lang="en-US" sz="1400" dirty="0" smtClean="0">
                <a:latin typeface="+mn-lt"/>
                <a:cs typeface="Arial" charset="0"/>
              </a:rPr>
              <a:t>)</a:t>
            </a:r>
            <a:endParaRPr lang="en-US" sz="1400" dirty="0">
              <a:latin typeface="+mn-lt"/>
              <a:cs typeface="Arial" charset="0"/>
            </a:endParaRPr>
          </a:p>
          <a:p>
            <a:endParaRPr lang="en-US" dirty="0">
              <a:latin typeface="+mn-lt"/>
              <a:cs typeface="Arial" charset="0"/>
            </a:endParaRPr>
          </a:p>
        </p:txBody>
      </p:sp>
      <p:sp>
        <p:nvSpPr>
          <p:cNvPr id="13" name="Title 1"/>
          <p:cNvSpPr txBox="1">
            <a:spLocks/>
          </p:cNvSpPr>
          <p:nvPr/>
        </p:nvSpPr>
        <p:spPr>
          <a:xfrm>
            <a:off x="35004" y="99412"/>
            <a:ext cx="9108996"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prstClr val="black"/>
                </a:solidFill>
                <a:cs typeface="American Typewriter"/>
              </a:rPr>
              <a:t>Invasive Species: Damages</a:t>
            </a:r>
          </a:p>
          <a:p>
            <a:r>
              <a:rPr lang="en-US" sz="2400" b="1" i="1" dirty="0" smtClean="0">
                <a:solidFill>
                  <a:srgbClr val="008000"/>
                </a:solidFill>
                <a:cs typeface="American Typewriter"/>
              </a:rPr>
              <a:t>Environmental: Ecosystem Function Disruption Examples </a:t>
            </a:r>
            <a:endParaRPr lang="en-US" sz="2400" b="1" i="1" dirty="0">
              <a:solidFill>
                <a:srgbClr val="008000"/>
              </a:solidFill>
              <a:cs typeface="Big Caslon"/>
            </a:endParaRPr>
          </a:p>
        </p:txBody>
      </p:sp>
    </p:spTree>
    <p:extLst>
      <p:ext uri="{BB962C8B-B14F-4D97-AF65-F5344CB8AC3E}">
        <p14:creationId xmlns:p14="http://schemas.microsoft.com/office/powerpoint/2010/main" val="29808861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2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2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2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22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9221" grpId="0"/>
      <p:bldP spid="9222" grpId="0"/>
      <p:bldP spid="92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5004" y="96862"/>
            <a:ext cx="9108996"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prstClr val="black"/>
                </a:solidFill>
                <a:latin typeface="Trebuchet MS"/>
                <a:cs typeface="Trebuchet MS"/>
              </a:rPr>
              <a:t>Invasive Species: Response</a:t>
            </a:r>
          </a:p>
          <a:p>
            <a:r>
              <a:rPr lang="en-US" sz="2400" b="1" i="1" dirty="0" smtClean="0">
                <a:solidFill>
                  <a:srgbClr val="008000"/>
                </a:solidFill>
                <a:latin typeface="Trebuchet MS"/>
                <a:cs typeface="Trebuchet MS"/>
              </a:rPr>
              <a:t>Committees and Agencies</a:t>
            </a:r>
            <a:endParaRPr lang="en-US" sz="2400" b="1" i="1" dirty="0">
              <a:solidFill>
                <a:srgbClr val="008000"/>
              </a:solidFill>
              <a:latin typeface="Trebuchet MS"/>
              <a:cs typeface="Trebuchet MS"/>
            </a:endParaRPr>
          </a:p>
        </p:txBody>
      </p:sp>
      <p:sp>
        <p:nvSpPr>
          <p:cNvPr id="9" name="Content Placeholder 8"/>
          <p:cNvSpPr>
            <a:spLocks noGrp="1"/>
          </p:cNvSpPr>
          <p:nvPr>
            <p:ph idx="1"/>
          </p:nvPr>
        </p:nvSpPr>
        <p:spPr>
          <a:xfrm>
            <a:off x="-10212" y="1098489"/>
            <a:ext cx="9000179" cy="5378511"/>
          </a:xfrm>
        </p:spPr>
        <p:txBody>
          <a:bodyPr>
            <a:normAutofit lnSpcReduction="10000"/>
          </a:bodyPr>
          <a:lstStyle/>
          <a:p>
            <a:pPr>
              <a:lnSpc>
                <a:spcPct val="120000"/>
              </a:lnSpc>
              <a:spcBef>
                <a:spcPts val="0"/>
              </a:spcBef>
            </a:pPr>
            <a:r>
              <a:rPr lang="en-US" b="1" dirty="0" smtClean="0"/>
              <a:t>Administrative Committees: </a:t>
            </a:r>
            <a:r>
              <a:rPr lang="en-US" b="1" i="1" dirty="0" smtClean="0"/>
              <a:t>Examples</a:t>
            </a:r>
            <a:endParaRPr lang="en-US" b="1" i="1" dirty="0"/>
          </a:p>
          <a:p>
            <a:pPr lvl="1">
              <a:lnSpc>
                <a:spcPct val="120000"/>
              </a:lnSpc>
              <a:spcBef>
                <a:spcPts val="0"/>
              </a:spcBef>
            </a:pPr>
            <a:r>
              <a:rPr lang="en-US" dirty="0"/>
              <a:t>National Invasive Species </a:t>
            </a:r>
            <a:r>
              <a:rPr lang="en-US" dirty="0" smtClean="0"/>
              <a:t>Council</a:t>
            </a:r>
          </a:p>
          <a:p>
            <a:pPr lvl="1">
              <a:lnSpc>
                <a:spcPct val="120000"/>
              </a:lnSpc>
              <a:spcBef>
                <a:spcPts val="0"/>
              </a:spcBef>
            </a:pPr>
            <a:r>
              <a:rPr lang="en-US" dirty="0" smtClean="0"/>
              <a:t>Federal </a:t>
            </a:r>
            <a:r>
              <a:rPr lang="en-US" dirty="0"/>
              <a:t>Interagency Weed </a:t>
            </a:r>
            <a:r>
              <a:rPr lang="en-US" dirty="0" smtClean="0"/>
              <a:t>Committee</a:t>
            </a:r>
          </a:p>
          <a:p>
            <a:pPr lvl="1">
              <a:lnSpc>
                <a:spcPct val="120000"/>
              </a:lnSpc>
              <a:spcBef>
                <a:spcPts val="0"/>
              </a:spcBef>
            </a:pPr>
            <a:r>
              <a:rPr lang="en-US" dirty="0" smtClean="0"/>
              <a:t>Texas Invasive Plant and Pest Council </a:t>
            </a:r>
          </a:p>
          <a:p>
            <a:pPr lvl="1">
              <a:lnSpc>
                <a:spcPct val="120000"/>
              </a:lnSpc>
              <a:spcBef>
                <a:spcPts val="0"/>
              </a:spcBef>
            </a:pPr>
            <a:r>
              <a:rPr lang="en-US" dirty="0" smtClean="0"/>
              <a:t>Texas </a:t>
            </a:r>
            <a:r>
              <a:rPr lang="en-US" dirty="0"/>
              <a:t>Invasive Species Coordinating </a:t>
            </a:r>
            <a:r>
              <a:rPr lang="en-US" dirty="0" smtClean="0"/>
              <a:t>Committee</a:t>
            </a:r>
          </a:p>
          <a:p>
            <a:pPr>
              <a:lnSpc>
                <a:spcPct val="120000"/>
              </a:lnSpc>
              <a:spcBef>
                <a:spcPts val="0"/>
              </a:spcBef>
            </a:pPr>
            <a:r>
              <a:rPr lang="en-US" b="1" dirty="0" smtClean="0"/>
              <a:t>Agencies:</a:t>
            </a:r>
          </a:p>
          <a:p>
            <a:pPr lvl="1">
              <a:lnSpc>
                <a:spcPct val="120000"/>
              </a:lnSpc>
              <a:spcBef>
                <a:spcPts val="0"/>
              </a:spcBef>
            </a:pPr>
            <a:r>
              <a:rPr lang="en-US" dirty="0"/>
              <a:t>Department of Agriculture (USDA</a:t>
            </a:r>
            <a:r>
              <a:rPr lang="en-US" dirty="0" smtClean="0"/>
              <a:t>)</a:t>
            </a:r>
          </a:p>
          <a:p>
            <a:pPr lvl="2">
              <a:lnSpc>
                <a:spcPct val="120000"/>
              </a:lnSpc>
              <a:spcBef>
                <a:spcPts val="0"/>
              </a:spcBef>
            </a:pPr>
            <a:r>
              <a:rPr lang="en-US" dirty="0"/>
              <a:t>Animal and Plant Health inspection Service (APHIS</a:t>
            </a:r>
            <a:r>
              <a:rPr lang="en-US" dirty="0" smtClean="0"/>
              <a:t>)</a:t>
            </a:r>
          </a:p>
          <a:p>
            <a:pPr lvl="2">
              <a:lnSpc>
                <a:spcPct val="120000"/>
              </a:lnSpc>
              <a:spcBef>
                <a:spcPts val="0"/>
              </a:spcBef>
            </a:pPr>
            <a:r>
              <a:rPr lang="en-US" dirty="0"/>
              <a:t>Natural Resources Conservation Service (NRCS</a:t>
            </a:r>
            <a:r>
              <a:rPr lang="en-US" dirty="0" smtClean="0"/>
              <a:t>)</a:t>
            </a:r>
          </a:p>
          <a:p>
            <a:pPr lvl="2">
              <a:lnSpc>
                <a:spcPct val="120000"/>
              </a:lnSpc>
              <a:spcBef>
                <a:spcPts val="0"/>
              </a:spcBef>
            </a:pPr>
            <a:r>
              <a:rPr lang="en-US" dirty="0"/>
              <a:t>Research, Education, and Economics (REE) </a:t>
            </a:r>
            <a:endParaRPr lang="en-US" dirty="0" smtClean="0"/>
          </a:p>
          <a:p>
            <a:pPr lvl="2">
              <a:lnSpc>
                <a:spcPct val="120000"/>
              </a:lnSpc>
              <a:spcBef>
                <a:spcPts val="0"/>
              </a:spcBef>
            </a:pPr>
            <a:r>
              <a:rPr lang="en-US" dirty="0" smtClean="0"/>
              <a:t>Forest Service (FS)</a:t>
            </a:r>
          </a:p>
          <a:p>
            <a:pPr lvl="1">
              <a:lnSpc>
                <a:spcPct val="120000"/>
              </a:lnSpc>
              <a:spcBef>
                <a:spcPts val="0"/>
              </a:spcBef>
            </a:pPr>
            <a:r>
              <a:rPr lang="en-US" dirty="0"/>
              <a:t>Department of </a:t>
            </a:r>
            <a:r>
              <a:rPr lang="en-US" dirty="0" smtClean="0"/>
              <a:t>Commerce</a:t>
            </a:r>
          </a:p>
          <a:p>
            <a:pPr lvl="1">
              <a:lnSpc>
                <a:spcPct val="120000"/>
              </a:lnSpc>
              <a:spcBef>
                <a:spcPts val="0"/>
              </a:spcBef>
            </a:pPr>
            <a:r>
              <a:rPr lang="en-US" dirty="0"/>
              <a:t>Department of Interior </a:t>
            </a:r>
            <a:endParaRPr lang="en-US" dirty="0" smtClean="0"/>
          </a:p>
          <a:p>
            <a:pPr lvl="1">
              <a:lnSpc>
                <a:spcPct val="120000"/>
              </a:lnSpc>
              <a:spcBef>
                <a:spcPts val="0"/>
              </a:spcBef>
            </a:pPr>
            <a:r>
              <a:rPr lang="en-US" dirty="0" smtClean="0"/>
              <a:t>Many more…..</a:t>
            </a:r>
          </a:p>
          <a:p>
            <a:pPr lvl="1"/>
            <a:endParaRPr lang="en-US" dirty="0" smtClean="0"/>
          </a:p>
          <a:p>
            <a:pPr lvl="1"/>
            <a:endParaRPr lang="en-US" b="1" i="1" dirty="0" smtClean="0"/>
          </a:p>
          <a:p>
            <a:pPr lvl="1"/>
            <a:endParaRPr lang="en-US" b="1" i="1" dirty="0" smtClean="0"/>
          </a:p>
          <a:p>
            <a:pPr lvl="1"/>
            <a:endParaRPr lang="en-US" b="1" i="1" dirty="0" smtClean="0"/>
          </a:p>
          <a:p>
            <a:pPr lvl="1"/>
            <a:endParaRPr lang="en-US" b="1" i="1" dirty="0" smtClean="0"/>
          </a:p>
        </p:txBody>
      </p:sp>
      <p:grpSp>
        <p:nvGrpSpPr>
          <p:cNvPr id="20" name="Group 19"/>
          <p:cNvGrpSpPr/>
          <p:nvPr/>
        </p:nvGrpSpPr>
        <p:grpSpPr>
          <a:xfrm>
            <a:off x="0" y="6019800"/>
            <a:ext cx="9144000" cy="838200"/>
            <a:chOff x="0" y="6019800"/>
            <a:chExt cx="9144000" cy="838200"/>
          </a:xfrm>
        </p:grpSpPr>
        <p:sp>
          <p:nvSpPr>
            <p:cNvPr id="19" name="Round Same Side Corner Rectangle 1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oudy Old Style"/>
              </a:endParaRPr>
            </a:p>
          </p:txBody>
        </p:sp>
        <p:pic>
          <p:nvPicPr>
            <p:cNvPr id="7" name="Picture 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6019800"/>
              <a:ext cx="1974123" cy="685800"/>
            </a:xfrm>
            <a:prstGeom prst="rect">
              <a:avLst/>
            </a:prstGeom>
          </p:spPr>
        </p:pic>
      </p:grpSp>
      <p:sp>
        <p:nvSpPr>
          <p:cNvPr id="18" name="TextBox 17"/>
          <p:cNvSpPr txBox="1"/>
          <p:nvPr/>
        </p:nvSpPr>
        <p:spPr>
          <a:xfrm>
            <a:off x="8676770" y="5637709"/>
            <a:ext cx="313197" cy="276999"/>
          </a:xfrm>
          <a:prstGeom prst="rect">
            <a:avLst/>
          </a:prstGeom>
          <a:noFill/>
        </p:spPr>
        <p:txBody>
          <a:bodyPr wrap="square" rtlCol="0">
            <a:spAutoFit/>
          </a:bodyPr>
          <a:lstStyle/>
          <a:p>
            <a:r>
              <a:rPr lang="en-US" sz="1200" dirty="0">
                <a:solidFill>
                  <a:srgbClr val="F9E1B9"/>
                </a:solidFill>
                <a:latin typeface="Goudy Old Style"/>
              </a:rPr>
              <a:t>2</a:t>
            </a:r>
          </a:p>
        </p:txBody>
      </p:sp>
      <p:sp>
        <p:nvSpPr>
          <p:cNvPr id="16" name="TextBox 15"/>
          <p:cNvSpPr txBox="1"/>
          <p:nvPr/>
        </p:nvSpPr>
        <p:spPr>
          <a:xfrm>
            <a:off x="8600001" y="3208130"/>
            <a:ext cx="313197" cy="276999"/>
          </a:xfrm>
          <a:prstGeom prst="rect">
            <a:avLst/>
          </a:prstGeom>
          <a:noFill/>
        </p:spPr>
        <p:txBody>
          <a:bodyPr wrap="square" rtlCol="0">
            <a:spAutoFit/>
          </a:bodyPr>
          <a:lstStyle/>
          <a:p>
            <a:r>
              <a:rPr lang="en-US" sz="1200" dirty="0" smtClean="0">
                <a:solidFill>
                  <a:srgbClr val="FFFFFF"/>
                </a:solidFill>
                <a:latin typeface="Goudy Old Style"/>
              </a:rPr>
              <a:t>2</a:t>
            </a:r>
            <a:endParaRPr lang="en-US" sz="1200" dirty="0">
              <a:solidFill>
                <a:srgbClr val="FFFFFF"/>
              </a:solidFill>
              <a:latin typeface="Goudy Old Style"/>
            </a:endParaRPr>
          </a:p>
        </p:txBody>
      </p:sp>
      <p:pic>
        <p:nvPicPr>
          <p:cNvPr id="3" name="Picture 2" descr="imag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4189" y="738939"/>
            <a:ext cx="1667757" cy="1675202"/>
          </a:xfrm>
          <a:prstGeom prst="rect">
            <a:avLst/>
          </a:prstGeom>
          <a:ln w="15875">
            <a:solidFill>
              <a:schemeClr val="tx1"/>
            </a:solidFill>
          </a:ln>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3634" y="2391461"/>
            <a:ext cx="1733725" cy="1219200"/>
          </a:xfrm>
          <a:prstGeom prst="rect">
            <a:avLst/>
          </a:prstGeom>
          <a:solidFill>
            <a:schemeClr val="bg1"/>
          </a:solidFill>
          <a:ln>
            <a:solidFill>
              <a:srgbClr val="0000FF"/>
            </a:solidFill>
          </a:ln>
        </p:spPr>
      </p:pic>
      <p:pic>
        <p:nvPicPr>
          <p:cNvPr id="24" name="Picture 23"/>
          <p:cNvPicPr>
            <a:picLocks noChangeAspect="1"/>
          </p:cNvPicPr>
          <p:nvPr/>
        </p:nvPicPr>
        <p:blipFill>
          <a:blip r:embed="rId6"/>
          <a:stretch>
            <a:fillRect/>
          </a:stretch>
        </p:blipFill>
        <p:spPr>
          <a:xfrm>
            <a:off x="2874238" y="5375723"/>
            <a:ext cx="1785542" cy="1785542"/>
          </a:xfrm>
          <a:prstGeom prst="rect">
            <a:avLst/>
          </a:prstGeom>
        </p:spPr>
      </p:pic>
      <p:pic>
        <p:nvPicPr>
          <p:cNvPr id="25" name="Picture 24"/>
          <p:cNvPicPr>
            <a:picLocks noChangeAspect="1"/>
          </p:cNvPicPr>
          <p:nvPr/>
        </p:nvPicPr>
        <p:blipFill>
          <a:blip r:embed="rId7"/>
          <a:stretch>
            <a:fillRect/>
          </a:stretch>
        </p:blipFill>
        <p:spPr>
          <a:xfrm>
            <a:off x="5517193" y="5627588"/>
            <a:ext cx="1234105" cy="1226392"/>
          </a:xfrm>
          <a:prstGeom prst="rect">
            <a:avLst/>
          </a:prstGeom>
          <a:ln w="15875">
            <a:solidFill>
              <a:schemeClr val="tx1"/>
            </a:solidFill>
          </a:ln>
        </p:spPr>
      </p:pic>
      <p:pic>
        <p:nvPicPr>
          <p:cNvPr id="14" name="Picture 13"/>
          <p:cNvPicPr>
            <a:picLocks noChangeAspect="1"/>
          </p:cNvPicPr>
          <p:nvPr/>
        </p:nvPicPr>
        <p:blipFill>
          <a:blip r:embed="rId8"/>
          <a:stretch>
            <a:fillRect/>
          </a:stretch>
        </p:blipFill>
        <p:spPr>
          <a:xfrm>
            <a:off x="6725936" y="4294779"/>
            <a:ext cx="1476825" cy="1476825"/>
          </a:xfrm>
          <a:prstGeom prst="rect">
            <a:avLst/>
          </a:prstGeom>
          <a:ln w="15875">
            <a:solidFill>
              <a:schemeClr val="tx1"/>
            </a:solidFill>
          </a:ln>
        </p:spPr>
      </p:pic>
      <p:pic>
        <p:nvPicPr>
          <p:cNvPr id="11" name="Picture 10"/>
          <p:cNvPicPr>
            <a:picLocks noChangeAspect="1"/>
          </p:cNvPicPr>
          <p:nvPr/>
        </p:nvPicPr>
        <p:blipFill>
          <a:blip r:embed="rId9"/>
          <a:stretch>
            <a:fillRect/>
          </a:stretch>
        </p:blipFill>
        <p:spPr>
          <a:xfrm>
            <a:off x="4281141" y="4743309"/>
            <a:ext cx="1421220" cy="1421220"/>
          </a:xfrm>
          <a:prstGeom prst="rect">
            <a:avLst/>
          </a:prstGeom>
        </p:spPr>
      </p:pic>
      <p:pic>
        <p:nvPicPr>
          <p:cNvPr id="23" name="Picture 22" descr="fs_shiel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3334" y="3324137"/>
            <a:ext cx="1315971" cy="146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22696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5004" y="104226"/>
            <a:ext cx="9108996"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prstClr val="black"/>
                </a:solidFill>
                <a:cs typeface="American Typewriter"/>
              </a:rPr>
              <a:t>Invasive Species: Response</a:t>
            </a:r>
          </a:p>
          <a:p>
            <a:r>
              <a:rPr lang="en-US" sz="2400" b="1" i="1" dirty="0" smtClean="0">
                <a:solidFill>
                  <a:srgbClr val="008000"/>
                </a:solidFill>
                <a:cs typeface="American Typewriter"/>
              </a:rPr>
              <a:t>Action &amp; Outreach</a:t>
            </a:r>
            <a:endParaRPr lang="en-US" sz="2400" b="1" i="1" dirty="0">
              <a:solidFill>
                <a:srgbClr val="008000"/>
              </a:solidFill>
              <a:cs typeface="Big Caslon"/>
            </a:endParaRPr>
          </a:p>
        </p:txBody>
      </p:sp>
      <p:grpSp>
        <p:nvGrpSpPr>
          <p:cNvPr id="20" name="Group 19"/>
          <p:cNvGrpSpPr/>
          <p:nvPr/>
        </p:nvGrpSpPr>
        <p:grpSpPr>
          <a:xfrm>
            <a:off x="0" y="6019800"/>
            <a:ext cx="9144000" cy="838200"/>
            <a:chOff x="0" y="6019800"/>
            <a:chExt cx="9144000" cy="838200"/>
          </a:xfrm>
        </p:grpSpPr>
        <p:sp>
          <p:nvSpPr>
            <p:cNvPr id="19" name="Round Same Side Corner Rectangle 1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oudy Old Style"/>
              </a:endParaRPr>
            </a:p>
          </p:txBody>
        </p:sp>
        <p:pic>
          <p:nvPicPr>
            <p:cNvPr id="7" name="Picture 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6019800"/>
              <a:ext cx="1974123" cy="685800"/>
            </a:xfrm>
            <a:prstGeom prst="rect">
              <a:avLst/>
            </a:prstGeom>
          </p:spPr>
        </p:pic>
      </p:grpSp>
      <p:sp>
        <p:nvSpPr>
          <p:cNvPr id="18" name="TextBox 17"/>
          <p:cNvSpPr txBox="1"/>
          <p:nvPr/>
        </p:nvSpPr>
        <p:spPr>
          <a:xfrm>
            <a:off x="8676770" y="5637709"/>
            <a:ext cx="313197" cy="276999"/>
          </a:xfrm>
          <a:prstGeom prst="rect">
            <a:avLst/>
          </a:prstGeom>
          <a:noFill/>
        </p:spPr>
        <p:txBody>
          <a:bodyPr wrap="square" rtlCol="0">
            <a:spAutoFit/>
          </a:bodyPr>
          <a:lstStyle/>
          <a:p>
            <a:r>
              <a:rPr lang="en-US" sz="1200" dirty="0">
                <a:solidFill>
                  <a:srgbClr val="F9E1B9"/>
                </a:solidFill>
                <a:latin typeface="Goudy Old Style"/>
              </a:rPr>
              <a:t>2</a:t>
            </a:r>
          </a:p>
        </p:txBody>
      </p:sp>
      <p:sp>
        <p:nvSpPr>
          <p:cNvPr id="21" name="Content Placeholder 8"/>
          <p:cNvSpPr txBox="1">
            <a:spLocks/>
          </p:cNvSpPr>
          <p:nvPr/>
        </p:nvSpPr>
        <p:spPr>
          <a:xfrm>
            <a:off x="-33418" y="1045849"/>
            <a:ext cx="5971592" cy="5499601"/>
          </a:xfrm>
          <a:prstGeom prst="rect">
            <a:avLst/>
          </a:prstGeom>
        </p:spPr>
        <p:txBody>
          <a:bodyPr vert="horz" lIns="91440" tIns="45720" rIns="91440" bIns="45720" rtlCol="0">
            <a:normAutofit fontScale="85000" lnSpcReduction="10000"/>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a:lnSpc>
                <a:spcPct val="120000"/>
              </a:lnSpc>
              <a:spcBef>
                <a:spcPts val="0"/>
              </a:spcBef>
            </a:pPr>
            <a:r>
              <a:rPr lang="en-US" b="1" dirty="0" smtClean="0"/>
              <a:t>Action:</a:t>
            </a:r>
          </a:p>
          <a:p>
            <a:pPr lvl="1">
              <a:lnSpc>
                <a:spcPct val="120000"/>
              </a:lnSpc>
              <a:spcBef>
                <a:spcPts val="0"/>
              </a:spcBef>
            </a:pPr>
            <a:r>
              <a:rPr lang="en-US" dirty="0" smtClean="0"/>
              <a:t>Regulation</a:t>
            </a:r>
          </a:p>
          <a:p>
            <a:pPr lvl="2">
              <a:lnSpc>
                <a:spcPct val="120000"/>
              </a:lnSpc>
              <a:spcBef>
                <a:spcPts val="0"/>
              </a:spcBef>
            </a:pPr>
            <a:r>
              <a:rPr lang="en-US" dirty="0" smtClean="0"/>
              <a:t>Import and export restrictions (USDA-APHIS)</a:t>
            </a:r>
          </a:p>
          <a:p>
            <a:pPr lvl="2">
              <a:lnSpc>
                <a:spcPct val="120000"/>
              </a:lnSpc>
              <a:spcBef>
                <a:spcPts val="0"/>
              </a:spcBef>
            </a:pPr>
            <a:r>
              <a:rPr lang="en-US" dirty="0" smtClean="0"/>
              <a:t>Inspections and surveillance</a:t>
            </a:r>
          </a:p>
          <a:p>
            <a:pPr lvl="2">
              <a:lnSpc>
                <a:spcPct val="120000"/>
              </a:lnSpc>
              <a:spcBef>
                <a:spcPts val="0"/>
              </a:spcBef>
            </a:pPr>
            <a:r>
              <a:rPr lang="en-US" i="1" dirty="0" smtClean="0"/>
              <a:t>Example: </a:t>
            </a:r>
            <a:r>
              <a:rPr lang="en-US" dirty="0" smtClean="0"/>
              <a:t>Texas Department of Agriculture Noxious Plants List</a:t>
            </a:r>
          </a:p>
          <a:p>
            <a:pPr lvl="1">
              <a:lnSpc>
                <a:spcPct val="120000"/>
              </a:lnSpc>
              <a:spcBef>
                <a:spcPts val="0"/>
              </a:spcBef>
            </a:pPr>
            <a:r>
              <a:rPr lang="en-US" dirty="0" smtClean="0"/>
              <a:t>Research</a:t>
            </a:r>
          </a:p>
          <a:p>
            <a:pPr lvl="2">
              <a:lnSpc>
                <a:spcPct val="120000"/>
              </a:lnSpc>
              <a:spcBef>
                <a:spcPts val="0"/>
              </a:spcBef>
            </a:pPr>
            <a:r>
              <a:rPr lang="en-US" dirty="0" smtClean="0"/>
              <a:t>Species biology</a:t>
            </a:r>
          </a:p>
          <a:p>
            <a:pPr lvl="2">
              <a:lnSpc>
                <a:spcPct val="120000"/>
              </a:lnSpc>
              <a:spcBef>
                <a:spcPts val="0"/>
              </a:spcBef>
            </a:pPr>
            <a:r>
              <a:rPr lang="en-US" dirty="0" smtClean="0"/>
              <a:t>Ecological impacts</a:t>
            </a:r>
          </a:p>
          <a:p>
            <a:pPr lvl="2">
              <a:lnSpc>
                <a:spcPct val="120000"/>
              </a:lnSpc>
              <a:spcBef>
                <a:spcPts val="0"/>
              </a:spcBef>
            </a:pPr>
            <a:r>
              <a:rPr lang="en-US" dirty="0" smtClean="0"/>
              <a:t>Control methods</a:t>
            </a:r>
            <a:endParaRPr lang="en-US" dirty="0"/>
          </a:p>
          <a:p>
            <a:pPr lvl="2">
              <a:lnSpc>
                <a:spcPct val="120000"/>
              </a:lnSpc>
              <a:spcBef>
                <a:spcPts val="0"/>
              </a:spcBef>
            </a:pPr>
            <a:r>
              <a:rPr lang="en-US" dirty="0" smtClean="0"/>
              <a:t>Biological controls</a:t>
            </a:r>
          </a:p>
          <a:p>
            <a:pPr lvl="1">
              <a:lnSpc>
                <a:spcPct val="120000"/>
              </a:lnSpc>
              <a:spcBef>
                <a:spcPts val="0"/>
              </a:spcBef>
            </a:pPr>
            <a:r>
              <a:rPr lang="en-US" dirty="0" smtClean="0"/>
              <a:t>Control and Management</a:t>
            </a:r>
          </a:p>
          <a:p>
            <a:pPr lvl="1">
              <a:lnSpc>
                <a:spcPct val="120000"/>
              </a:lnSpc>
              <a:spcBef>
                <a:spcPts val="0"/>
              </a:spcBef>
            </a:pPr>
            <a:r>
              <a:rPr lang="en-US" dirty="0" smtClean="0"/>
              <a:t>Monitoring</a:t>
            </a:r>
          </a:p>
          <a:p>
            <a:pPr lvl="1">
              <a:lnSpc>
                <a:spcPct val="120000"/>
              </a:lnSpc>
              <a:spcBef>
                <a:spcPts val="0"/>
              </a:spcBef>
            </a:pPr>
            <a:r>
              <a:rPr lang="en-US" dirty="0" smtClean="0"/>
              <a:t>Restoration</a:t>
            </a:r>
          </a:p>
          <a:p>
            <a:pPr>
              <a:lnSpc>
                <a:spcPct val="120000"/>
              </a:lnSpc>
              <a:spcBef>
                <a:spcPts val="0"/>
              </a:spcBef>
            </a:pPr>
            <a:r>
              <a:rPr lang="en-US" b="1" dirty="0" smtClean="0"/>
              <a:t>Outreach: </a:t>
            </a:r>
          </a:p>
          <a:p>
            <a:pPr lvl="1">
              <a:lnSpc>
                <a:spcPct val="120000"/>
              </a:lnSpc>
              <a:spcBef>
                <a:spcPts val="0"/>
              </a:spcBef>
            </a:pPr>
            <a:r>
              <a:rPr lang="en-US" dirty="0" smtClean="0"/>
              <a:t>Early detection and reporting</a:t>
            </a:r>
          </a:p>
          <a:p>
            <a:pPr lvl="1">
              <a:lnSpc>
                <a:spcPct val="120000"/>
              </a:lnSpc>
              <a:spcBef>
                <a:spcPts val="0"/>
              </a:spcBef>
            </a:pPr>
            <a:r>
              <a:rPr lang="en-US" dirty="0" smtClean="0"/>
              <a:t>Educational programming</a:t>
            </a:r>
            <a:endParaRPr lang="en-US" b="1" i="1" dirty="0" smtClean="0"/>
          </a:p>
          <a:p>
            <a:pPr lvl="1"/>
            <a:endParaRPr lang="en-US" b="1" i="1" dirty="0" smtClean="0"/>
          </a:p>
        </p:txBody>
      </p:sp>
      <p:pic>
        <p:nvPicPr>
          <p:cNvPr id="3" name="Picture 2"/>
          <p:cNvPicPr>
            <a:picLocks noChangeAspect="1"/>
          </p:cNvPicPr>
          <p:nvPr/>
        </p:nvPicPr>
        <p:blipFill rotWithShape="1">
          <a:blip r:embed="rId7"/>
          <a:srcRect l="25844" r="14545"/>
          <a:stretch/>
        </p:blipFill>
        <p:spPr>
          <a:xfrm>
            <a:off x="6455620" y="3694577"/>
            <a:ext cx="2650661" cy="3078370"/>
          </a:xfrm>
          <a:prstGeom prst="rect">
            <a:avLst/>
          </a:prstGeom>
          <a:ln w="15875">
            <a:solidFill>
              <a:schemeClr val="tx1"/>
            </a:solidFill>
          </a:ln>
        </p:spPr>
      </p:pic>
      <p:pic>
        <p:nvPicPr>
          <p:cNvPr id="4" name="Picture 3"/>
          <p:cNvPicPr>
            <a:picLocks noChangeAspect="1"/>
          </p:cNvPicPr>
          <p:nvPr/>
        </p:nvPicPr>
        <p:blipFill>
          <a:blip r:embed="rId8"/>
          <a:stretch>
            <a:fillRect/>
          </a:stretch>
        </p:blipFill>
        <p:spPr>
          <a:xfrm>
            <a:off x="5335332" y="3208130"/>
            <a:ext cx="1254341" cy="1881512"/>
          </a:xfrm>
          <a:prstGeom prst="rect">
            <a:avLst/>
          </a:prstGeom>
          <a:ln w="15875">
            <a:solidFill>
              <a:schemeClr val="tx1"/>
            </a:solidFill>
          </a:ln>
        </p:spPr>
      </p:pic>
      <p:pic>
        <p:nvPicPr>
          <p:cNvPr id="5" name="Picture 4"/>
          <p:cNvPicPr>
            <a:picLocks noChangeAspect="1"/>
          </p:cNvPicPr>
          <p:nvPr/>
        </p:nvPicPr>
        <p:blipFill>
          <a:blip r:embed="rId9"/>
          <a:stretch>
            <a:fillRect/>
          </a:stretch>
        </p:blipFill>
        <p:spPr>
          <a:xfrm>
            <a:off x="4297234" y="5674488"/>
            <a:ext cx="2609028" cy="1035584"/>
          </a:xfrm>
          <a:prstGeom prst="rect">
            <a:avLst/>
          </a:prstGeom>
          <a:ln w="15875">
            <a:solidFill>
              <a:schemeClr val="tx1"/>
            </a:solidFill>
          </a:ln>
        </p:spPr>
      </p:pic>
      <p:pic>
        <p:nvPicPr>
          <p:cNvPr id="11" name="Picture 10"/>
          <p:cNvPicPr>
            <a:picLocks noChangeAspect="1"/>
          </p:cNvPicPr>
          <p:nvPr/>
        </p:nvPicPr>
        <p:blipFill>
          <a:blip r:embed="rId10"/>
          <a:stretch>
            <a:fillRect/>
          </a:stretch>
        </p:blipFill>
        <p:spPr>
          <a:xfrm>
            <a:off x="3758984" y="4431169"/>
            <a:ext cx="1567274" cy="981114"/>
          </a:xfrm>
          <a:prstGeom prst="rect">
            <a:avLst/>
          </a:prstGeom>
          <a:ln w="15875">
            <a:solidFill>
              <a:schemeClr val="tx1"/>
            </a:solidFill>
          </a:ln>
        </p:spPr>
      </p:pic>
      <p:pic>
        <p:nvPicPr>
          <p:cNvPr id="22" name="Content Placeholder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6006314" y="1189197"/>
            <a:ext cx="3009049" cy="1939925"/>
          </a:xfrm>
          <a:prstGeom prst="rect">
            <a:avLst/>
          </a:prstGeom>
          <a:ln w="15875">
            <a:solidFill>
              <a:schemeClr val="tx1"/>
            </a:solidFill>
            <a:miter lim="800000"/>
            <a:headEnd/>
            <a:tailEnd/>
          </a:ln>
        </p:spPr>
      </p:pic>
    </p:spTree>
    <p:extLst>
      <p:ext uri="{BB962C8B-B14F-4D97-AF65-F5344CB8AC3E}">
        <p14:creationId xmlns:p14="http://schemas.microsoft.com/office/powerpoint/2010/main" val="40000611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xEl>
                                              <p:pRg st="14" end="1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703263" y="21859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grpSp>
        <p:nvGrpSpPr>
          <p:cNvPr id="6" name="Group 5"/>
          <p:cNvGrpSpPr/>
          <p:nvPr/>
        </p:nvGrpSpPr>
        <p:grpSpPr>
          <a:xfrm>
            <a:off x="0" y="6019800"/>
            <a:ext cx="9144000" cy="838200"/>
            <a:chOff x="0" y="6019800"/>
            <a:chExt cx="9144000" cy="838200"/>
          </a:xfrm>
        </p:grpSpPr>
        <p:sp>
          <p:nvSpPr>
            <p:cNvPr id="8" name="Round Same Side Corner Rectangle 7"/>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Goudy Old Style"/>
              </a:endParaRPr>
            </a:p>
          </p:txBody>
        </p:sp>
        <p:pic>
          <p:nvPicPr>
            <p:cNvPr id="9" name="Picture 8"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0" name="Title 1"/>
          <p:cNvSpPr txBox="1">
            <a:spLocks/>
          </p:cNvSpPr>
          <p:nvPr/>
        </p:nvSpPr>
        <p:spPr>
          <a:xfrm>
            <a:off x="44141" y="27840"/>
            <a:ext cx="9144000"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latin typeface="Trebuchet MS"/>
                <a:cs typeface="Trebuchet MS"/>
              </a:rPr>
              <a:t>The Wildflower Center: </a:t>
            </a:r>
          </a:p>
          <a:p>
            <a:r>
              <a:rPr lang="en-US" sz="2400" b="1" i="1" dirty="0" smtClean="0">
                <a:solidFill>
                  <a:srgbClr val="008000"/>
                </a:solidFill>
                <a:latin typeface="Trebuchet MS"/>
                <a:cs typeface="Trebuchet MS"/>
              </a:rPr>
              <a:t>Invasive Species Initiatives</a:t>
            </a:r>
            <a:endParaRPr lang="en-US" sz="2400" i="1" dirty="0">
              <a:solidFill>
                <a:srgbClr val="008000"/>
              </a:solidFill>
              <a:latin typeface="Trebuchet MS"/>
              <a:cs typeface="Trebuchet MS"/>
            </a:endParaRPr>
          </a:p>
        </p:txBody>
      </p:sp>
      <p:grpSp>
        <p:nvGrpSpPr>
          <p:cNvPr id="11" name="Group 10"/>
          <p:cNvGrpSpPr/>
          <p:nvPr/>
        </p:nvGrpSpPr>
        <p:grpSpPr>
          <a:xfrm>
            <a:off x="5046396" y="1325732"/>
            <a:ext cx="3802959" cy="4289385"/>
            <a:chOff x="5372469" y="4577882"/>
            <a:chExt cx="1717898" cy="2223162"/>
          </a:xfrm>
        </p:grpSpPr>
        <p:pic>
          <p:nvPicPr>
            <p:cNvPr id="12" name="Picture 11" descr="CS_handbook_cover2[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2469" y="4577882"/>
              <a:ext cx="1717898" cy="222316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4868" y="6092844"/>
              <a:ext cx="220132" cy="154802"/>
            </a:xfrm>
            <a:prstGeom prst="rect">
              <a:avLst/>
            </a:prstGeom>
          </p:spPr>
        </p:pic>
      </p:grpSp>
      <p:sp>
        <p:nvSpPr>
          <p:cNvPr id="14" name="Content Placeholder 8"/>
          <p:cNvSpPr txBox="1">
            <a:spLocks/>
          </p:cNvSpPr>
          <p:nvPr/>
        </p:nvSpPr>
        <p:spPr>
          <a:xfrm>
            <a:off x="44141" y="1311340"/>
            <a:ext cx="5195179" cy="5165660"/>
          </a:xfrm>
          <a:prstGeom prst="rect">
            <a:avLst/>
          </a:prstGeom>
        </p:spPr>
        <p:txBody>
          <a:bodyPr>
            <a:normAutofit lnSpcReduction="10000"/>
          </a:bodyPr>
          <a:lstStyle>
            <a:lvl1pPr marL="463550" indent="-463550" algn="l" defTabSz="914400" rtl="0" eaLnBrk="1" latinLnBrk="0" hangingPunct="1">
              <a:spcBef>
                <a:spcPts val="2000"/>
              </a:spcBef>
              <a:buSzPct val="90000"/>
              <a:buFontTx/>
              <a:buBlip>
                <a:blip r:embed="rId6"/>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7"/>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8"/>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8"/>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8"/>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8"/>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7"/>
              </a:buBlip>
              <a:defRPr lang="en-US" sz="1800" kern="1200" dirty="0">
                <a:solidFill>
                  <a:schemeClr val="tx1"/>
                </a:solidFill>
                <a:latin typeface="+mn-lt"/>
                <a:ea typeface="+mn-ea"/>
                <a:cs typeface="+mn-cs"/>
              </a:defRPr>
            </a:lvl9pPr>
          </a:lstStyle>
          <a:p>
            <a:pPr>
              <a:lnSpc>
                <a:spcPct val="120000"/>
              </a:lnSpc>
              <a:spcBef>
                <a:spcPts val="0"/>
              </a:spcBef>
            </a:pPr>
            <a:r>
              <a:rPr lang="en-US" b="1" dirty="0" smtClean="0"/>
              <a:t>T</a:t>
            </a:r>
            <a:r>
              <a:rPr lang="en-US" dirty="0" smtClean="0">
                <a:solidFill>
                  <a:srgbClr val="000000"/>
                </a:solidFill>
                <a:cs typeface="Trebuchet MS"/>
              </a:rPr>
              <a:t>exas </a:t>
            </a:r>
            <a:r>
              <a:rPr lang="en-US" dirty="0">
                <a:solidFill>
                  <a:srgbClr val="000000"/>
                </a:solidFill>
                <a:cs typeface="Trebuchet MS"/>
              </a:rPr>
              <a:t>Invasive Plant and Pest Council (TIPPC)</a:t>
            </a:r>
          </a:p>
          <a:p>
            <a:pPr>
              <a:lnSpc>
                <a:spcPct val="120000"/>
              </a:lnSpc>
              <a:spcBef>
                <a:spcPts val="0"/>
              </a:spcBef>
            </a:pPr>
            <a:r>
              <a:rPr lang="en-US" dirty="0" smtClean="0">
                <a:solidFill>
                  <a:srgbClr val="000000"/>
                </a:solidFill>
                <a:cs typeface="Trebuchet MS"/>
              </a:rPr>
              <a:t>Biennial </a:t>
            </a:r>
            <a:r>
              <a:rPr lang="en-US" dirty="0">
                <a:solidFill>
                  <a:srgbClr val="000000"/>
                </a:solidFill>
                <a:cs typeface="Trebuchet MS"/>
              </a:rPr>
              <a:t>Statewide Invasive Species Conferences</a:t>
            </a:r>
          </a:p>
          <a:p>
            <a:pPr>
              <a:lnSpc>
                <a:spcPct val="120000"/>
              </a:lnSpc>
              <a:spcBef>
                <a:spcPts val="0"/>
              </a:spcBef>
            </a:pPr>
            <a:r>
              <a:rPr lang="en-US" dirty="0" smtClean="0">
                <a:solidFill>
                  <a:srgbClr val="000000"/>
                </a:solidFill>
                <a:cs typeface="Trebuchet MS"/>
              </a:rPr>
              <a:t>Public </a:t>
            </a:r>
            <a:r>
              <a:rPr lang="en-US" dirty="0">
                <a:solidFill>
                  <a:srgbClr val="000000"/>
                </a:solidFill>
                <a:cs typeface="Trebuchet MS"/>
              </a:rPr>
              <a:t>Awareness </a:t>
            </a:r>
            <a:r>
              <a:rPr lang="en-US" dirty="0" smtClean="0">
                <a:solidFill>
                  <a:srgbClr val="000000"/>
                </a:solidFill>
                <a:cs typeface="Trebuchet MS"/>
              </a:rPr>
              <a:t>Campaigns</a:t>
            </a:r>
          </a:p>
          <a:p>
            <a:pPr>
              <a:lnSpc>
                <a:spcPct val="120000"/>
              </a:lnSpc>
              <a:spcBef>
                <a:spcPts val="0"/>
              </a:spcBef>
            </a:pPr>
            <a:r>
              <a:rPr lang="en-US" dirty="0" smtClean="0">
                <a:solidFill>
                  <a:srgbClr val="000000"/>
                </a:solidFill>
                <a:cs typeface="Trebuchet MS"/>
              </a:rPr>
              <a:t>City of Austin Invasive Species Management Plan</a:t>
            </a:r>
          </a:p>
          <a:p>
            <a:pPr>
              <a:lnSpc>
                <a:spcPct val="120000"/>
              </a:lnSpc>
              <a:spcBef>
                <a:spcPts val="0"/>
              </a:spcBef>
            </a:pPr>
            <a:r>
              <a:rPr lang="en-US" b="1" dirty="0" err="1" smtClean="0">
                <a:solidFill>
                  <a:srgbClr val="000000"/>
                </a:solidFill>
                <a:cs typeface="Trebuchet MS"/>
              </a:rPr>
              <a:t>Texasinvasives.org</a:t>
            </a:r>
            <a:endParaRPr lang="en-US" b="1" dirty="0" smtClean="0">
              <a:solidFill>
                <a:srgbClr val="000000"/>
              </a:solidFill>
              <a:cs typeface="Trebuchet MS"/>
            </a:endParaRPr>
          </a:p>
          <a:p>
            <a:pPr>
              <a:lnSpc>
                <a:spcPct val="120000"/>
              </a:lnSpc>
              <a:spcBef>
                <a:spcPts val="0"/>
              </a:spcBef>
            </a:pPr>
            <a:r>
              <a:rPr lang="en-US" b="1" dirty="0" smtClean="0">
                <a:cs typeface="Trebuchet MS"/>
              </a:rPr>
              <a:t>Invaders of Texas Citizen Scientist Program</a:t>
            </a:r>
          </a:p>
          <a:p>
            <a:pPr>
              <a:lnSpc>
                <a:spcPct val="120000"/>
              </a:lnSpc>
              <a:spcBef>
                <a:spcPts val="0"/>
              </a:spcBef>
            </a:pPr>
            <a:r>
              <a:rPr lang="en-US" b="1" dirty="0" smtClean="0">
                <a:cs typeface="Trebuchet MS"/>
              </a:rPr>
              <a:t>Sentinel Pest Network</a:t>
            </a:r>
          </a:p>
          <a:p>
            <a:pPr>
              <a:lnSpc>
                <a:spcPct val="120000"/>
              </a:lnSpc>
              <a:spcBef>
                <a:spcPts val="0"/>
              </a:spcBef>
            </a:pPr>
            <a:r>
              <a:rPr lang="en-US" b="1" dirty="0" smtClean="0">
                <a:cs typeface="Trebuchet MS"/>
              </a:rPr>
              <a:t>Eradicator Calculator</a:t>
            </a:r>
            <a:endParaRPr lang="en-US" b="1" dirty="0" smtClean="0"/>
          </a:p>
          <a:p>
            <a:pPr lvl="1"/>
            <a:endParaRPr lang="en-US" b="1" i="1" dirty="0" smtClean="0"/>
          </a:p>
          <a:p>
            <a:pPr lvl="1"/>
            <a:endParaRPr lang="en-US" b="1" i="1" dirty="0" smtClean="0"/>
          </a:p>
          <a:p>
            <a:pPr lvl="1"/>
            <a:endParaRPr lang="en-US" b="1" i="1" dirty="0" smtClean="0"/>
          </a:p>
          <a:p>
            <a:pPr lvl="1"/>
            <a:endParaRPr lang="en-US" b="1" i="1" dirty="0" smtClean="0"/>
          </a:p>
        </p:txBody>
      </p:sp>
    </p:spTree>
    <p:extLst>
      <p:ext uri="{BB962C8B-B14F-4D97-AF65-F5344CB8AC3E}">
        <p14:creationId xmlns:p14="http://schemas.microsoft.com/office/powerpoint/2010/main" val="2824437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343400" y="1143000"/>
            <a:ext cx="1295400" cy="457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4515" name="Picture 3" descr="tipp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9473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5"/>
          <p:cNvSpPr>
            <a:spLocks noChangeArrowheads="1"/>
          </p:cNvSpPr>
          <p:nvPr/>
        </p:nvSpPr>
        <p:spPr bwMode="auto">
          <a:xfrm>
            <a:off x="1652588" y="5095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8" name="Picture 7" descr="zebra_mediabanner_3x6.pdf"/>
          <p:cNvPicPr>
            <a:picLocks noChangeAspect="1"/>
          </p:cNvPicPr>
          <p:nvPr/>
        </p:nvPicPr>
        <p:blipFill>
          <a:blip r:embed="rId3"/>
          <a:stretch>
            <a:fillRect/>
          </a:stretch>
        </p:blipFill>
        <p:spPr>
          <a:xfrm>
            <a:off x="0" y="1066800"/>
            <a:ext cx="9144000" cy="4572000"/>
          </a:xfrm>
          <a:prstGeom prst="rect">
            <a:avLst/>
          </a:prstGeom>
        </p:spPr>
      </p:pic>
      <p:sp>
        <p:nvSpPr>
          <p:cNvPr id="2" name="Rectangle 1"/>
          <p:cNvSpPr/>
          <p:nvPr/>
        </p:nvSpPr>
        <p:spPr>
          <a:xfrm>
            <a:off x="18570" y="-59666"/>
            <a:ext cx="9125430" cy="861774"/>
          </a:xfrm>
          <a:prstGeom prst="rect">
            <a:avLst/>
          </a:prstGeom>
        </p:spPr>
        <p:txBody>
          <a:bodyPr wrap="square">
            <a:spAutoFit/>
          </a:bodyPr>
          <a:lstStyle/>
          <a:p>
            <a:pPr marL="119063" algn="ctr">
              <a:lnSpc>
                <a:spcPct val="130000"/>
              </a:lnSpc>
            </a:pPr>
            <a:r>
              <a:rPr lang="en-US" sz="4000" b="1" dirty="0">
                <a:latin typeface="Trebuchet MS"/>
                <a:cs typeface="Trebuchet MS"/>
              </a:rPr>
              <a:t>Public Awareness Campaigns</a:t>
            </a:r>
          </a:p>
        </p:txBody>
      </p:sp>
    </p:spTree>
    <p:extLst>
      <p:ext uri="{BB962C8B-B14F-4D97-AF65-F5344CB8AC3E}">
        <p14:creationId xmlns:p14="http://schemas.microsoft.com/office/powerpoint/2010/main" val="2774307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5"/>
          <p:cNvSpPr>
            <a:spLocks noChangeArrowheads="1"/>
          </p:cNvSpPr>
          <p:nvPr/>
        </p:nvSpPr>
        <p:spPr bwMode="auto">
          <a:xfrm>
            <a:off x="1652588" y="5095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7" name="Picture 6" descr="header_logo.png"/>
          <p:cNvPicPr>
            <a:picLocks noChangeAspect="1"/>
          </p:cNvPicPr>
          <p:nvPr/>
        </p:nvPicPr>
        <p:blipFill>
          <a:blip r:embed="rId3"/>
          <a:stretch>
            <a:fillRect/>
          </a:stretch>
        </p:blipFill>
        <p:spPr>
          <a:xfrm>
            <a:off x="-152400" y="5803900"/>
            <a:ext cx="8890000" cy="1206500"/>
          </a:xfrm>
          <a:prstGeom prst="rect">
            <a:avLst/>
          </a:prstGeom>
        </p:spPr>
      </p:pic>
      <p:pic>
        <p:nvPicPr>
          <p:cNvPr id="5" name="Picture 4" descr="ZebraMussels 033 lo.jpg"/>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67821909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PWD_FatherSon_9255_v3b.jpg"/>
          <p:cNvPicPr>
            <a:picLocks noChangeAspect="1"/>
          </p:cNvPicPr>
          <p:nvPr/>
        </p:nvPicPr>
        <p:blipFill>
          <a:blip r:embed="rId3"/>
          <a:stretch>
            <a:fillRect/>
          </a:stretch>
        </p:blipFill>
        <p:spPr>
          <a:xfrm>
            <a:off x="0" y="-231775"/>
            <a:ext cx="9144000" cy="6175375"/>
          </a:xfrm>
          <a:prstGeom prst="rect">
            <a:avLst/>
          </a:prstGeom>
        </p:spPr>
      </p:pic>
      <p:sp>
        <p:nvSpPr>
          <p:cNvPr id="15364" name="Rectangle 5"/>
          <p:cNvSpPr>
            <a:spLocks noChangeArrowheads="1"/>
          </p:cNvSpPr>
          <p:nvPr/>
        </p:nvSpPr>
        <p:spPr bwMode="auto">
          <a:xfrm>
            <a:off x="1652588" y="5095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7" name="Picture 6" descr="header_logo.png"/>
          <p:cNvPicPr>
            <a:picLocks noChangeAspect="1"/>
          </p:cNvPicPr>
          <p:nvPr/>
        </p:nvPicPr>
        <p:blipFill>
          <a:blip r:embed="rId4"/>
          <a:stretch>
            <a:fillRect/>
          </a:stretch>
        </p:blipFill>
        <p:spPr>
          <a:xfrm>
            <a:off x="-152400" y="5803900"/>
            <a:ext cx="8890000" cy="1206500"/>
          </a:xfrm>
          <a:prstGeom prst="rect">
            <a:avLst/>
          </a:prstGeom>
        </p:spPr>
      </p:pic>
    </p:spTree>
    <p:extLst>
      <p:ext uri="{BB962C8B-B14F-4D97-AF65-F5344CB8AC3E}">
        <p14:creationId xmlns:p14="http://schemas.microsoft.com/office/powerpoint/2010/main" val="5914864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5004" y="111503"/>
            <a:ext cx="9108996"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cs typeface="American Typewriter"/>
              </a:rPr>
              <a:t>Let’s Talk About It: </a:t>
            </a:r>
            <a:r>
              <a:rPr lang="en-US" sz="4000" b="1" i="1" dirty="0" smtClean="0">
                <a:solidFill>
                  <a:srgbClr val="008000"/>
                </a:solidFill>
                <a:cs typeface="American Typewriter"/>
              </a:rPr>
              <a:t>Overview</a:t>
            </a:r>
            <a:endParaRPr lang="en-US" sz="2800" b="1" i="1" dirty="0">
              <a:solidFill>
                <a:srgbClr val="008000"/>
              </a:solidFill>
              <a:latin typeface="Big Caslon"/>
              <a:cs typeface="Big Caslon"/>
            </a:endParaRPr>
          </a:p>
        </p:txBody>
      </p:sp>
      <p:sp>
        <p:nvSpPr>
          <p:cNvPr id="9" name="Content Placeholder 8"/>
          <p:cNvSpPr>
            <a:spLocks noGrp="1"/>
          </p:cNvSpPr>
          <p:nvPr>
            <p:ph idx="1"/>
          </p:nvPr>
        </p:nvSpPr>
        <p:spPr>
          <a:xfrm>
            <a:off x="-21772" y="952737"/>
            <a:ext cx="6732356" cy="5811160"/>
          </a:xfrm>
        </p:spPr>
        <p:txBody>
          <a:bodyPr>
            <a:normAutofit fontScale="85000" lnSpcReduction="20000"/>
          </a:bodyPr>
          <a:lstStyle/>
          <a:p>
            <a:r>
              <a:rPr lang="en-US" b="1" dirty="0" smtClean="0"/>
              <a:t>A Cause for Concern</a:t>
            </a:r>
            <a:r>
              <a:rPr lang="en-US" b="1" i="1" dirty="0" smtClean="0"/>
              <a:t>: Invasive Species</a:t>
            </a:r>
          </a:p>
          <a:p>
            <a:pPr lvl="1">
              <a:lnSpc>
                <a:spcPct val="110000"/>
              </a:lnSpc>
              <a:spcBef>
                <a:spcPts val="0"/>
              </a:spcBef>
            </a:pPr>
            <a:r>
              <a:rPr lang="en-US" dirty="0" smtClean="0"/>
              <a:t>Background</a:t>
            </a:r>
          </a:p>
          <a:p>
            <a:pPr lvl="2">
              <a:lnSpc>
                <a:spcPct val="110000"/>
              </a:lnSpc>
              <a:spcBef>
                <a:spcPts val="0"/>
              </a:spcBef>
            </a:pPr>
            <a:r>
              <a:rPr lang="en-US" dirty="0" smtClean="0"/>
              <a:t>Invasive Species Defined</a:t>
            </a:r>
          </a:p>
          <a:p>
            <a:pPr lvl="2">
              <a:lnSpc>
                <a:spcPct val="110000"/>
              </a:lnSpc>
              <a:spcBef>
                <a:spcPts val="0"/>
              </a:spcBef>
            </a:pPr>
            <a:r>
              <a:rPr lang="en-US" dirty="0" smtClean="0"/>
              <a:t>Introduction and Spread</a:t>
            </a:r>
          </a:p>
          <a:p>
            <a:pPr lvl="1">
              <a:lnSpc>
                <a:spcPct val="110000"/>
              </a:lnSpc>
              <a:spcBef>
                <a:spcPts val="0"/>
              </a:spcBef>
            </a:pPr>
            <a:r>
              <a:rPr lang="en-US" dirty="0" smtClean="0"/>
              <a:t>Damages</a:t>
            </a:r>
          </a:p>
          <a:p>
            <a:pPr lvl="2">
              <a:lnSpc>
                <a:spcPct val="110000"/>
              </a:lnSpc>
              <a:spcBef>
                <a:spcPts val="0"/>
              </a:spcBef>
            </a:pPr>
            <a:r>
              <a:rPr lang="en-US" dirty="0" smtClean="0"/>
              <a:t>Environmental </a:t>
            </a:r>
          </a:p>
          <a:p>
            <a:pPr lvl="2">
              <a:lnSpc>
                <a:spcPct val="110000"/>
              </a:lnSpc>
              <a:spcBef>
                <a:spcPts val="0"/>
              </a:spcBef>
            </a:pPr>
            <a:r>
              <a:rPr lang="en-US" dirty="0" smtClean="0"/>
              <a:t>Economic</a:t>
            </a:r>
            <a:endParaRPr lang="en-US" dirty="0"/>
          </a:p>
          <a:p>
            <a:pPr lvl="2">
              <a:lnSpc>
                <a:spcPct val="110000"/>
              </a:lnSpc>
              <a:spcBef>
                <a:spcPts val="0"/>
              </a:spcBef>
            </a:pPr>
            <a:r>
              <a:rPr lang="en-US" dirty="0" smtClean="0"/>
              <a:t>Human health &amp; </a:t>
            </a:r>
            <a:r>
              <a:rPr lang="en-US" dirty="0"/>
              <a:t>Social/Recreational </a:t>
            </a:r>
            <a:endParaRPr lang="en-US" dirty="0" smtClean="0"/>
          </a:p>
          <a:p>
            <a:pPr lvl="1">
              <a:lnSpc>
                <a:spcPct val="110000"/>
              </a:lnSpc>
              <a:spcBef>
                <a:spcPts val="0"/>
              </a:spcBef>
            </a:pPr>
            <a:r>
              <a:rPr lang="en-US" dirty="0" smtClean="0"/>
              <a:t>Response</a:t>
            </a:r>
          </a:p>
          <a:p>
            <a:pPr lvl="2">
              <a:lnSpc>
                <a:spcPct val="110000"/>
              </a:lnSpc>
              <a:spcBef>
                <a:spcPts val="0"/>
              </a:spcBef>
            </a:pPr>
            <a:r>
              <a:rPr lang="en-US" dirty="0" smtClean="0"/>
              <a:t>Policy</a:t>
            </a:r>
          </a:p>
          <a:p>
            <a:pPr lvl="2">
              <a:lnSpc>
                <a:spcPct val="110000"/>
              </a:lnSpc>
              <a:spcBef>
                <a:spcPts val="0"/>
              </a:spcBef>
            </a:pPr>
            <a:r>
              <a:rPr lang="en-US" dirty="0" smtClean="0"/>
              <a:t>Education &amp; Outreach </a:t>
            </a:r>
          </a:p>
          <a:p>
            <a:pPr>
              <a:lnSpc>
                <a:spcPct val="110000"/>
              </a:lnSpc>
              <a:spcBef>
                <a:spcPts val="0"/>
              </a:spcBef>
            </a:pPr>
            <a:r>
              <a:rPr lang="en-US" b="1" dirty="0" smtClean="0"/>
              <a:t>Texas </a:t>
            </a:r>
            <a:r>
              <a:rPr lang="en-US" b="1" dirty="0" err="1" smtClean="0"/>
              <a:t>Invasives</a:t>
            </a:r>
            <a:endParaRPr lang="en-US" b="1" dirty="0" smtClean="0"/>
          </a:p>
          <a:p>
            <a:pPr lvl="2">
              <a:lnSpc>
                <a:spcPct val="110000"/>
              </a:lnSpc>
              <a:spcBef>
                <a:spcPts val="0"/>
              </a:spcBef>
            </a:pPr>
            <a:r>
              <a:rPr lang="en-US" dirty="0" smtClean="0"/>
              <a:t>Invasive species in Texas</a:t>
            </a:r>
          </a:p>
          <a:p>
            <a:pPr lvl="2">
              <a:lnSpc>
                <a:spcPct val="110000"/>
              </a:lnSpc>
              <a:spcBef>
                <a:spcPts val="0"/>
              </a:spcBef>
            </a:pPr>
            <a:r>
              <a:rPr lang="en-US" dirty="0" smtClean="0"/>
              <a:t>Texas Department of Agriculture </a:t>
            </a:r>
            <a:r>
              <a:rPr lang="en-US" i="1" dirty="0" smtClean="0"/>
              <a:t>Noxious Plant List</a:t>
            </a:r>
          </a:p>
          <a:p>
            <a:pPr lvl="2">
              <a:lnSpc>
                <a:spcPct val="110000"/>
              </a:lnSpc>
              <a:spcBef>
                <a:spcPts val="0"/>
              </a:spcBef>
            </a:pPr>
            <a:r>
              <a:rPr lang="en-US" dirty="0" smtClean="0"/>
              <a:t>City of Austin </a:t>
            </a:r>
            <a:r>
              <a:rPr lang="en-US" i="1" dirty="0" smtClean="0"/>
              <a:t>Top 24 Invasive Plants List</a:t>
            </a:r>
          </a:p>
          <a:p>
            <a:pPr lvl="2">
              <a:lnSpc>
                <a:spcPct val="110000"/>
              </a:lnSpc>
              <a:spcBef>
                <a:spcPts val="0"/>
              </a:spcBef>
            </a:pPr>
            <a:r>
              <a:rPr lang="en-US" i="1" dirty="0" smtClean="0"/>
              <a:t>Texas “Dirty Dozen” Pest List</a:t>
            </a:r>
          </a:p>
          <a:p>
            <a:pPr>
              <a:lnSpc>
                <a:spcPct val="110000"/>
              </a:lnSpc>
              <a:spcBef>
                <a:spcPts val="0"/>
              </a:spcBef>
            </a:pPr>
            <a:r>
              <a:rPr lang="en-US" b="1" dirty="0" smtClean="0"/>
              <a:t>How To Take Action: </a:t>
            </a:r>
            <a:r>
              <a:rPr lang="en-US" b="1" i="1" dirty="0" smtClean="0"/>
              <a:t>You!</a:t>
            </a:r>
            <a:endParaRPr lang="en-US" b="1" i="1" dirty="0"/>
          </a:p>
          <a:p>
            <a:pPr lvl="1">
              <a:lnSpc>
                <a:spcPct val="110000"/>
              </a:lnSpc>
              <a:spcBef>
                <a:spcPts val="0"/>
              </a:spcBef>
            </a:pPr>
            <a:r>
              <a:rPr lang="en-US" dirty="0" err="1" smtClean="0"/>
              <a:t>Texasinvasives.org</a:t>
            </a:r>
            <a:r>
              <a:rPr lang="en-US" dirty="0" smtClean="0"/>
              <a:t> </a:t>
            </a:r>
            <a:r>
              <a:rPr lang="en-US" dirty="0"/>
              <a:t>&amp; The</a:t>
            </a:r>
            <a:r>
              <a:rPr lang="en-US" b="1" dirty="0"/>
              <a:t> Invaders of Texas </a:t>
            </a:r>
            <a:r>
              <a:rPr lang="en-US" dirty="0" smtClean="0"/>
              <a:t>Program</a:t>
            </a:r>
          </a:p>
          <a:p>
            <a:pPr lvl="1">
              <a:lnSpc>
                <a:spcPct val="110000"/>
              </a:lnSpc>
              <a:spcBef>
                <a:spcPts val="0"/>
              </a:spcBef>
            </a:pPr>
            <a:r>
              <a:rPr lang="en-US" dirty="0" smtClean="0"/>
              <a:t>Monitoring and Reporting</a:t>
            </a:r>
          </a:p>
          <a:p>
            <a:pPr lvl="1"/>
            <a:r>
              <a:rPr lang="en-US" dirty="0" smtClean="0"/>
              <a:t>Alternative Planting &amp; Eradication</a:t>
            </a:r>
            <a:endParaRPr lang="en-US" dirty="0"/>
          </a:p>
        </p:txBody>
      </p:sp>
      <p:grpSp>
        <p:nvGrpSpPr>
          <p:cNvPr id="20" name="Group 19"/>
          <p:cNvGrpSpPr/>
          <p:nvPr/>
        </p:nvGrpSpPr>
        <p:grpSpPr>
          <a:xfrm>
            <a:off x="0" y="6019800"/>
            <a:ext cx="9144000" cy="838200"/>
            <a:chOff x="0" y="6019800"/>
            <a:chExt cx="9144000" cy="838200"/>
          </a:xfrm>
        </p:grpSpPr>
        <p:sp>
          <p:nvSpPr>
            <p:cNvPr id="19" name="Round Same Side Corner Rectangle 1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6019800"/>
              <a:ext cx="1974123" cy="685800"/>
            </a:xfrm>
            <a:prstGeom prst="rect">
              <a:avLst/>
            </a:prstGeom>
          </p:spPr>
        </p:pic>
      </p:grpSp>
      <p:grpSp>
        <p:nvGrpSpPr>
          <p:cNvPr id="11" name="Group 10"/>
          <p:cNvGrpSpPr/>
          <p:nvPr/>
        </p:nvGrpSpPr>
        <p:grpSpPr>
          <a:xfrm>
            <a:off x="-86981" y="3933507"/>
            <a:ext cx="9076948" cy="2951401"/>
            <a:chOff x="-86981" y="3933507"/>
            <a:chExt cx="9076948" cy="2951401"/>
          </a:xfrm>
        </p:grpSpPr>
        <p:sp>
          <p:nvSpPr>
            <p:cNvPr id="8" name="Rectangle 7"/>
            <p:cNvSpPr/>
            <p:nvPr/>
          </p:nvSpPr>
          <p:spPr>
            <a:xfrm>
              <a:off x="-86981" y="6607909"/>
              <a:ext cx="8263307" cy="276999"/>
            </a:xfrm>
            <a:prstGeom prst="rect">
              <a:avLst/>
            </a:prstGeom>
          </p:spPr>
          <p:txBody>
            <a:bodyPr wrap="square">
              <a:spAutoFit/>
            </a:bodyPr>
            <a:lstStyle/>
            <a:p>
              <a:r>
                <a:rPr lang="en-US" sz="1200" baseline="30000" dirty="0" smtClean="0">
                  <a:solidFill>
                    <a:schemeClr val="bg1"/>
                  </a:solidFill>
                </a:rPr>
                <a:t>1</a:t>
              </a:r>
              <a:r>
                <a:rPr lang="en-US" sz="1200" dirty="0" smtClean="0">
                  <a:solidFill>
                    <a:schemeClr val="bg1"/>
                  </a:solidFill>
                </a:rPr>
                <a:t>www.nv.blm.gov/invaders/  </a:t>
              </a:r>
              <a:r>
                <a:rPr lang="en-US" sz="1200" baseline="30000" dirty="0" smtClean="0">
                  <a:solidFill>
                    <a:schemeClr val="bg1"/>
                  </a:solidFill>
                </a:rPr>
                <a:t>2</a:t>
              </a:r>
              <a:r>
                <a:rPr lang="en-US" sz="1200" dirty="0" smtClean="0">
                  <a:solidFill>
                    <a:schemeClr val="bg1"/>
                  </a:solidFill>
                </a:rPr>
                <a:t>www.dferoafferro.wordpress.com/2010/02/20/film-quote-lonesome-jim-2005</a:t>
              </a:r>
              <a:r>
                <a:rPr lang="en-US" sz="1200" dirty="0" smtClean="0">
                  <a:solidFill>
                    <a:schemeClr val="accent3">
                      <a:lumMod val="20000"/>
                      <a:lumOff val="80000"/>
                    </a:schemeClr>
                  </a:solidFill>
                </a:rPr>
                <a:t>/</a:t>
              </a:r>
              <a:endParaRPr lang="en-US" sz="1200" dirty="0">
                <a:solidFill>
                  <a:schemeClr val="accent3">
                    <a:lumMod val="20000"/>
                    <a:lumOff val="80000"/>
                  </a:schemeClr>
                </a:solidFill>
              </a:endParaRPr>
            </a:p>
          </p:txBody>
        </p:sp>
        <p:grpSp>
          <p:nvGrpSpPr>
            <p:cNvPr id="5" name="Group 4"/>
            <p:cNvGrpSpPr/>
            <p:nvPr/>
          </p:nvGrpSpPr>
          <p:grpSpPr>
            <a:xfrm>
              <a:off x="3767885" y="3933507"/>
              <a:ext cx="5222082" cy="2103348"/>
              <a:chOff x="3767885" y="3933507"/>
              <a:chExt cx="5222082" cy="2103348"/>
            </a:xfrm>
          </p:grpSpPr>
          <p:grpSp>
            <p:nvGrpSpPr>
              <p:cNvPr id="4" name="Group 3"/>
              <p:cNvGrpSpPr/>
              <p:nvPr/>
            </p:nvGrpSpPr>
            <p:grpSpPr>
              <a:xfrm>
                <a:off x="6700838" y="3933507"/>
                <a:ext cx="2289129" cy="1981201"/>
                <a:chOff x="6700838" y="3933507"/>
                <a:chExt cx="2289129" cy="1981201"/>
              </a:xfrm>
            </p:grpSpPr>
            <p:pic>
              <p:nvPicPr>
                <p:cNvPr id="14" name="Picture 13" descr="film-finger-pointing-tim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0838" y="3933507"/>
                  <a:ext cx="2209800" cy="1981201"/>
                </a:xfrm>
                <a:prstGeom prst="rect">
                  <a:avLst/>
                </a:prstGeom>
                <a:ln w="28575">
                  <a:solidFill>
                    <a:schemeClr val="accent2">
                      <a:lumMod val="90000"/>
                      <a:lumOff val="10000"/>
                    </a:schemeClr>
                  </a:solidFill>
                </a:ln>
              </p:spPr>
            </p:pic>
            <p:sp>
              <p:nvSpPr>
                <p:cNvPr id="18" name="TextBox 17"/>
                <p:cNvSpPr txBox="1"/>
                <p:nvPr/>
              </p:nvSpPr>
              <p:spPr>
                <a:xfrm>
                  <a:off x="8676770" y="5637709"/>
                  <a:ext cx="313197" cy="276999"/>
                </a:xfrm>
                <a:prstGeom prst="rect">
                  <a:avLst/>
                </a:prstGeom>
                <a:noFill/>
              </p:spPr>
              <p:txBody>
                <a:bodyPr wrap="square" rtlCol="0">
                  <a:spAutoFit/>
                </a:bodyPr>
                <a:lstStyle/>
                <a:p>
                  <a:r>
                    <a:rPr lang="en-US" sz="1200" dirty="0" smtClean="0">
                      <a:solidFill>
                        <a:srgbClr val="F9E1B9"/>
                      </a:solidFill>
                    </a:rPr>
                    <a:t>2</a:t>
                  </a:r>
                  <a:endParaRPr lang="en-US" sz="1200" dirty="0">
                    <a:solidFill>
                      <a:srgbClr val="F9E1B9"/>
                    </a:solidFill>
                  </a:endParaRPr>
                </a:p>
              </p:txBody>
            </p:sp>
          </p:grpSp>
          <p:pic>
            <p:nvPicPr>
              <p:cNvPr id="21" name="Picture 20" descr="header_logo.png"/>
              <p:cNvPicPr>
                <a:picLocks noChangeAspect="1"/>
              </p:cNvPicPr>
              <p:nvPr/>
            </p:nvPicPr>
            <p:blipFill rotWithShape="1">
              <a:blip r:embed="rId5">
                <a:extLst>
                  <a:ext uri="{28A0092B-C50C-407E-A947-70E740481C1C}">
                    <a14:useLocalDpi xmlns:a14="http://schemas.microsoft.com/office/drawing/2010/main" val="0"/>
                  </a:ext>
                </a:extLst>
              </a:blip>
              <a:srcRect r="40000" b="4511"/>
              <a:stretch/>
            </p:blipFill>
            <p:spPr>
              <a:xfrm>
                <a:off x="3767885" y="5270923"/>
                <a:ext cx="3546223" cy="765932"/>
              </a:xfrm>
              <a:prstGeom prst="rect">
                <a:avLst/>
              </a:prstGeom>
            </p:spPr>
          </p:pic>
        </p:grpSp>
      </p:grpSp>
      <p:grpSp>
        <p:nvGrpSpPr>
          <p:cNvPr id="2" name="Group 1"/>
          <p:cNvGrpSpPr/>
          <p:nvPr/>
        </p:nvGrpSpPr>
        <p:grpSpPr>
          <a:xfrm>
            <a:off x="5102306" y="1018078"/>
            <a:ext cx="2526189" cy="3094582"/>
            <a:chOff x="5102306" y="1018078"/>
            <a:chExt cx="2526189" cy="3094582"/>
          </a:xfrm>
        </p:grpSpPr>
        <p:pic>
          <p:nvPicPr>
            <p:cNvPr id="3" name="Picture 2" descr="smallinvaders_nv_bl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2306" y="1018078"/>
              <a:ext cx="2526189" cy="3094582"/>
            </a:xfrm>
            <a:prstGeom prst="rect">
              <a:avLst/>
            </a:prstGeom>
            <a:ln w="28575">
              <a:solidFill>
                <a:schemeClr val="accent2">
                  <a:lumMod val="90000"/>
                  <a:lumOff val="10000"/>
                </a:schemeClr>
              </a:solidFill>
            </a:ln>
          </p:spPr>
        </p:pic>
        <p:sp>
          <p:nvSpPr>
            <p:cNvPr id="10" name="TextBox 9"/>
            <p:cNvSpPr txBox="1"/>
            <p:nvPr/>
          </p:nvSpPr>
          <p:spPr>
            <a:xfrm>
              <a:off x="7314108" y="3835661"/>
              <a:ext cx="313197" cy="276999"/>
            </a:xfrm>
            <a:prstGeom prst="rect">
              <a:avLst/>
            </a:prstGeom>
            <a:noFill/>
          </p:spPr>
          <p:txBody>
            <a:bodyPr wrap="square" rtlCol="0">
              <a:spAutoFit/>
            </a:bodyPr>
            <a:lstStyle/>
            <a:p>
              <a:r>
                <a:rPr lang="en-US" sz="1200" dirty="0" smtClean="0"/>
                <a:t>1</a:t>
              </a:r>
              <a:endParaRPr lang="en-US" sz="1200" dirty="0"/>
            </a:p>
          </p:txBody>
        </p:sp>
      </p:grpSp>
      <p:sp>
        <p:nvSpPr>
          <p:cNvPr id="12" name="TextBox 11"/>
          <p:cNvSpPr txBox="1"/>
          <p:nvPr/>
        </p:nvSpPr>
        <p:spPr>
          <a:xfrm>
            <a:off x="12043030" y="411538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166745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xEl>
                                              <p:pRg st="16" end="1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xEl>
                                              <p:pRg st="17" end="1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xEl>
                                              <p:pRg st="18" end="1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xEl>
                                              <p:pRg st="19" end="1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ew.jpg"/>
          <p:cNvPicPr>
            <a:picLocks noChangeAspect="1"/>
          </p:cNvPicPr>
          <p:nvPr/>
        </p:nvPicPr>
        <p:blipFill>
          <a:blip r:embed="rId3"/>
          <a:stretch>
            <a:fillRect/>
          </a:stretch>
        </p:blipFill>
        <p:spPr>
          <a:xfrm>
            <a:off x="0" y="31750"/>
            <a:ext cx="9144000" cy="6826250"/>
          </a:xfrm>
          <a:prstGeom prst="rect">
            <a:avLst/>
          </a:prstGeom>
        </p:spPr>
      </p:pic>
    </p:spTree>
    <p:extLst>
      <p:ext uri="{BB962C8B-B14F-4D97-AF65-F5344CB8AC3E}">
        <p14:creationId xmlns:p14="http://schemas.microsoft.com/office/powerpoint/2010/main" val="411650895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6019800"/>
            <a:ext cx="9144000" cy="838200"/>
            <a:chOff x="0" y="6019800"/>
            <a:chExt cx="9144000" cy="838200"/>
          </a:xfrm>
        </p:grpSpPr>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8" name="Title 1"/>
          <p:cNvSpPr txBox="1">
            <a:spLocks/>
          </p:cNvSpPr>
          <p:nvPr/>
        </p:nvSpPr>
        <p:spPr>
          <a:xfrm>
            <a:off x="63422" y="91882"/>
            <a:ext cx="9108996"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err="1" smtClean="0">
                <a:solidFill>
                  <a:srgbClr val="000000"/>
                </a:solidFill>
                <a:latin typeface="Trebuchet MS"/>
                <a:cs typeface="Trebuchet MS"/>
              </a:rPr>
              <a:t>Texasinvasives.org</a:t>
            </a:r>
            <a:endParaRPr lang="en-US" sz="4000" b="1" dirty="0" smtClean="0">
              <a:solidFill>
                <a:srgbClr val="000000"/>
              </a:solidFill>
              <a:latin typeface="Trebuchet MS"/>
              <a:cs typeface="Trebuchet MS"/>
            </a:endParaRPr>
          </a:p>
          <a:p>
            <a:r>
              <a:rPr lang="en-US" sz="2400" b="1" i="1" dirty="0">
                <a:solidFill>
                  <a:srgbClr val="008000"/>
                </a:solidFill>
                <a:cs typeface="Trebuchet MS"/>
              </a:rPr>
              <a:t>A “One-Stop-Shop” for information</a:t>
            </a:r>
          </a:p>
          <a:p>
            <a:endParaRPr lang="en-US" sz="4000" b="1" dirty="0" smtClean="0">
              <a:solidFill>
                <a:srgbClr val="EEA62D"/>
              </a:solidFill>
              <a:latin typeface="Trebuchet MS"/>
              <a:cs typeface="Trebuchet MS"/>
            </a:endParaRPr>
          </a:p>
        </p:txBody>
      </p:sp>
      <p:sp>
        <p:nvSpPr>
          <p:cNvPr id="10" name="Content Placeholder 4"/>
          <p:cNvSpPr txBox="1">
            <a:spLocks/>
          </p:cNvSpPr>
          <p:nvPr/>
        </p:nvSpPr>
        <p:spPr>
          <a:xfrm>
            <a:off x="0" y="1156083"/>
            <a:ext cx="9322930" cy="5685380"/>
          </a:xfrm>
          <a:prstGeom prst="rect">
            <a:avLst/>
          </a:prstGeom>
        </p:spPr>
        <p:txBody>
          <a:bodyPr>
            <a:normAutofit fontScale="92500" lnSpcReduction="20000"/>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a:lnSpc>
                <a:spcPct val="110000"/>
              </a:lnSpc>
            </a:pPr>
            <a:r>
              <a:rPr lang="en-US" b="1" dirty="0" smtClean="0">
                <a:cs typeface="Trebuchet MS"/>
              </a:rPr>
              <a:t>Professionals</a:t>
            </a:r>
            <a:endParaRPr lang="en-US" b="1" dirty="0">
              <a:cs typeface="Trebuchet MS"/>
            </a:endParaRPr>
          </a:p>
          <a:p>
            <a:pPr lvl="2">
              <a:lnSpc>
                <a:spcPct val="110000"/>
              </a:lnSpc>
            </a:pPr>
            <a:r>
              <a:rPr lang="en-US" dirty="0">
                <a:cs typeface="Trebuchet MS"/>
              </a:rPr>
              <a:t>TIPPC</a:t>
            </a:r>
          </a:p>
          <a:p>
            <a:pPr lvl="2">
              <a:lnSpc>
                <a:spcPct val="110000"/>
              </a:lnSpc>
            </a:pPr>
            <a:r>
              <a:rPr lang="en-US" dirty="0">
                <a:cs typeface="Trebuchet MS"/>
              </a:rPr>
              <a:t>Control and Management</a:t>
            </a:r>
          </a:p>
          <a:p>
            <a:pPr lvl="2">
              <a:lnSpc>
                <a:spcPct val="110000"/>
              </a:lnSpc>
            </a:pPr>
            <a:r>
              <a:rPr lang="en-US" dirty="0">
                <a:cs typeface="Trebuchet MS"/>
              </a:rPr>
              <a:t>Invasive Plant Inventory</a:t>
            </a:r>
          </a:p>
          <a:p>
            <a:pPr>
              <a:lnSpc>
                <a:spcPct val="110000"/>
              </a:lnSpc>
            </a:pPr>
            <a:r>
              <a:rPr lang="en-US" b="1" dirty="0">
                <a:cs typeface="Trebuchet MS"/>
              </a:rPr>
              <a:t>Resources</a:t>
            </a:r>
          </a:p>
          <a:p>
            <a:pPr lvl="2">
              <a:lnSpc>
                <a:spcPct val="110000"/>
              </a:lnSpc>
            </a:pPr>
            <a:r>
              <a:rPr lang="en-US" dirty="0">
                <a:cs typeface="Trebuchet MS"/>
              </a:rPr>
              <a:t>Publications</a:t>
            </a:r>
          </a:p>
          <a:p>
            <a:pPr lvl="2">
              <a:lnSpc>
                <a:spcPct val="110000"/>
              </a:lnSpc>
            </a:pPr>
            <a:r>
              <a:rPr lang="en-US" dirty="0">
                <a:cs typeface="Trebuchet MS"/>
              </a:rPr>
              <a:t>Partner links </a:t>
            </a:r>
          </a:p>
          <a:p>
            <a:pPr lvl="2">
              <a:lnSpc>
                <a:spcPct val="110000"/>
              </a:lnSpc>
            </a:pPr>
            <a:r>
              <a:rPr lang="en-US" dirty="0">
                <a:cs typeface="Trebuchet MS"/>
              </a:rPr>
              <a:t>News Releases</a:t>
            </a:r>
            <a:endParaRPr lang="en-US" b="1" dirty="0">
              <a:cs typeface="Trebuchet MS"/>
            </a:endParaRPr>
          </a:p>
          <a:p>
            <a:pPr>
              <a:lnSpc>
                <a:spcPct val="110000"/>
              </a:lnSpc>
            </a:pPr>
            <a:r>
              <a:rPr lang="en-US" b="1" dirty="0" smtClean="0">
                <a:latin typeface="Trebuchet MS"/>
                <a:cs typeface="Trebuchet MS"/>
              </a:rPr>
              <a:t>Citizen </a:t>
            </a:r>
            <a:r>
              <a:rPr lang="en-US" b="1" dirty="0" smtClean="0">
                <a:latin typeface="Trebuchet MS"/>
                <a:cs typeface="Trebuchet MS"/>
              </a:rPr>
              <a:t>Scientists</a:t>
            </a:r>
          </a:p>
          <a:p>
            <a:pPr lvl="2">
              <a:lnSpc>
                <a:spcPct val="110000"/>
              </a:lnSpc>
            </a:pPr>
            <a:r>
              <a:rPr lang="en-US" dirty="0" smtClean="0">
                <a:latin typeface="Trebuchet MS"/>
                <a:cs typeface="Trebuchet MS"/>
              </a:rPr>
              <a:t>Invaders of Texas</a:t>
            </a:r>
          </a:p>
          <a:p>
            <a:pPr lvl="2">
              <a:lnSpc>
                <a:spcPct val="110000"/>
              </a:lnSpc>
            </a:pPr>
            <a:r>
              <a:rPr lang="en-US" dirty="0" smtClean="0">
                <a:latin typeface="Trebuchet MS"/>
                <a:cs typeface="Trebuchet MS"/>
              </a:rPr>
              <a:t>Sentinel Pest Network</a:t>
            </a:r>
          </a:p>
          <a:p>
            <a:pPr>
              <a:lnSpc>
                <a:spcPct val="110000"/>
              </a:lnSpc>
            </a:pPr>
            <a:r>
              <a:rPr lang="en-US" b="1" dirty="0" err="1" smtClean="0">
                <a:latin typeface="Trebuchet MS"/>
                <a:cs typeface="Trebuchet MS"/>
              </a:rPr>
              <a:t>iWire</a:t>
            </a:r>
            <a:r>
              <a:rPr lang="en-US" b="1" dirty="0">
                <a:latin typeface="Trebuchet MS"/>
                <a:cs typeface="Trebuchet MS"/>
              </a:rPr>
              <a:t>: </a:t>
            </a:r>
            <a:r>
              <a:rPr lang="en-US" dirty="0">
                <a:latin typeface="Trebuchet MS"/>
                <a:cs typeface="Trebuchet MS"/>
              </a:rPr>
              <a:t>monthly e-newsletter</a:t>
            </a:r>
          </a:p>
          <a:p>
            <a:pPr>
              <a:lnSpc>
                <a:spcPct val="110000"/>
              </a:lnSpc>
            </a:pPr>
            <a:r>
              <a:rPr lang="en-US" b="1" dirty="0" err="1" smtClean="0">
                <a:latin typeface="Trebuchet MS"/>
                <a:cs typeface="Trebuchet MS"/>
              </a:rPr>
              <a:t>Invasives</a:t>
            </a:r>
            <a:r>
              <a:rPr lang="en-US" b="1" dirty="0" smtClean="0">
                <a:latin typeface="Trebuchet MS"/>
                <a:cs typeface="Trebuchet MS"/>
              </a:rPr>
              <a:t> Database</a:t>
            </a:r>
            <a:endParaRPr lang="en-US" dirty="0">
              <a:latin typeface="Trebuchet MS"/>
              <a:cs typeface="Trebuchet MS"/>
            </a:endParaRPr>
          </a:p>
        </p:txBody>
      </p:sp>
      <p:pic>
        <p:nvPicPr>
          <p:cNvPr id="11" name="Picture 11" descr="iWire2.tiff"/>
          <p:cNvPicPr>
            <a:picLocks noChangeAspect="1"/>
          </p:cNvPicPr>
          <p:nvPr/>
        </p:nvPicPr>
        <p:blipFill>
          <a:blip r:embed="rId7" cstate="print"/>
          <a:srcRect/>
          <a:stretch>
            <a:fillRect/>
          </a:stretch>
        </p:blipFill>
        <p:spPr bwMode="auto">
          <a:xfrm>
            <a:off x="5286206" y="1219200"/>
            <a:ext cx="3608322" cy="5486400"/>
          </a:xfrm>
          <a:prstGeom prst="rect">
            <a:avLst/>
          </a:prstGeom>
          <a:noFill/>
          <a:ln w="12700" cap="flat" cmpd="sng" algn="ctr">
            <a:solidFill>
              <a:schemeClr val="tx1"/>
            </a:solidFill>
            <a:prstDash val="solid"/>
            <a:miter lim="800000"/>
            <a:headEnd type="none" w="med" len="med"/>
            <a:tailEnd type="none" w="med" len="med"/>
          </a:ln>
        </p:spPr>
      </p:pic>
      <p:pic>
        <p:nvPicPr>
          <p:cNvPr id="4" name="Picture 3" descr="COA_Announcement_iWire.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9974" y="1334664"/>
            <a:ext cx="4169905" cy="5299254"/>
          </a:xfrm>
          <a:prstGeom prst="rect">
            <a:avLst/>
          </a:prstGeom>
          <a:ln w="12700">
            <a:solidFill>
              <a:schemeClr val="tx1"/>
            </a:solidFill>
          </a:ln>
        </p:spPr>
      </p:pic>
    </p:spTree>
    <p:extLst>
      <p:ext uri="{BB962C8B-B14F-4D97-AF65-F5344CB8AC3E}">
        <p14:creationId xmlns:p14="http://schemas.microsoft.com/office/powerpoint/2010/main" val="2689505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10">
                                            <p:txEl>
                                              <p:pRg st="9" end="9"/>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
                                            <p:txEl>
                                              <p:pRg st="9" end="9"/>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0">
                                            <p:txEl>
                                              <p:pRg st="10" end="10"/>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0">
                                            <p:txEl>
                                              <p:pRg st="8" end="8"/>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0">
                                            <p:txEl>
                                              <p:pRg st="4" end="4"/>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0">
                                            <p:txEl>
                                              <p:pRg st="5" end="5"/>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0">
                                            <p:txEl>
                                              <p:pRg st="6" end="6"/>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0">
                                            <p:txEl>
                                              <p:pRg st="7" end="7"/>
                                            </p:txEl>
                                          </p:spTgt>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0">
                                            <p:txEl>
                                              <p:pRg st="0" end="0"/>
                                            </p:txEl>
                                          </p:spTgt>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0">
                                            <p:txEl>
                                              <p:pRg st="1" end="1"/>
                                            </p:txEl>
                                          </p:spTgt>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0">
                                            <p:txEl>
                                              <p:pRg st="2" end="2"/>
                                            </p:txEl>
                                          </p:spTgt>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0">
                                            <p:txEl>
                                              <p:pRg st="3" end="3"/>
                                            </p:txEl>
                                          </p:spTgt>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0">
                                            <p:txEl>
                                              <p:pRg st="9" end="9"/>
                                            </p:txEl>
                                          </p:spTgt>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4"/>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4"/>
          <p:cNvSpPr txBox="1">
            <a:spLocks/>
          </p:cNvSpPr>
          <p:nvPr/>
        </p:nvSpPr>
        <p:spPr>
          <a:xfrm>
            <a:off x="35005" y="1604360"/>
            <a:ext cx="4885890" cy="5138082"/>
          </a:xfrm>
          <a:prstGeom prst="rect">
            <a:avLst/>
          </a:prstGeom>
        </p:spPr>
        <p:txBody>
          <a:bodyPr>
            <a:normAutofit fontScale="92500" lnSpcReduction="10000"/>
          </a:bodyPr>
          <a:lstStyle>
            <a:lvl1pPr marL="463550" indent="-463550" algn="l" defTabSz="914400" rtl="0" eaLnBrk="1" latinLnBrk="0" hangingPunct="1">
              <a:spcBef>
                <a:spcPts val="2000"/>
              </a:spcBef>
              <a:buSzPct val="90000"/>
              <a:buFontTx/>
              <a:buBlip>
                <a:blip r:embed="rId3"/>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4"/>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5"/>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5"/>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5"/>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3"/>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5"/>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3"/>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4"/>
              </a:buBlip>
              <a:defRPr lang="en-US" sz="1800" kern="1200" dirty="0">
                <a:solidFill>
                  <a:schemeClr val="tx1"/>
                </a:solidFill>
                <a:latin typeface="+mn-lt"/>
                <a:ea typeface="+mn-ea"/>
                <a:cs typeface="+mn-cs"/>
              </a:defRPr>
            </a:lvl9pPr>
          </a:lstStyle>
          <a:p>
            <a:r>
              <a:rPr lang="en-US" dirty="0" smtClean="0">
                <a:latin typeface="Trebuchet MS"/>
                <a:cs typeface="Trebuchet MS"/>
              </a:rPr>
              <a:t>Illustrated </a:t>
            </a:r>
            <a:r>
              <a:rPr lang="en-US" dirty="0">
                <a:latin typeface="Trebuchet MS"/>
                <a:cs typeface="Trebuchet MS"/>
              </a:rPr>
              <a:t>Descriptions</a:t>
            </a:r>
          </a:p>
          <a:p>
            <a:r>
              <a:rPr lang="en-US" dirty="0">
                <a:latin typeface="Trebuchet MS"/>
                <a:cs typeface="Trebuchet MS"/>
              </a:rPr>
              <a:t>Ecological Information</a:t>
            </a:r>
          </a:p>
          <a:p>
            <a:r>
              <a:rPr lang="en-US" dirty="0">
                <a:latin typeface="Trebuchet MS"/>
                <a:cs typeface="Trebuchet MS"/>
              </a:rPr>
              <a:t>Distribution &amp; Habitat</a:t>
            </a:r>
          </a:p>
          <a:p>
            <a:r>
              <a:rPr lang="en-US" dirty="0">
                <a:latin typeface="Trebuchet MS"/>
                <a:cs typeface="Trebuchet MS"/>
              </a:rPr>
              <a:t>Biology &amp; Spread</a:t>
            </a:r>
          </a:p>
          <a:p>
            <a:r>
              <a:rPr lang="en-US" dirty="0">
                <a:latin typeface="Trebuchet MS"/>
                <a:cs typeface="Trebuchet MS"/>
              </a:rPr>
              <a:t>History of Introduction</a:t>
            </a:r>
          </a:p>
          <a:p>
            <a:r>
              <a:rPr lang="en-US" dirty="0">
                <a:latin typeface="Trebuchet MS"/>
                <a:cs typeface="Trebuchet MS"/>
              </a:rPr>
              <a:t>Ecological Threats</a:t>
            </a:r>
          </a:p>
          <a:p>
            <a:r>
              <a:rPr lang="en-US" dirty="0">
                <a:latin typeface="Trebuchet MS"/>
                <a:cs typeface="Trebuchet MS"/>
              </a:rPr>
              <a:t>Control &amp; Management</a:t>
            </a:r>
          </a:p>
          <a:p>
            <a:r>
              <a:rPr lang="en-US" dirty="0" smtClean="0">
                <a:latin typeface="Trebuchet MS"/>
                <a:cs typeface="Trebuchet MS"/>
              </a:rPr>
              <a:t>Native Look-a-likes</a:t>
            </a:r>
          </a:p>
          <a:p>
            <a:r>
              <a:rPr lang="en-US" dirty="0" smtClean="0">
                <a:latin typeface="Trebuchet MS"/>
                <a:cs typeface="Trebuchet MS"/>
              </a:rPr>
              <a:t>References</a:t>
            </a:r>
            <a:endParaRPr lang="en-US" dirty="0">
              <a:latin typeface="Trebuchet MS"/>
              <a:cs typeface="Trebuchet MS"/>
            </a:endParaRPr>
          </a:p>
          <a:p>
            <a:endParaRPr lang="en-US" dirty="0">
              <a:latin typeface="Trebuchet MS"/>
              <a:cs typeface="Trebuchet MS"/>
            </a:endParaRPr>
          </a:p>
        </p:txBody>
      </p:sp>
      <p:pic>
        <p:nvPicPr>
          <p:cNvPr id="2" name="Picture 1" descr="EABScreen.tiff"/>
          <p:cNvPicPr>
            <a:picLocks noChangeAspect="1"/>
          </p:cNvPicPr>
          <p:nvPr/>
        </p:nvPicPr>
        <p:blipFill rotWithShape="1">
          <a:blip r:embed="rId6">
            <a:extLst>
              <a:ext uri="{28A0092B-C50C-407E-A947-70E740481C1C}">
                <a14:useLocalDpi xmlns:a14="http://schemas.microsoft.com/office/drawing/2010/main" val="0"/>
              </a:ext>
            </a:extLst>
          </a:blip>
          <a:srcRect l="4849" r="6274"/>
          <a:stretch/>
        </p:blipFill>
        <p:spPr>
          <a:xfrm>
            <a:off x="3581339" y="1273407"/>
            <a:ext cx="5498353" cy="4997033"/>
          </a:xfrm>
          <a:prstGeom prst="rect">
            <a:avLst/>
          </a:prstGeom>
          <a:ln w="15875">
            <a:solidFill>
              <a:schemeClr val="tx1"/>
            </a:solidFill>
          </a:ln>
        </p:spPr>
      </p:pic>
      <p:sp>
        <p:nvSpPr>
          <p:cNvPr id="11" name="Title 1"/>
          <p:cNvSpPr txBox="1">
            <a:spLocks/>
          </p:cNvSpPr>
          <p:nvPr/>
        </p:nvSpPr>
        <p:spPr>
          <a:xfrm>
            <a:off x="51081" y="91882"/>
            <a:ext cx="9108996"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err="1" smtClean="0">
                <a:solidFill>
                  <a:srgbClr val="000000"/>
                </a:solidFill>
                <a:latin typeface="Trebuchet MS"/>
                <a:cs typeface="Trebuchet MS"/>
              </a:rPr>
              <a:t>Texasinvasives.org</a:t>
            </a:r>
            <a:endParaRPr lang="en-US" sz="4000" b="1" dirty="0" smtClean="0">
              <a:solidFill>
                <a:srgbClr val="000000"/>
              </a:solidFill>
              <a:latin typeface="Trebuchet MS"/>
              <a:cs typeface="Trebuchet MS"/>
            </a:endParaRPr>
          </a:p>
          <a:p>
            <a:r>
              <a:rPr lang="en-US" sz="2400" b="1" i="1" dirty="0" err="1" smtClean="0">
                <a:solidFill>
                  <a:srgbClr val="008000"/>
                </a:solidFill>
                <a:latin typeface="Trebuchet MS"/>
                <a:cs typeface="Trebuchet MS"/>
              </a:rPr>
              <a:t>Invasives</a:t>
            </a:r>
            <a:r>
              <a:rPr lang="en-US" sz="2400" b="1" i="1" dirty="0" smtClean="0">
                <a:solidFill>
                  <a:srgbClr val="008000"/>
                </a:solidFill>
                <a:latin typeface="Trebuchet MS"/>
                <a:cs typeface="Trebuchet MS"/>
              </a:rPr>
              <a:t> Database: Species Information</a:t>
            </a:r>
            <a:endParaRPr lang="en-US" sz="2400" b="1" i="1" dirty="0" smtClean="0">
              <a:solidFill>
                <a:srgbClr val="008000"/>
              </a:solidFill>
              <a:latin typeface="Trebuchet MS"/>
              <a:cs typeface="Trebuchet MS"/>
            </a:endParaRPr>
          </a:p>
        </p:txBody>
      </p:sp>
    </p:spTree>
    <p:extLst>
      <p:ext uri="{BB962C8B-B14F-4D97-AF65-F5344CB8AC3E}">
        <p14:creationId xmlns:p14="http://schemas.microsoft.com/office/powerpoint/2010/main" val="31055491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065313">
            <a:off x="5312384" y="1590361"/>
            <a:ext cx="3209283" cy="4275067"/>
          </a:xfrm>
          <a:prstGeom prst="rect">
            <a:avLst/>
          </a:prstGeom>
          <a:solidFill>
            <a:schemeClr val="accent2">
              <a:lumMod val="90000"/>
              <a:lumOff val="10000"/>
            </a:schemeClr>
          </a:solidFill>
          <a:effectLst>
            <a:glow rad="101600">
              <a:schemeClr val="bg1">
                <a:alpha val="75000"/>
              </a:schemeClr>
            </a:glow>
            <a:outerShdw blurRad="101600" dist="38100" dir="5400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35004" y="97072"/>
            <a:ext cx="9108996"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prstClr val="black"/>
                </a:solidFill>
                <a:cs typeface="American Typewriter"/>
              </a:rPr>
              <a:t>Invasive Species in Texas:</a:t>
            </a:r>
          </a:p>
          <a:p>
            <a:r>
              <a:rPr lang="en-US" sz="2400" i="1" dirty="0" err="1">
                <a:solidFill>
                  <a:srgbClr val="008000"/>
                </a:solidFill>
              </a:rPr>
              <a:t>Rauschuber</a:t>
            </a:r>
            <a:r>
              <a:rPr lang="en-US" sz="2400" i="1" dirty="0">
                <a:solidFill>
                  <a:srgbClr val="008000"/>
                </a:solidFill>
              </a:rPr>
              <a:t> C. 2002. List Appendix to Invasive Species - Texas</a:t>
            </a:r>
            <a:endParaRPr lang="en-US" sz="2400" b="1" i="1" dirty="0">
              <a:solidFill>
                <a:srgbClr val="008000"/>
              </a:solidFill>
              <a:cs typeface="Big Caslon"/>
            </a:endParaRPr>
          </a:p>
        </p:txBody>
      </p:sp>
      <p:sp>
        <p:nvSpPr>
          <p:cNvPr id="9" name="Content Placeholder 8"/>
          <p:cNvSpPr>
            <a:spLocks noGrp="1"/>
          </p:cNvSpPr>
          <p:nvPr>
            <p:ph idx="1"/>
          </p:nvPr>
        </p:nvSpPr>
        <p:spPr>
          <a:xfrm>
            <a:off x="-34580" y="1367156"/>
            <a:ext cx="6616684" cy="5303679"/>
          </a:xfrm>
        </p:spPr>
        <p:txBody>
          <a:bodyPr>
            <a:normAutofit fontScale="92500" lnSpcReduction="20000"/>
          </a:bodyPr>
          <a:lstStyle/>
          <a:p>
            <a:pPr marL="457200" indent="-457200">
              <a:lnSpc>
                <a:spcPct val="120000"/>
              </a:lnSpc>
            </a:pPr>
            <a:r>
              <a:rPr lang="en-US" b="1" dirty="0"/>
              <a:t>How </a:t>
            </a:r>
            <a:r>
              <a:rPr lang="en-US" b="1" dirty="0" smtClean="0"/>
              <a:t>Many </a:t>
            </a:r>
            <a:r>
              <a:rPr lang="en-US" b="1" dirty="0" err="1" smtClean="0"/>
              <a:t>Invasives</a:t>
            </a:r>
            <a:r>
              <a:rPr lang="en-US" b="1" dirty="0" smtClean="0"/>
              <a:t> are </a:t>
            </a:r>
            <a:r>
              <a:rPr lang="en-US" b="1" dirty="0"/>
              <a:t>i</a:t>
            </a:r>
            <a:r>
              <a:rPr lang="en-US" b="1" dirty="0" smtClean="0"/>
              <a:t>n </a:t>
            </a:r>
            <a:r>
              <a:rPr lang="en-US" b="1" dirty="0"/>
              <a:t>Texas?</a:t>
            </a:r>
          </a:p>
          <a:p>
            <a:pPr lvl="1"/>
            <a:r>
              <a:rPr lang="en-US" dirty="0" smtClean="0"/>
              <a:t>67 </a:t>
            </a:r>
            <a:r>
              <a:rPr lang="en-US" dirty="0"/>
              <a:t>terrestrial plants</a:t>
            </a:r>
          </a:p>
          <a:p>
            <a:pPr lvl="1"/>
            <a:r>
              <a:rPr lang="en-US" dirty="0"/>
              <a:t>12 aquatic/wetland plants</a:t>
            </a:r>
          </a:p>
          <a:p>
            <a:pPr lvl="1"/>
            <a:r>
              <a:rPr lang="en-US" dirty="0"/>
              <a:t>10 mammals</a:t>
            </a:r>
          </a:p>
          <a:p>
            <a:pPr lvl="1"/>
            <a:r>
              <a:rPr lang="en-US" dirty="0"/>
              <a:t>4 birds</a:t>
            </a:r>
          </a:p>
          <a:p>
            <a:pPr lvl="1"/>
            <a:r>
              <a:rPr lang="en-US" dirty="0"/>
              <a:t>7 fishes</a:t>
            </a:r>
          </a:p>
          <a:p>
            <a:pPr lvl="1"/>
            <a:r>
              <a:rPr lang="en-US" dirty="0"/>
              <a:t>11 insects</a:t>
            </a:r>
          </a:p>
          <a:p>
            <a:pPr lvl="1"/>
            <a:r>
              <a:rPr lang="en-US" dirty="0"/>
              <a:t>11 mollusks and crustaceans</a:t>
            </a:r>
          </a:p>
          <a:p>
            <a:r>
              <a:rPr lang="en-US" b="1" dirty="0" smtClean="0"/>
              <a:t>The Worst of the Worst:</a:t>
            </a:r>
          </a:p>
          <a:p>
            <a:pPr lvl="1"/>
            <a:r>
              <a:rPr lang="en-US" dirty="0" err="1" smtClean="0"/>
              <a:t>Saltcedar</a:t>
            </a:r>
            <a:r>
              <a:rPr lang="en-US" dirty="0" smtClean="0"/>
              <a:t> (</a:t>
            </a:r>
            <a:r>
              <a:rPr lang="en-US" dirty="0" err="1"/>
              <a:t>Tamarix</a:t>
            </a:r>
            <a:r>
              <a:rPr lang="en-US" dirty="0"/>
              <a:t> spp.)</a:t>
            </a:r>
          </a:p>
          <a:p>
            <a:pPr lvl="1"/>
            <a:r>
              <a:rPr lang="en-US" dirty="0" err="1"/>
              <a:t>Hydrilla</a:t>
            </a:r>
            <a:r>
              <a:rPr lang="en-US" dirty="0"/>
              <a:t> (</a:t>
            </a:r>
            <a:r>
              <a:rPr lang="en-US" i="1" dirty="0" err="1"/>
              <a:t>Hydrilla</a:t>
            </a:r>
            <a:r>
              <a:rPr lang="en-US" i="1" dirty="0"/>
              <a:t> </a:t>
            </a:r>
            <a:r>
              <a:rPr lang="en-US" i="1" dirty="0" err="1"/>
              <a:t>verticillata</a:t>
            </a:r>
            <a:r>
              <a:rPr lang="en-US" dirty="0"/>
              <a:t>)</a:t>
            </a:r>
          </a:p>
          <a:p>
            <a:pPr lvl="1"/>
            <a:r>
              <a:rPr lang="en-US" dirty="0"/>
              <a:t>Giant </a:t>
            </a:r>
            <a:r>
              <a:rPr lang="en-US" dirty="0" err="1"/>
              <a:t>Salvinia</a:t>
            </a:r>
            <a:r>
              <a:rPr lang="en-US" dirty="0"/>
              <a:t> (</a:t>
            </a:r>
            <a:r>
              <a:rPr lang="en-US" i="1" dirty="0" err="1"/>
              <a:t>Salvinia</a:t>
            </a:r>
            <a:r>
              <a:rPr lang="en-US" i="1" dirty="0"/>
              <a:t> </a:t>
            </a:r>
            <a:r>
              <a:rPr lang="en-US" i="1" dirty="0" err="1"/>
              <a:t>molesta</a:t>
            </a:r>
            <a:r>
              <a:rPr lang="en-US" dirty="0"/>
              <a:t>)</a:t>
            </a:r>
          </a:p>
          <a:p>
            <a:pPr lvl="1"/>
            <a:r>
              <a:rPr lang="en-US" dirty="0"/>
              <a:t>Nutria (</a:t>
            </a:r>
            <a:r>
              <a:rPr lang="en-US" i="1" dirty="0" err="1"/>
              <a:t>Myocaster</a:t>
            </a:r>
            <a:r>
              <a:rPr lang="en-US" i="1" dirty="0"/>
              <a:t> coypus</a:t>
            </a:r>
            <a:r>
              <a:rPr lang="en-US" dirty="0"/>
              <a:t>)</a:t>
            </a:r>
          </a:p>
          <a:p>
            <a:pPr lvl="1"/>
            <a:r>
              <a:rPr lang="en-US" dirty="0"/>
              <a:t>Red Imported Fire Ant (</a:t>
            </a:r>
            <a:r>
              <a:rPr lang="en-US" i="1" dirty="0" err="1"/>
              <a:t>Solenopsis</a:t>
            </a:r>
            <a:r>
              <a:rPr lang="en-US" i="1" dirty="0"/>
              <a:t> </a:t>
            </a:r>
            <a:r>
              <a:rPr lang="en-US" i="1" dirty="0" err="1"/>
              <a:t>invicta</a:t>
            </a:r>
            <a:r>
              <a:rPr lang="en-US" dirty="0"/>
              <a:t>)</a:t>
            </a:r>
          </a:p>
          <a:p>
            <a:pPr lvl="1"/>
            <a:r>
              <a:rPr lang="en-US" dirty="0"/>
              <a:t>Channeled </a:t>
            </a:r>
            <a:r>
              <a:rPr lang="en-US" dirty="0" err="1"/>
              <a:t>Applesnail</a:t>
            </a:r>
            <a:r>
              <a:rPr lang="en-US" dirty="0"/>
              <a:t> (</a:t>
            </a:r>
            <a:r>
              <a:rPr lang="en-US" i="1" dirty="0" err="1"/>
              <a:t>Pomacea</a:t>
            </a:r>
            <a:r>
              <a:rPr lang="en-US" i="1" dirty="0"/>
              <a:t> </a:t>
            </a:r>
            <a:r>
              <a:rPr lang="en-US" i="1" dirty="0" err="1"/>
              <a:t>canaliculata</a:t>
            </a:r>
            <a:r>
              <a:rPr lang="en-US" dirty="0"/>
              <a:t>)</a:t>
            </a:r>
          </a:p>
          <a:p>
            <a:pPr marL="457200" lvl="1" indent="0">
              <a:buNone/>
            </a:pPr>
            <a:endParaRPr lang="en-US" dirty="0" smtClean="0"/>
          </a:p>
          <a:p>
            <a:pPr lvl="1"/>
            <a:endParaRPr lang="en-US" dirty="0" smtClean="0"/>
          </a:p>
          <a:p>
            <a:pPr lvl="1"/>
            <a:endParaRPr lang="en-US" b="1" i="1" dirty="0" smtClean="0"/>
          </a:p>
          <a:p>
            <a:pPr lvl="1"/>
            <a:endParaRPr lang="en-US" b="1" i="1" dirty="0" smtClean="0"/>
          </a:p>
          <a:p>
            <a:pPr lvl="1"/>
            <a:endParaRPr lang="en-US" b="1" i="1" dirty="0" smtClean="0"/>
          </a:p>
          <a:p>
            <a:pPr lvl="1"/>
            <a:endParaRPr lang="en-US" b="1" i="1" dirty="0" smtClean="0"/>
          </a:p>
        </p:txBody>
      </p:sp>
      <p:sp>
        <p:nvSpPr>
          <p:cNvPr id="19" name="Round Same Side Corner Rectangle 1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oudy Old Style"/>
            </a:endParaRPr>
          </a:p>
        </p:txBody>
      </p:sp>
      <p:sp>
        <p:nvSpPr>
          <p:cNvPr id="18" name="TextBox 17"/>
          <p:cNvSpPr txBox="1"/>
          <p:nvPr/>
        </p:nvSpPr>
        <p:spPr>
          <a:xfrm>
            <a:off x="8676770" y="5637709"/>
            <a:ext cx="313197" cy="276999"/>
          </a:xfrm>
          <a:prstGeom prst="rect">
            <a:avLst/>
          </a:prstGeom>
          <a:noFill/>
        </p:spPr>
        <p:txBody>
          <a:bodyPr wrap="square" rtlCol="0">
            <a:spAutoFit/>
          </a:bodyPr>
          <a:lstStyle/>
          <a:p>
            <a:r>
              <a:rPr lang="en-US" sz="1200" dirty="0">
                <a:solidFill>
                  <a:srgbClr val="F9E1B9"/>
                </a:solidFill>
                <a:latin typeface="Goudy Old Style"/>
              </a:rPr>
              <a:t>2</a:t>
            </a:r>
          </a:p>
        </p:txBody>
      </p:sp>
      <p:sp>
        <p:nvSpPr>
          <p:cNvPr id="16" name="TextBox 15"/>
          <p:cNvSpPr txBox="1"/>
          <p:nvPr/>
        </p:nvSpPr>
        <p:spPr>
          <a:xfrm>
            <a:off x="8600001" y="3208130"/>
            <a:ext cx="313197" cy="276999"/>
          </a:xfrm>
          <a:prstGeom prst="rect">
            <a:avLst/>
          </a:prstGeom>
          <a:noFill/>
        </p:spPr>
        <p:txBody>
          <a:bodyPr wrap="square" rtlCol="0">
            <a:spAutoFit/>
          </a:bodyPr>
          <a:lstStyle/>
          <a:p>
            <a:r>
              <a:rPr lang="en-US" sz="1200" dirty="0" smtClean="0">
                <a:solidFill>
                  <a:srgbClr val="FFFFFF"/>
                </a:solidFill>
                <a:latin typeface="Goudy Old Style"/>
              </a:rPr>
              <a:t>2</a:t>
            </a:r>
            <a:endParaRPr lang="en-US" sz="1200" dirty="0">
              <a:solidFill>
                <a:srgbClr val="FFFFFF"/>
              </a:solidFill>
              <a:latin typeface="Goudy Old Style"/>
            </a:endParaRPr>
          </a:p>
        </p:txBody>
      </p:sp>
      <p:pic>
        <p:nvPicPr>
          <p:cNvPr id="12" name="Picture 11" descr="Concerned_Scientis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9202">
            <a:off x="5401215" y="1780985"/>
            <a:ext cx="3016672" cy="39058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209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703263" y="21859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6" name="Title 1"/>
          <p:cNvSpPr txBox="1">
            <a:spLocks/>
          </p:cNvSpPr>
          <p:nvPr/>
        </p:nvSpPr>
        <p:spPr>
          <a:xfrm>
            <a:off x="35004" y="119632"/>
            <a:ext cx="9108996"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prstClr val="black"/>
                </a:solidFill>
                <a:latin typeface="Trebuchet MS"/>
                <a:cs typeface="Trebuchet MS"/>
              </a:rPr>
              <a:t>Invasive Species in Texas: </a:t>
            </a:r>
            <a:r>
              <a:rPr lang="en-US" sz="4000" i="1" dirty="0" smtClean="0">
                <a:solidFill>
                  <a:prstClr val="black"/>
                </a:solidFill>
                <a:latin typeface="Trebuchet MS"/>
                <a:cs typeface="Trebuchet MS"/>
              </a:rPr>
              <a:t>Plants</a:t>
            </a:r>
          </a:p>
          <a:p>
            <a:r>
              <a:rPr lang="en-US" sz="2400" b="1" i="1" dirty="0">
                <a:solidFill>
                  <a:srgbClr val="408000"/>
                </a:solidFill>
                <a:latin typeface="Trebuchet MS"/>
                <a:cs typeface="Trebuchet MS"/>
              </a:rPr>
              <a:t>Texas Department of Agriculture </a:t>
            </a:r>
            <a:r>
              <a:rPr lang="en-US" sz="2400" b="1" i="1" dirty="0" smtClean="0">
                <a:solidFill>
                  <a:srgbClr val="408000"/>
                </a:solidFill>
                <a:latin typeface="Trebuchet MS"/>
                <a:cs typeface="Trebuchet MS"/>
              </a:rPr>
              <a:t>Noxious Plant List</a:t>
            </a:r>
            <a:endParaRPr lang="en-US" sz="2400" b="1" i="1" dirty="0">
              <a:solidFill>
                <a:srgbClr val="008000"/>
              </a:solidFill>
              <a:latin typeface="Trebuchet MS"/>
              <a:cs typeface="Trebuchet MS"/>
            </a:endParaRPr>
          </a:p>
        </p:txBody>
      </p:sp>
      <p:sp>
        <p:nvSpPr>
          <p:cNvPr id="10" name="Round Same Side Corner Rectangle 9"/>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oudy Old Style"/>
            </a:endParaRPr>
          </a:p>
        </p:txBody>
      </p:sp>
      <p:sp>
        <p:nvSpPr>
          <p:cNvPr id="8" name="Rectangle 7"/>
          <p:cNvSpPr/>
          <p:nvPr/>
        </p:nvSpPr>
        <p:spPr>
          <a:xfrm>
            <a:off x="-70556" y="6503040"/>
            <a:ext cx="7267223" cy="307777"/>
          </a:xfrm>
          <a:prstGeom prst="rect">
            <a:avLst/>
          </a:prstGeom>
        </p:spPr>
        <p:txBody>
          <a:bodyPr wrap="square">
            <a:spAutoFit/>
          </a:bodyPr>
          <a:lstStyle/>
          <a:p>
            <a:pPr lvl="0" defTabSz="914400" fontAlgn="base">
              <a:spcBef>
                <a:spcPct val="20000"/>
              </a:spcBef>
              <a:spcAft>
                <a:spcPct val="0"/>
              </a:spcAft>
              <a:defRPr/>
            </a:pPr>
            <a:r>
              <a:rPr lang="en-US" sz="1400" b="1" dirty="0"/>
              <a:t>Texas </a:t>
            </a:r>
            <a:r>
              <a:rPr lang="en-US" sz="1400" b="1" dirty="0" smtClean="0"/>
              <a:t>Parks </a:t>
            </a:r>
            <a:r>
              <a:rPr lang="en-US" sz="1400" b="1" dirty="0"/>
              <a:t>&amp;</a:t>
            </a:r>
            <a:r>
              <a:rPr lang="en-US" sz="1400" b="1" dirty="0" smtClean="0"/>
              <a:t> Wildlife Department </a:t>
            </a:r>
            <a:r>
              <a:rPr lang="en-US" sz="1400" b="1" dirty="0"/>
              <a:t>Invasive, Prohibited &amp;</a:t>
            </a:r>
            <a:r>
              <a:rPr lang="en-US" sz="1400" b="1" dirty="0" smtClean="0"/>
              <a:t> </a:t>
            </a:r>
            <a:r>
              <a:rPr lang="en-US" sz="1400" b="1" dirty="0"/>
              <a:t>Exotic Aquatic Plants List</a:t>
            </a:r>
            <a:endParaRPr lang="en-US" sz="1400" b="1" dirty="0">
              <a:cs typeface="Big Caslon"/>
            </a:endParaRPr>
          </a:p>
        </p:txBody>
      </p:sp>
      <p:graphicFrame>
        <p:nvGraphicFramePr>
          <p:cNvPr id="444420" name="Group 4"/>
          <p:cNvGraphicFramePr>
            <a:graphicFrameLocks noGrp="1"/>
          </p:cNvGraphicFramePr>
          <p:nvPr>
            <p:extLst>
              <p:ext uri="{D42A27DB-BD31-4B8C-83A1-F6EECF244321}">
                <p14:modId xmlns:p14="http://schemas.microsoft.com/office/powerpoint/2010/main" val="1929556993"/>
              </p:ext>
            </p:extLst>
          </p:nvPr>
        </p:nvGraphicFramePr>
        <p:xfrm>
          <a:off x="264387" y="1302074"/>
          <a:ext cx="8590226" cy="5169398"/>
        </p:xfrm>
        <a:graphic>
          <a:graphicData uri="http://schemas.openxmlformats.org/drawingml/2006/table">
            <a:tbl>
              <a:tblPr>
                <a:effectLst/>
              </a:tblPr>
              <a:tblGrid>
                <a:gridCol w="4295113"/>
                <a:gridCol w="4295113"/>
              </a:tblGrid>
              <a:tr h="51390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mn-lt"/>
                          <a:ea typeface="ＭＳ Ｐゴシック" charset="0"/>
                        </a:rPr>
                        <a:t>TITLE 4.AGRICULTURE. </a:t>
                      </a:r>
                      <a:r>
                        <a:rPr kumimoji="0" lang="en-US" sz="1400" b="1" i="0" u="none" strike="noStrike" cap="none" normalizeH="0" baseline="0" dirty="0">
                          <a:ln>
                            <a:noFill/>
                          </a:ln>
                          <a:solidFill>
                            <a:schemeClr val="tx1"/>
                          </a:solidFill>
                          <a:effectLst/>
                          <a:latin typeface="+mn-lt"/>
                          <a:ea typeface="ＭＳ Ｐゴシック" charset="0"/>
                          <a:cs typeface="ＭＳ Ｐゴシック" charset="0"/>
                        </a:rPr>
                        <a:t>Part 1. TEXAS DEPARTMENT OF AGRICULTURE. Chapter 19. QUARANTINES AND NOXIOUS PLANTS </a:t>
                      </a:r>
                    </a:p>
                    <a:p>
                      <a:pPr marL="0" marR="0" lvl="0" indent="0" algn="l" defTabSz="914400" rtl="0" eaLnBrk="1" fontAlgn="base" latinLnBrk="0" hangingPunct="1">
                        <a:lnSpc>
                          <a:spcPct val="100000"/>
                        </a:lnSpc>
                        <a:spcBef>
                          <a:spcPts val="500"/>
                        </a:spcBef>
                        <a:spcAft>
                          <a:spcPts val="500"/>
                        </a:spcAft>
                        <a:buClrTx/>
                        <a:buSzTx/>
                        <a:buFontTx/>
                        <a:buNone/>
                        <a:tabLst/>
                      </a:pPr>
                      <a:r>
                        <a:rPr kumimoji="0" lang="en-US" sz="1400" b="1" i="1" u="none" strike="noStrike" cap="none" normalizeH="0" baseline="0" dirty="0">
                          <a:ln>
                            <a:noFill/>
                          </a:ln>
                          <a:solidFill>
                            <a:schemeClr val="tx1"/>
                          </a:solidFill>
                          <a:effectLst/>
                          <a:latin typeface="+mn-lt"/>
                          <a:ea typeface="ＭＳ Ｐゴシック" charset="0"/>
                          <a:cs typeface="ＭＳ Ｐゴシック" charset="0"/>
                        </a:rPr>
                        <a:t>§19.300.Noxious Plant List.</a:t>
                      </a:r>
                      <a:endParaRPr kumimoji="0" lang="en-US" sz="1400" b="1" i="1" u="none" strike="noStrike" cap="none" normalizeH="0" baseline="0" dirty="0">
                        <a:ln>
                          <a:noFill/>
                        </a:ln>
                        <a:solidFill>
                          <a:schemeClr val="tx1"/>
                        </a:solidFill>
                        <a:effectLst/>
                        <a:latin typeface="+mn-lt"/>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1" u="none" strike="noStrike" cap="none" normalizeH="0" baseline="0" dirty="0" smtClean="0">
                          <a:ln>
                            <a:noFill/>
                          </a:ln>
                          <a:solidFill>
                            <a:schemeClr val="accent2">
                              <a:lumMod val="90000"/>
                              <a:lumOff val="10000"/>
                            </a:schemeClr>
                          </a:solidFill>
                          <a:effectLst/>
                          <a:latin typeface="+mn-lt"/>
                          <a:ea typeface="ＭＳ Ｐゴシック" charset="0"/>
                        </a:rPr>
                        <a:t>N= </a:t>
                      </a:r>
                      <a:r>
                        <a:rPr kumimoji="0" lang="en-US" sz="1400" b="1" i="1" u="none" strike="noStrike" cap="none" normalizeH="0" baseline="0" dirty="0" smtClean="0">
                          <a:ln>
                            <a:noFill/>
                          </a:ln>
                          <a:solidFill>
                            <a:schemeClr val="accent2">
                              <a:lumMod val="90000"/>
                              <a:lumOff val="10000"/>
                            </a:schemeClr>
                          </a:solidFill>
                          <a:effectLst/>
                          <a:latin typeface="+mn-lt"/>
                          <a:ea typeface="ＭＳ Ｐゴシック" charset="0"/>
                        </a:rPr>
                        <a:t>35 </a:t>
                      </a:r>
                      <a:r>
                        <a:rPr kumimoji="0" lang="en-US" sz="1400" b="1" i="1" u="none" strike="noStrike" cap="none" normalizeH="0" baseline="0" dirty="0" smtClean="0">
                          <a:ln>
                            <a:noFill/>
                          </a:ln>
                          <a:solidFill>
                            <a:schemeClr val="accent2">
                              <a:lumMod val="90000"/>
                              <a:lumOff val="10000"/>
                            </a:schemeClr>
                          </a:solidFill>
                          <a:effectLst/>
                          <a:latin typeface="+mn-lt"/>
                          <a:ea typeface="ＭＳ Ｐゴシック" charset="0"/>
                        </a:rPr>
                        <a:t>species</a:t>
                      </a:r>
                      <a:endParaRPr kumimoji="0" lang="en-US" sz="1400" b="1" i="1" u="none" strike="noStrike" cap="none" normalizeH="0" baseline="0" dirty="0">
                        <a:ln>
                          <a:noFill/>
                        </a:ln>
                        <a:solidFill>
                          <a:schemeClr val="accent2">
                            <a:lumMod val="90000"/>
                            <a:lumOff val="10000"/>
                          </a:schemeClr>
                        </a:solidFill>
                        <a:effectLst/>
                        <a:latin typeface="+mn-lt"/>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a:ln>
                            <a:noFill/>
                          </a:ln>
                          <a:solidFill>
                            <a:schemeClr val="accent2">
                              <a:lumMod val="90000"/>
                              <a:lumOff val="10000"/>
                            </a:schemeClr>
                          </a:solidFill>
                          <a:effectLst/>
                          <a:latin typeface="+mn-lt"/>
                          <a:ea typeface="ＭＳ Ｐゴシック" charset="0"/>
                        </a:rPr>
                        <a:t>Botanical Name</a:t>
                      </a:r>
                      <a:r>
                        <a:rPr kumimoji="0" lang="en-US" sz="1400" b="0" i="0" u="none" strike="noStrike" cap="none" normalizeH="0" baseline="0" dirty="0">
                          <a:ln>
                            <a:noFill/>
                          </a:ln>
                          <a:solidFill>
                            <a:schemeClr val="accent2">
                              <a:lumMod val="90000"/>
                              <a:lumOff val="10000"/>
                            </a:schemeClr>
                          </a:solidFill>
                          <a:effectLst/>
                          <a:latin typeface="+mn-lt"/>
                          <a:ea typeface="ＭＳ Ｐゴシック" charset="0"/>
                          <a:cs typeface="ＭＳ Ｐゴシック" charset="0"/>
                        </a:rPr>
                        <a:t> </a:t>
                      </a:r>
                      <a:r>
                        <a:rPr kumimoji="0" lang="en-US" sz="1400" b="1" i="0" u="none" strike="noStrike" cap="none" normalizeH="0" baseline="0" dirty="0">
                          <a:ln>
                            <a:noFill/>
                          </a:ln>
                          <a:solidFill>
                            <a:schemeClr val="accent2">
                              <a:lumMod val="90000"/>
                              <a:lumOff val="10000"/>
                            </a:schemeClr>
                          </a:solidFill>
                          <a:effectLst/>
                          <a:latin typeface="+mn-lt"/>
                          <a:ea typeface="ＭＳ Ｐゴシック" charset="0"/>
                          <a:cs typeface="ＭＳ Ｐゴシック" charset="0"/>
                        </a:rPr>
                        <a:t>- </a:t>
                      </a:r>
                      <a:r>
                        <a:rPr kumimoji="0" lang="en-US" sz="1400" b="0" i="0" u="none" strike="noStrike" cap="none" normalizeH="0" baseline="0" dirty="0">
                          <a:ln>
                            <a:noFill/>
                          </a:ln>
                          <a:solidFill>
                            <a:schemeClr val="accent2">
                              <a:lumMod val="90000"/>
                              <a:lumOff val="10000"/>
                            </a:schemeClr>
                          </a:solidFill>
                          <a:effectLst/>
                          <a:latin typeface="+mn-lt"/>
                          <a:ea typeface="ＭＳ Ｐゴシック" charset="0"/>
                        </a:rPr>
                        <a:t>Common Name</a:t>
                      </a:r>
                      <a:endParaRPr kumimoji="0" lang="en-US" sz="1400" b="0" i="0" u="none" strike="noStrike" cap="none" normalizeH="0" baseline="0" dirty="0">
                        <a:ln>
                          <a:noFill/>
                        </a:ln>
                        <a:solidFill>
                          <a:schemeClr val="accent2">
                            <a:lumMod val="90000"/>
                            <a:lumOff val="10000"/>
                          </a:schemeClr>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cap="none" normalizeH="0" baseline="0" dirty="0" err="1" smtClean="0">
                          <a:ln>
                            <a:noFill/>
                          </a:ln>
                          <a:solidFill>
                            <a:schemeClr val="tx1"/>
                          </a:solidFill>
                          <a:effectLst/>
                          <a:latin typeface="+mn-lt"/>
                          <a:ea typeface="ＭＳ Ｐゴシック" charset="0"/>
                        </a:rPr>
                        <a:t>Alternanthera</a:t>
                      </a:r>
                      <a:r>
                        <a:rPr kumimoji="0" lang="en-US" sz="1400" b="0" i="1" u="none" strike="noStrike" cap="none" normalizeH="0" baseline="0" dirty="0" smtClean="0">
                          <a:ln>
                            <a:noFill/>
                          </a:ln>
                          <a:solidFill>
                            <a:schemeClr val="tx1"/>
                          </a:solidFill>
                          <a:effectLst/>
                          <a:latin typeface="+mn-lt"/>
                          <a:ea typeface="ＭＳ Ｐゴシック" charset="0"/>
                        </a:rPr>
                        <a:t> </a:t>
                      </a:r>
                      <a:r>
                        <a:rPr kumimoji="0" lang="en-US" sz="1400" b="0" i="1" u="none" strike="noStrike" cap="none" normalizeH="0" baseline="0" dirty="0" err="1" smtClean="0">
                          <a:ln>
                            <a:noFill/>
                          </a:ln>
                          <a:solidFill>
                            <a:schemeClr val="tx1"/>
                          </a:solidFill>
                          <a:effectLst/>
                          <a:latin typeface="+mn-lt"/>
                          <a:ea typeface="ＭＳ Ｐゴシック" charset="0"/>
                        </a:rPr>
                        <a:t>philoxeroides</a:t>
                      </a:r>
                      <a:r>
                        <a:rPr kumimoji="0" lang="en-US" sz="1400" b="0" i="0" u="none" strike="noStrike" cap="none" normalizeH="0" baseline="0" dirty="0" smtClean="0">
                          <a:ln>
                            <a:noFill/>
                          </a:ln>
                          <a:solidFill>
                            <a:schemeClr val="tx1"/>
                          </a:solidFill>
                          <a:effectLst/>
                          <a:latin typeface="+mn-lt"/>
                          <a:ea typeface="ＭＳ Ｐゴシック" charset="0"/>
                          <a:cs typeface="ＭＳ Ｐゴシック" charset="0"/>
                        </a:rPr>
                        <a:t> - </a:t>
                      </a:r>
                      <a:r>
                        <a:rPr kumimoji="0" lang="en-US" sz="1400" b="1" i="0" u="none" strike="noStrike" cap="none" normalizeH="0" baseline="0" dirty="0" err="1" smtClean="0">
                          <a:ln>
                            <a:noFill/>
                          </a:ln>
                          <a:solidFill>
                            <a:schemeClr val="tx1"/>
                          </a:solidFill>
                          <a:effectLst/>
                          <a:latin typeface="+mn-lt"/>
                          <a:ea typeface="ＭＳ Ｐゴシック" charset="0"/>
                        </a:rPr>
                        <a:t>alligatorweed</a:t>
                      </a:r>
                      <a:endParaRPr kumimoji="0" lang="en-US" sz="1400" b="1" i="0" u="none" strike="noStrike" cap="none" normalizeH="0" baseline="0" dirty="0" smtClean="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cap="none" normalizeH="0" baseline="0" dirty="0" err="1" smtClean="0">
                          <a:ln>
                            <a:noFill/>
                          </a:ln>
                          <a:solidFill>
                            <a:schemeClr val="tx1"/>
                          </a:solidFill>
                          <a:effectLst/>
                          <a:latin typeface="+mn-lt"/>
                          <a:ea typeface="ＭＳ Ｐゴシック" charset="0"/>
                        </a:rPr>
                        <a:t>Cardiospermum</a:t>
                      </a:r>
                      <a:r>
                        <a:rPr kumimoji="0" lang="en-US" sz="1400" b="0" i="1" u="none" strike="noStrike" cap="none" normalizeH="0" baseline="0" dirty="0" smtClean="0">
                          <a:ln>
                            <a:noFill/>
                          </a:ln>
                          <a:solidFill>
                            <a:schemeClr val="tx1"/>
                          </a:solidFill>
                          <a:effectLst/>
                          <a:latin typeface="+mn-lt"/>
                          <a:ea typeface="ＭＳ Ｐゴシック" charset="0"/>
                        </a:rPr>
                        <a:t> </a:t>
                      </a:r>
                      <a:r>
                        <a:rPr kumimoji="0" lang="en-US" sz="1400" b="0" i="1" u="none" strike="noStrike" cap="none" normalizeH="0" baseline="0" dirty="0" err="1" smtClean="0">
                          <a:ln>
                            <a:noFill/>
                          </a:ln>
                          <a:solidFill>
                            <a:schemeClr val="tx1"/>
                          </a:solidFill>
                          <a:effectLst/>
                          <a:latin typeface="+mn-lt"/>
                          <a:ea typeface="ＭＳ Ｐゴシック" charset="0"/>
                        </a:rPr>
                        <a:t>halicacabum</a:t>
                      </a:r>
                      <a:r>
                        <a:rPr kumimoji="0" lang="en-US" sz="1400" b="0" i="0" u="none" strike="noStrike" cap="none" normalizeH="0" baseline="0" dirty="0" smtClean="0">
                          <a:ln>
                            <a:noFill/>
                          </a:ln>
                          <a:solidFill>
                            <a:schemeClr val="tx1"/>
                          </a:solidFill>
                          <a:effectLst/>
                          <a:latin typeface="+mn-lt"/>
                          <a:ea typeface="ＭＳ Ｐゴシック" charset="0"/>
                          <a:cs typeface="ＭＳ Ｐゴシック" charset="0"/>
                        </a:rPr>
                        <a:t> - </a:t>
                      </a:r>
                      <a:r>
                        <a:rPr kumimoji="0" lang="en-US" sz="1400" b="0" i="0" u="none" strike="noStrike" cap="none" normalizeH="0" baseline="0" dirty="0" err="1" smtClean="0">
                          <a:ln>
                            <a:noFill/>
                          </a:ln>
                          <a:solidFill>
                            <a:schemeClr val="tx1"/>
                          </a:solidFill>
                          <a:effectLst/>
                          <a:latin typeface="+mn-lt"/>
                          <a:ea typeface="ＭＳ Ｐゴシック" charset="0"/>
                        </a:rPr>
                        <a:t>balloonvine</a:t>
                      </a:r>
                      <a:endParaRPr kumimoji="0" lang="en-US" sz="1400" b="0" i="0" u="none" strike="noStrike" cap="none" normalizeH="0" baseline="0" dirty="0" smtClean="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cap="none" normalizeH="0" baseline="0" dirty="0" err="1" smtClean="0">
                          <a:ln>
                            <a:noFill/>
                          </a:ln>
                          <a:solidFill>
                            <a:schemeClr val="tx1"/>
                          </a:solidFill>
                          <a:effectLst/>
                          <a:latin typeface="+mn-lt"/>
                          <a:ea typeface="ＭＳ Ｐゴシック" charset="0"/>
                        </a:rPr>
                        <a:t>Schinus</a:t>
                      </a:r>
                      <a:r>
                        <a:rPr kumimoji="0" lang="en-US" sz="1400" b="0" i="1" u="none" strike="noStrike" cap="none" normalizeH="0" baseline="0" dirty="0" smtClean="0">
                          <a:ln>
                            <a:noFill/>
                          </a:ln>
                          <a:solidFill>
                            <a:schemeClr val="tx1"/>
                          </a:solidFill>
                          <a:effectLst/>
                          <a:latin typeface="+mn-lt"/>
                          <a:ea typeface="ＭＳ Ｐゴシック" charset="0"/>
                        </a:rPr>
                        <a:t> </a:t>
                      </a:r>
                      <a:r>
                        <a:rPr kumimoji="0" lang="en-US" sz="1400" b="0" i="1" u="none" strike="noStrike" cap="none" normalizeH="0" baseline="0" dirty="0" err="1" smtClean="0">
                          <a:ln>
                            <a:noFill/>
                          </a:ln>
                          <a:solidFill>
                            <a:schemeClr val="tx1"/>
                          </a:solidFill>
                          <a:effectLst/>
                          <a:latin typeface="+mn-lt"/>
                          <a:ea typeface="ＭＳ Ｐゴシック" charset="0"/>
                        </a:rPr>
                        <a:t>terebinthifolius</a:t>
                      </a:r>
                      <a:r>
                        <a:rPr kumimoji="0" lang="en-US" sz="1400" b="0" i="0" u="none" strike="noStrike" cap="none" normalizeH="0" baseline="0" dirty="0" smtClean="0">
                          <a:ln>
                            <a:noFill/>
                          </a:ln>
                          <a:solidFill>
                            <a:schemeClr val="tx1"/>
                          </a:solidFill>
                          <a:effectLst/>
                          <a:latin typeface="+mn-lt"/>
                          <a:ea typeface="ＭＳ Ｐゴシック" charset="0"/>
                          <a:cs typeface="ＭＳ Ｐゴシック" charset="0"/>
                        </a:rPr>
                        <a:t> - </a:t>
                      </a:r>
                      <a:r>
                        <a:rPr kumimoji="0" lang="en-US" sz="1400" b="1" i="0" u="none" strike="noStrike" cap="none" normalizeH="0" baseline="0" dirty="0" smtClean="0">
                          <a:ln>
                            <a:noFill/>
                          </a:ln>
                          <a:solidFill>
                            <a:schemeClr val="tx1"/>
                          </a:solidFill>
                          <a:effectLst/>
                          <a:latin typeface="+mn-lt"/>
                          <a:ea typeface="ＭＳ Ｐゴシック" charset="0"/>
                        </a:rPr>
                        <a:t>Brazilian peppertree</a:t>
                      </a:r>
                      <a:endParaRPr kumimoji="0" lang="en-US" sz="1400" b="0" i="1" u="none" strike="noStrike" cap="none" normalizeH="0" baseline="0" dirty="0" smtClean="0">
                        <a:ln>
                          <a:noFill/>
                        </a:ln>
                        <a:solidFill>
                          <a:schemeClr val="tx1"/>
                        </a:solidFill>
                        <a:effectLst/>
                        <a:latin typeface="+mn-lt"/>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smtClean="0">
                          <a:ln>
                            <a:noFill/>
                          </a:ln>
                          <a:solidFill>
                            <a:schemeClr val="tx1"/>
                          </a:solidFill>
                          <a:effectLst/>
                          <a:latin typeface="+mn-lt"/>
                          <a:ea typeface="ＭＳ Ｐゴシック" charset="0"/>
                        </a:rPr>
                        <a:t>Orobanche</a:t>
                      </a:r>
                      <a:r>
                        <a:rPr kumimoji="0" lang="en-US" sz="1400" b="0" i="1" u="none" strike="noStrike" cap="none" normalizeH="0" baseline="0" dirty="0" smtClean="0">
                          <a:ln>
                            <a:noFill/>
                          </a:ln>
                          <a:solidFill>
                            <a:schemeClr val="tx1"/>
                          </a:solidFill>
                          <a:effectLst/>
                          <a:latin typeface="+mn-lt"/>
                          <a:ea typeface="ＭＳ Ｐゴシック" charset="0"/>
                        </a:rPr>
                        <a:t> </a:t>
                      </a:r>
                      <a:r>
                        <a:rPr kumimoji="0" lang="en-US" sz="1400" b="0" i="1" u="none" strike="noStrike" cap="none" normalizeH="0" baseline="0" dirty="0" err="1" smtClean="0">
                          <a:ln>
                            <a:noFill/>
                          </a:ln>
                          <a:solidFill>
                            <a:schemeClr val="tx1"/>
                          </a:solidFill>
                          <a:effectLst/>
                          <a:latin typeface="+mn-lt"/>
                          <a:ea typeface="ＭＳ Ｐゴシック" charset="0"/>
                        </a:rPr>
                        <a:t>ramosa</a:t>
                      </a:r>
                      <a:r>
                        <a:rPr kumimoji="0" lang="en-US" sz="1400" b="0" i="0" u="none" strike="noStrike" cap="none" normalizeH="0" baseline="0" dirty="0" smtClean="0">
                          <a:ln>
                            <a:noFill/>
                          </a:ln>
                          <a:solidFill>
                            <a:schemeClr val="tx1"/>
                          </a:solidFill>
                          <a:effectLst/>
                          <a:latin typeface="+mn-lt"/>
                          <a:ea typeface="ＭＳ Ｐゴシック" charset="0"/>
                          <a:cs typeface="ＭＳ Ｐゴシック" charset="0"/>
                        </a:rPr>
                        <a:t> - </a:t>
                      </a:r>
                      <a:r>
                        <a:rPr kumimoji="0" lang="en-US" sz="1400" b="0" i="0" u="none" strike="noStrike" cap="none" normalizeH="0" baseline="0" dirty="0" smtClean="0">
                          <a:ln>
                            <a:noFill/>
                          </a:ln>
                          <a:solidFill>
                            <a:schemeClr val="tx1"/>
                          </a:solidFill>
                          <a:effectLst/>
                          <a:latin typeface="+mn-lt"/>
                          <a:ea typeface="ＭＳ Ｐゴシック" charset="0"/>
                        </a:rPr>
                        <a:t>broomrape</a:t>
                      </a:r>
                      <a:endParaRPr kumimoji="0" lang="en-US" sz="1400" b="0" i="0" u="none" strike="noStrike" cap="none" normalizeH="0" baseline="0" dirty="0" smtClean="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smtClean="0">
                          <a:ln>
                            <a:noFill/>
                          </a:ln>
                          <a:solidFill>
                            <a:schemeClr val="tx1"/>
                          </a:solidFill>
                          <a:effectLst/>
                          <a:latin typeface="+mn-lt"/>
                          <a:ea typeface="ＭＳ Ｐゴシック" charset="0"/>
                        </a:rPr>
                        <a:t>Alhagi</a:t>
                      </a:r>
                      <a:r>
                        <a:rPr kumimoji="0" lang="en-US" sz="1400" b="0" i="1" u="none" strike="noStrike" cap="none" normalizeH="0" baseline="0" dirty="0" smtClean="0">
                          <a:ln>
                            <a:noFill/>
                          </a:ln>
                          <a:solidFill>
                            <a:schemeClr val="tx1"/>
                          </a:solidFill>
                          <a:effectLst/>
                          <a:latin typeface="+mn-lt"/>
                          <a:ea typeface="ＭＳ Ｐゴシック" charset="0"/>
                        </a:rPr>
                        <a:t> </a:t>
                      </a:r>
                      <a:r>
                        <a:rPr kumimoji="0" lang="en-US" sz="1400" b="0" i="1" u="none" strike="noStrike" cap="none" normalizeH="0" baseline="0" dirty="0" err="1">
                          <a:ln>
                            <a:noFill/>
                          </a:ln>
                          <a:solidFill>
                            <a:schemeClr val="tx1"/>
                          </a:solidFill>
                          <a:effectLst/>
                          <a:latin typeface="+mn-lt"/>
                          <a:ea typeface="ＭＳ Ｐゴシック" charset="0"/>
                        </a:rPr>
                        <a:t>camelorum</a:t>
                      </a:r>
                      <a:r>
                        <a:rPr kumimoji="0" lang="en-US" sz="1400" b="0" i="0" u="none" strike="noStrike" cap="none" normalizeH="0" baseline="0" dirty="0">
                          <a:ln>
                            <a:noFill/>
                          </a:ln>
                          <a:solidFill>
                            <a:schemeClr val="tx1"/>
                          </a:solidFill>
                          <a:effectLst/>
                          <a:latin typeface="+mn-lt"/>
                          <a:ea typeface="ＭＳ Ｐゴシック" charset="0"/>
                          <a:cs typeface="ＭＳ Ｐゴシック" charset="0"/>
                        </a:rPr>
                        <a:t> - </a:t>
                      </a:r>
                      <a:r>
                        <a:rPr kumimoji="0" lang="en-US" sz="1400" b="0" i="0" u="none" strike="noStrike" cap="none" normalizeH="0" baseline="0" dirty="0" err="1">
                          <a:ln>
                            <a:noFill/>
                          </a:ln>
                          <a:solidFill>
                            <a:schemeClr val="tx1"/>
                          </a:solidFill>
                          <a:effectLst/>
                          <a:latin typeface="+mn-lt"/>
                          <a:ea typeface="ＭＳ Ｐゴシック" charset="0"/>
                        </a:rPr>
                        <a:t>camelthorn</a:t>
                      </a:r>
                      <a:endParaRPr kumimoji="0" lang="en-US" sz="1400" b="0" i="0" u="none" strike="noStrike" cap="none" normalizeH="0" baseline="0" dirty="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1" u="none" strike="noStrike" cap="none" normalizeH="0" baseline="0" dirty="0" err="1">
                          <a:ln>
                            <a:noFill/>
                          </a:ln>
                          <a:solidFill>
                            <a:schemeClr val="tx1"/>
                          </a:solidFill>
                          <a:effectLst/>
                          <a:latin typeface="+mn-lt"/>
                          <a:ea typeface="ＭＳ Ｐゴシック" charset="0"/>
                        </a:rPr>
                        <a:t>Triadica</a:t>
                      </a:r>
                      <a:r>
                        <a:rPr kumimoji="0" lang="en-US" sz="1400" b="1" i="1" u="none" strike="noStrike" cap="none" normalizeH="0" baseline="0" dirty="0">
                          <a:ln>
                            <a:noFill/>
                          </a:ln>
                          <a:solidFill>
                            <a:schemeClr val="tx1"/>
                          </a:solidFill>
                          <a:effectLst/>
                          <a:latin typeface="+mn-lt"/>
                          <a:ea typeface="ＭＳ Ｐゴシック" charset="0"/>
                        </a:rPr>
                        <a:t> </a:t>
                      </a:r>
                      <a:r>
                        <a:rPr kumimoji="0" lang="en-US" sz="1400" b="1" i="1" u="none" strike="noStrike" cap="none" normalizeH="0" baseline="0" dirty="0" err="1">
                          <a:ln>
                            <a:noFill/>
                          </a:ln>
                          <a:solidFill>
                            <a:schemeClr val="tx1"/>
                          </a:solidFill>
                          <a:effectLst/>
                          <a:latin typeface="+mn-lt"/>
                          <a:ea typeface="ＭＳ Ｐゴシック" charset="0"/>
                        </a:rPr>
                        <a:t>sebiferum</a:t>
                      </a:r>
                      <a:r>
                        <a:rPr kumimoji="0" lang="en-US" sz="1400" b="1" i="0" u="none" strike="noStrike" cap="none" normalizeH="0" baseline="0" dirty="0">
                          <a:ln>
                            <a:noFill/>
                          </a:ln>
                          <a:solidFill>
                            <a:schemeClr val="tx1"/>
                          </a:solidFill>
                          <a:effectLst/>
                          <a:latin typeface="+mn-lt"/>
                          <a:ea typeface="ＭＳ Ｐゴシック" charset="0"/>
                          <a:cs typeface="ＭＳ Ｐゴシック" charset="0"/>
                        </a:rPr>
                        <a:t> - </a:t>
                      </a:r>
                      <a:r>
                        <a:rPr kumimoji="0" lang="en-US" sz="1400" b="0" i="0" u="none" strike="noStrike" cap="none" normalizeH="0" baseline="0" dirty="0">
                          <a:ln>
                            <a:noFill/>
                          </a:ln>
                          <a:solidFill>
                            <a:schemeClr val="tx1"/>
                          </a:solidFill>
                          <a:effectLst/>
                          <a:latin typeface="+mn-lt"/>
                          <a:ea typeface="ＭＳ Ｐゴシック" charset="0"/>
                        </a:rPr>
                        <a:t>Chinese tallow tree</a:t>
                      </a:r>
                      <a:endParaRPr kumimoji="0" lang="en-US" sz="1400" b="0" i="0" u="none" strike="noStrike" cap="none" normalizeH="0" baseline="0" dirty="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chemeClr val="tx1"/>
                          </a:solidFill>
                          <a:effectLst/>
                          <a:latin typeface="+mn-lt"/>
                          <a:ea typeface="ＭＳ Ｐゴシック" charset="0"/>
                        </a:rPr>
                        <a:t>Cyperus</a:t>
                      </a:r>
                      <a:r>
                        <a:rPr kumimoji="0" lang="en-US" sz="1400" b="0" i="1" u="none" strike="noStrike" cap="none" normalizeH="0" baseline="0" dirty="0">
                          <a:ln>
                            <a:noFill/>
                          </a:ln>
                          <a:solidFill>
                            <a:schemeClr val="tx1"/>
                          </a:solidFill>
                          <a:effectLst/>
                          <a:latin typeface="+mn-lt"/>
                          <a:ea typeface="ＭＳ Ｐゴシック" charset="0"/>
                        </a:rPr>
                        <a:t> </a:t>
                      </a:r>
                      <a:r>
                        <a:rPr kumimoji="0" lang="en-US" sz="1400" b="0" i="1" u="none" strike="noStrike" cap="none" normalizeH="0" baseline="0" dirty="0" err="1">
                          <a:ln>
                            <a:noFill/>
                          </a:ln>
                          <a:solidFill>
                            <a:schemeClr val="tx1"/>
                          </a:solidFill>
                          <a:effectLst/>
                          <a:latin typeface="+mn-lt"/>
                          <a:ea typeface="ＭＳ Ｐゴシック" charset="0"/>
                        </a:rPr>
                        <a:t>entrerianus</a:t>
                      </a:r>
                      <a:r>
                        <a:rPr kumimoji="0" lang="en-US" sz="1400" b="0" i="0" u="none" strike="noStrike" cap="none" normalizeH="0" baseline="0" dirty="0">
                          <a:ln>
                            <a:noFill/>
                          </a:ln>
                          <a:solidFill>
                            <a:schemeClr val="tx1"/>
                          </a:solidFill>
                          <a:effectLst/>
                          <a:latin typeface="+mn-lt"/>
                          <a:ea typeface="ＭＳ Ｐゴシック" charset="0"/>
                          <a:cs typeface="ＭＳ Ｐゴシック" charset="0"/>
                        </a:rPr>
                        <a:t> - </a:t>
                      </a:r>
                      <a:r>
                        <a:rPr kumimoji="0" lang="en-US" sz="1400" b="0" i="0" u="none" strike="noStrike" cap="none" normalizeH="0" baseline="0" dirty="0" err="1">
                          <a:ln>
                            <a:noFill/>
                          </a:ln>
                          <a:solidFill>
                            <a:schemeClr val="tx1"/>
                          </a:solidFill>
                          <a:effectLst/>
                          <a:latin typeface="+mn-lt"/>
                          <a:ea typeface="ＭＳ Ｐゴシック" charset="0"/>
                        </a:rPr>
                        <a:t>deeprooted</a:t>
                      </a:r>
                      <a:r>
                        <a:rPr kumimoji="0" lang="en-US" sz="1400" b="0" i="0" u="none" strike="noStrike" cap="none" normalizeH="0" baseline="0" dirty="0">
                          <a:ln>
                            <a:noFill/>
                          </a:ln>
                          <a:solidFill>
                            <a:schemeClr val="tx1"/>
                          </a:solidFill>
                          <a:effectLst/>
                          <a:latin typeface="+mn-lt"/>
                          <a:ea typeface="ＭＳ Ｐゴシック" charset="0"/>
                        </a:rPr>
                        <a:t> sedge</a:t>
                      </a:r>
                      <a:endParaRPr kumimoji="0" lang="en-US" sz="1400" b="0" i="0" u="none" strike="noStrike" cap="none" normalizeH="0" baseline="0" dirty="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chemeClr val="tx1"/>
                          </a:solidFill>
                          <a:effectLst/>
                          <a:latin typeface="+mn-lt"/>
                          <a:ea typeface="ＭＳ Ｐゴシック" charset="0"/>
                        </a:rPr>
                        <a:t>Carthamus</a:t>
                      </a:r>
                      <a:r>
                        <a:rPr kumimoji="0" lang="en-US" sz="1400" b="0" i="1" u="none" strike="noStrike" cap="none" normalizeH="0" baseline="0" dirty="0">
                          <a:ln>
                            <a:noFill/>
                          </a:ln>
                          <a:solidFill>
                            <a:schemeClr val="tx1"/>
                          </a:solidFill>
                          <a:effectLst/>
                          <a:latin typeface="+mn-lt"/>
                          <a:ea typeface="ＭＳ Ｐゴシック" charset="0"/>
                        </a:rPr>
                        <a:t> </a:t>
                      </a:r>
                      <a:r>
                        <a:rPr kumimoji="0" lang="en-US" sz="1400" b="0" i="1" u="none" strike="noStrike" cap="none" normalizeH="0" baseline="0" dirty="0" err="1">
                          <a:ln>
                            <a:noFill/>
                          </a:ln>
                          <a:solidFill>
                            <a:schemeClr val="tx1"/>
                          </a:solidFill>
                          <a:effectLst/>
                          <a:latin typeface="+mn-lt"/>
                          <a:ea typeface="ＭＳ Ｐゴシック" charset="0"/>
                        </a:rPr>
                        <a:t>lanatus</a:t>
                      </a:r>
                      <a:r>
                        <a:rPr kumimoji="0" lang="en-US" sz="1400" b="0" i="0" u="none" strike="noStrike" cap="none" normalizeH="0" baseline="0" dirty="0">
                          <a:ln>
                            <a:noFill/>
                          </a:ln>
                          <a:solidFill>
                            <a:schemeClr val="tx1"/>
                          </a:solidFill>
                          <a:effectLst/>
                          <a:latin typeface="+mn-lt"/>
                          <a:ea typeface="ＭＳ Ｐゴシック" charset="0"/>
                          <a:cs typeface="ＭＳ Ｐゴシック" charset="0"/>
                        </a:rPr>
                        <a:t> - </a:t>
                      </a:r>
                      <a:r>
                        <a:rPr kumimoji="0" lang="en-US" sz="1400" b="0" i="0" u="none" strike="noStrike" cap="none" normalizeH="0" baseline="0" dirty="0">
                          <a:ln>
                            <a:noFill/>
                          </a:ln>
                          <a:solidFill>
                            <a:schemeClr val="tx1"/>
                          </a:solidFill>
                          <a:effectLst/>
                          <a:latin typeface="+mn-lt"/>
                          <a:ea typeface="ＭＳ Ｐゴシック" charset="0"/>
                        </a:rPr>
                        <a:t>distaff thistle</a:t>
                      </a:r>
                      <a:endParaRPr kumimoji="0" lang="en-US" sz="1400" b="0" i="0" u="none" strike="noStrike" cap="none" normalizeH="0" baseline="0" dirty="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chemeClr val="tx1"/>
                          </a:solidFill>
                          <a:effectLst/>
                          <a:latin typeface="+mn-lt"/>
                          <a:ea typeface="ＭＳ Ｐゴシック" charset="0"/>
                        </a:rPr>
                        <a:t>Myriophyllum</a:t>
                      </a:r>
                      <a:r>
                        <a:rPr kumimoji="0" lang="en-US" sz="1400" b="0" i="1" u="none" strike="noStrike" cap="none" normalizeH="0" baseline="0" dirty="0">
                          <a:ln>
                            <a:noFill/>
                          </a:ln>
                          <a:solidFill>
                            <a:schemeClr val="tx1"/>
                          </a:solidFill>
                          <a:effectLst/>
                          <a:latin typeface="+mn-lt"/>
                          <a:ea typeface="ＭＳ Ｐゴシック" charset="0"/>
                        </a:rPr>
                        <a:t> </a:t>
                      </a:r>
                      <a:r>
                        <a:rPr kumimoji="0" lang="en-US" sz="1400" b="0" i="1" u="none" strike="noStrike" cap="none" normalizeH="0" baseline="0" dirty="0" err="1">
                          <a:ln>
                            <a:noFill/>
                          </a:ln>
                          <a:solidFill>
                            <a:schemeClr val="tx1"/>
                          </a:solidFill>
                          <a:effectLst/>
                          <a:latin typeface="+mn-lt"/>
                          <a:ea typeface="ＭＳ Ｐゴシック" charset="0"/>
                        </a:rPr>
                        <a:t>spicatum</a:t>
                      </a:r>
                      <a:r>
                        <a:rPr kumimoji="0" lang="en-US" sz="1400" b="0" i="0" u="none" strike="noStrike" cap="none" normalizeH="0" baseline="0" dirty="0">
                          <a:ln>
                            <a:noFill/>
                          </a:ln>
                          <a:solidFill>
                            <a:schemeClr val="tx1"/>
                          </a:solidFill>
                          <a:effectLst/>
                          <a:latin typeface="+mn-lt"/>
                          <a:ea typeface="ＭＳ Ｐゴシック" charset="0"/>
                          <a:cs typeface="ＭＳ Ｐゴシック" charset="0"/>
                        </a:rPr>
                        <a:t> - </a:t>
                      </a:r>
                      <a:r>
                        <a:rPr kumimoji="0" lang="en-US" sz="1400" b="1" i="0" u="none" strike="noStrike" cap="none" normalizeH="0" baseline="0" dirty="0">
                          <a:ln>
                            <a:noFill/>
                          </a:ln>
                          <a:solidFill>
                            <a:schemeClr val="tx1"/>
                          </a:solidFill>
                          <a:effectLst/>
                          <a:latin typeface="+mn-lt"/>
                          <a:ea typeface="ＭＳ Ｐゴシック" charset="0"/>
                        </a:rPr>
                        <a:t>Eurasian </a:t>
                      </a:r>
                      <a:r>
                        <a:rPr kumimoji="0" lang="en-US" sz="1400" b="1" i="0" u="none" strike="noStrike" cap="none" normalizeH="0" baseline="0" dirty="0" err="1">
                          <a:ln>
                            <a:noFill/>
                          </a:ln>
                          <a:solidFill>
                            <a:schemeClr val="tx1"/>
                          </a:solidFill>
                          <a:effectLst/>
                          <a:latin typeface="+mn-lt"/>
                          <a:ea typeface="ＭＳ Ｐゴシック" charset="0"/>
                        </a:rPr>
                        <a:t>watermilfoil</a:t>
                      </a:r>
                      <a:endParaRPr kumimoji="0" lang="en-US" sz="1400" b="1" i="0" u="none" strike="noStrike" cap="none" normalizeH="0" baseline="0" dirty="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chemeClr val="tx1"/>
                          </a:solidFill>
                          <a:effectLst/>
                          <a:latin typeface="+mn-lt"/>
                          <a:ea typeface="ＭＳ Ｐゴシック" charset="0"/>
                        </a:rPr>
                        <a:t>Spirodela</a:t>
                      </a:r>
                      <a:r>
                        <a:rPr kumimoji="0" lang="en-US" sz="1400" b="0" i="1" u="none" strike="noStrike" cap="none" normalizeH="0" baseline="0" dirty="0">
                          <a:ln>
                            <a:noFill/>
                          </a:ln>
                          <a:solidFill>
                            <a:schemeClr val="tx1"/>
                          </a:solidFill>
                          <a:effectLst/>
                          <a:latin typeface="+mn-lt"/>
                          <a:ea typeface="ＭＳ Ｐゴシック" charset="0"/>
                        </a:rPr>
                        <a:t> </a:t>
                      </a:r>
                      <a:r>
                        <a:rPr kumimoji="0" lang="en-US" sz="1400" b="0" i="1" u="none" strike="noStrike" cap="none" normalizeH="0" baseline="0" dirty="0" err="1">
                          <a:ln>
                            <a:noFill/>
                          </a:ln>
                          <a:solidFill>
                            <a:schemeClr val="tx1"/>
                          </a:solidFill>
                          <a:effectLst/>
                          <a:latin typeface="+mn-lt"/>
                          <a:ea typeface="ＭＳ Ｐゴシック" charset="0"/>
                        </a:rPr>
                        <a:t>oligorrhiza</a:t>
                      </a:r>
                      <a:r>
                        <a:rPr kumimoji="0" lang="en-US" sz="1400" b="0" i="0" u="none" strike="noStrike" cap="none" normalizeH="0" baseline="0" dirty="0">
                          <a:ln>
                            <a:noFill/>
                          </a:ln>
                          <a:solidFill>
                            <a:schemeClr val="tx1"/>
                          </a:solidFill>
                          <a:effectLst/>
                          <a:latin typeface="+mn-lt"/>
                          <a:ea typeface="ＭＳ Ｐゴシック" charset="0"/>
                          <a:cs typeface="ＭＳ Ｐゴシック" charset="0"/>
                        </a:rPr>
                        <a:t> - </a:t>
                      </a:r>
                      <a:r>
                        <a:rPr kumimoji="0" lang="en-US" sz="1400" b="1" i="0" u="none" strike="noStrike" cap="none" normalizeH="0" baseline="0" dirty="0">
                          <a:ln>
                            <a:noFill/>
                          </a:ln>
                          <a:solidFill>
                            <a:schemeClr val="tx1"/>
                          </a:solidFill>
                          <a:effectLst/>
                          <a:latin typeface="+mn-lt"/>
                          <a:ea typeface="ＭＳ Ｐゴシック" charset="0"/>
                        </a:rPr>
                        <a:t>giant duckweed</a:t>
                      </a:r>
                      <a:endParaRPr kumimoji="0" lang="en-US" sz="1400" b="1" i="0" u="none" strike="noStrike" cap="none" normalizeH="0" baseline="0" dirty="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1" u="none" strike="noStrike" cap="none" normalizeH="0" baseline="0" dirty="0" err="1">
                          <a:ln>
                            <a:noFill/>
                          </a:ln>
                          <a:solidFill>
                            <a:schemeClr val="tx1"/>
                          </a:solidFill>
                          <a:effectLst/>
                          <a:latin typeface="+mn-lt"/>
                          <a:ea typeface="ＭＳ Ｐゴシック" charset="0"/>
                        </a:rPr>
                        <a:t>Arundo</a:t>
                      </a:r>
                      <a:r>
                        <a:rPr kumimoji="0" lang="en-US" sz="1400" b="1" i="1" u="none" strike="noStrike" cap="none" normalizeH="0" baseline="0" dirty="0">
                          <a:ln>
                            <a:noFill/>
                          </a:ln>
                          <a:solidFill>
                            <a:schemeClr val="tx1"/>
                          </a:solidFill>
                          <a:effectLst/>
                          <a:latin typeface="+mn-lt"/>
                          <a:ea typeface="ＭＳ Ｐゴシック" charset="0"/>
                        </a:rPr>
                        <a:t> </a:t>
                      </a:r>
                      <a:r>
                        <a:rPr kumimoji="0" lang="en-US" sz="1400" b="1" i="1" u="none" strike="noStrike" cap="none" normalizeH="0" baseline="0" dirty="0" err="1">
                          <a:ln>
                            <a:noFill/>
                          </a:ln>
                          <a:solidFill>
                            <a:schemeClr val="tx1"/>
                          </a:solidFill>
                          <a:effectLst/>
                          <a:latin typeface="+mn-lt"/>
                          <a:ea typeface="ＭＳ Ｐゴシック" charset="0"/>
                        </a:rPr>
                        <a:t>donax</a:t>
                      </a:r>
                      <a:r>
                        <a:rPr kumimoji="0" lang="en-US" sz="1400" b="1" i="0" u="none" strike="noStrike" cap="none" normalizeH="0" baseline="0" dirty="0">
                          <a:ln>
                            <a:noFill/>
                          </a:ln>
                          <a:solidFill>
                            <a:schemeClr val="tx1"/>
                          </a:solidFill>
                          <a:effectLst/>
                          <a:latin typeface="+mn-lt"/>
                          <a:ea typeface="ＭＳ Ｐゴシック" charset="0"/>
                          <a:cs typeface="ＭＳ Ｐゴシック" charset="0"/>
                        </a:rPr>
                        <a:t> - </a:t>
                      </a:r>
                      <a:r>
                        <a:rPr kumimoji="0" lang="en-US" sz="1400" b="0" i="0" u="none" strike="noStrike" cap="none" normalizeH="0" baseline="0" dirty="0">
                          <a:ln>
                            <a:noFill/>
                          </a:ln>
                          <a:solidFill>
                            <a:schemeClr val="tx1"/>
                          </a:solidFill>
                          <a:effectLst/>
                          <a:latin typeface="+mn-lt"/>
                          <a:ea typeface="ＭＳ Ｐゴシック" charset="0"/>
                        </a:rPr>
                        <a:t>giant reed</a:t>
                      </a:r>
                      <a:endParaRPr kumimoji="0" lang="en-US" sz="1400" b="0" i="0" u="none" strike="noStrike" cap="none" normalizeH="0" baseline="0" dirty="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chemeClr val="tx1"/>
                          </a:solidFill>
                          <a:effectLst/>
                          <a:latin typeface="+mn-lt"/>
                          <a:ea typeface="ＭＳ Ｐゴシック" charset="0"/>
                        </a:rPr>
                        <a:t>Calystegia</a:t>
                      </a:r>
                      <a:r>
                        <a:rPr kumimoji="0" lang="en-US" sz="1400" b="0" i="1" u="none" strike="noStrike" cap="none" normalizeH="0" baseline="0" dirty="0">
                          <a:ln>
                            <a:noFill/>
                          </a:ln>
                          <a:solidFill>
                            <a:schemeClr val="tx1"/>
                          </a:solidFill>
                          <a:effectLst/>
                          <a:latin typeface="+mn-lt"/>
                          <a:ea typeface="ＭＳ Ｐゴシック" charset="0"/>
                        </a:rPr>
                        <a:t> </a:t>
                      </a:r>
                      <a:r>
                        <a:rPr kumimoji="0" lang="en-US" sz="1400" b="0" i="1" u="none" strike="noStrike" cap="none" normalizeH="0" baseline="0" dirty="0" err="1">
                          <a:ln>
                            <a:noFill/>
                          </a:ln>
                          <a:solidFill>
                            <a:schemeClr val="tx1"/>
                          </a:solidFill>
                          <a:effectLst/>
                          <a:latin typeface="+mn-lt"/>
                          <a:ea typeface="ＭＳ Ｐゴシック" charset="0"/>
                        </a:rPr>
                        <a:t>sepium</a:t>
                      </a:r>
                      <a:r>
                        <a:rPr kumimoji="0" lang="en-US" sz="1400" b="0" i="0" u="none" strike="noStrike" cap="none" normalizeH="0" baseline="0" dirty="0">
                          <a:ln>
                            <a:noFill/>
                          </a:ln>
                          <a:solidFill>
                            <a:schemeClr val="tx1"/>
                          </a:solidFill>
                          <a:effectLst/>
                          <a:latin typeface="+mn-lt"/>
                          <a:ea typeface="ＭＳ Ｐゴシック" charset="0"/>
                          <a:cs typeface="ＭＳ Ｐゴシック" charset="0"/>
                        </a:rPr>
                        <a:t> - </a:t>
                      </a:r>
                      <a:r>
                        <a:rPr kumimoji="0" lang="en-US" sz="1400" b="0" i="0" u="none" strike="noStrike" cap="none" normalizeH="0" baseline="0" dirty="0">
                          <a:ln>
                            <a:noFill/>
                          </a:ln>
                          <a:solidFill>
                            <a:schemeClr val="tx1"/>
                          </a:solidFill>
                          <a:effectLst/>
                          <a:latin typeface="+mn-lt"/>
                          <a:ea typeface="ＭＳ Ｐゴシック" charset="0"/>
                        </a:rPr>
                        <a:t>hedge bindweed</a:t>
                      </a:r>
                      <a:endParaRPr kumimoji="0" lang="en-US" sz="1400" b="0" i="0" u="none" strike="noStrike" cap="none" normalizeH="0" baseline="0" dirty="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chemeClr val="tx1"/>
                          </a:solidFill>
                          <a:effectLst/>
                          <a:latin typeface="+mn-lt"/>
                          <a:ea typeface="ＭＳ Ｐゴシック" charset="0"/>
                        </a:rPr>
                        <a:t>Hydrilla</a:t>
                      </a:r>
                      <a:r>
                        <a:rPr kumimoji="0" lang="en-US" sz="1400" b="0" i="1" u="none" strike="noStrike" cap="none" normalizeH="0" baseline="0" dirty="0">
                          <a:ln>
                            <a:noFill/>
                          </a:ln>
                          <a:solidFill>
                            <a:schemeClr val="tx1"/>
                          </a:solidFill>
                          <a:effectLst/>
                          <a:latin typeface="+mn-lt"/>
                          <a:ea typeface="ＭＳ Ｐゴシック" charset="0"/>
                        </a:rPr>
                        <a:t> </a:t>
                      </a:r>
                      <a:r>
                        <a:rPr kumimoji="0" lang="en-US" sz="1400" b="0" i="1" u="none" strike="noStrike" cap="none" normalizeH="0" baseline="0" dirty="0" err="1">
                          <a:ln>
                            <a:noFill/>
                          </a:ln>
                          <a:solidFill>
                            <a:schemeClr val="tx1"/>
                          </a:solidFill>
                          <a:effectLst/>
                          <a:latin typeface="+mn-lt"/>
                          <a:ea typeface="ＭＳ Ｐゴシック" charset="0"/>
                        </a:rPr>
                        <a:t>verticillata</a:t>
                      </a:r>
                      <a:r>
                        <a:rPr kumimoji="0" lang="en-US" sz="1400" b="0" i="0" u="none" strike="noStrike" cap="none" normalizeH="0" baseline="0" dirty="0">
                          <a:ln>
                            <a:noFill/>
                          </a:ln>
                          <a:solidFill>
                            <a:schemeClr val="tx1"/>
                          </a:solidFill>
                          <a:effectLst/>
                          <a:latin typeface="+mn-lt"/>
                          <a:ea typeface="ＭＳ Ｐゴシック" charset="0"/>
                          <a:cs typeface="ＭＳ Ｐゴシック" charset="0"/>
                        </a:rPr>
                        <a:t> </a:t>
                      </a:r>
                      <a:r>
                        <a:rPr kumimoji="0" lang="en-US" sz="1400" b="0" i="0" u="none" strike="noStrike" cap="none" normalizeH="0" baseline="0" dirty="0" smtClean="0">
                          <a:ln>
                            <a:noFill/>
                          </a:ln>
                          <a:solidFill>
                            <a:schemeClr val="tx1"/>
                          </a:solidFill>
                          <a:effectLst/>
                          <a:latin typeface="+mn-lt"/>
                          <a:ea typeface="ＭＳ Ｐゴシック" charset="0"/>
                          <a:cs typeface="ＭＳ Ｐゴシック" charset="0"/>
                        </a:rPr>
                        <a:t>– </a:t>
                      </a:r>
                      <a:r>
                        <a:rPr kumimoji="0" lang="en-US" sz="1400" b="1" i="0" u="none" strike="noStrike" cap="none" normalizeH="0" baseline="0" dirty="0" err="1" smtClean="0">
                          <a:ln>
                            <a:noFill/>
                          </a:ln>
                          <a:solidFill>
                            <a:schemeClr val="tx1"/>
                          </a:solidFill>
                          <a:effectLst/>
                          <a:latin typeface="+mn-lt"/>
                          <a:ea typeface="ＭＳ Ｐゴシック" charset="0"/>
                        </a:rPr>
                        <a:t>hydrilla</a:t>
                      </a:r>
                      <a:endParaRPr kumimoji="0" lang="en-US" sz="1400" b="1" i="0" u="none" strike="noStrike" cap="none" normalizeH="0" baseline="0" dirty="0">
                        <a:ln>
                          <a:noFill/>
                        </a:ln>
                        <a:solidFill>
                          <a:schemeClr val="tx1"/>
                        </a:solidFill>
                        <a:effectLst/>
                        <a:latin typeface="+mn-lt"/>
                        <a:ea typeface="ＭＳ Ｐゴシック" charset="0"/>
                        <a:cs typeface="ＭＳ Ｐゴシック"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a:lightRig rig="flood" dir="t"/>
                    </a:cell3D>
                    <a:solidFill>
                      <a:schemeClr val="accent6">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1" u="none" strike="noStrike" cap="none" normalizeH="0" baseline="0" dirty="0">
                          <a:ln>
                            <a:noFill/>
                          </a:ln>
                          <a:solidFill>
                            <a:schemeClr val="accent2">
                              <a:lumMod val="90000"/>
                              <a:lumOff val="10000"/>
                            </a:schemeClr>
                          </a:solidFill>
                          <a:effectLst/>
                          <a:latin typeface="+mn-lt"/>
                          <a:ea typeface="ＭＳ Ｐゴシック" charset="0"/>
                        </a:rPr>
                        <a:t>Botanical Name</a:t>
                      </a:r>
                      <a:r>
                        <a:rPr kumimoji="0" lang="en-US" sz="1400" b="0" i="0" u="none" strike="noStrike" cap="none" normalizeH="0" baseline="0" dirty="0">
                          <a:ln>
                            <a:noFill/>
                          </a:ln>
                          <a:solidFill>
                            <a:schemeClr val="accent2">
                              <a:lumMod val="90000"/>
                              <a:lumOff val="10000"/>
                            </a:schemeClr>
                          </a:solidFill>
                          <a:effectLst/>
                          <a:latin typeface="+mn-lt"/>
                          <a:ea typeface="ＭＳ Ｐゴシック" charset="0"/>
                          <a:cs typeface="ＭＳ Ｐゴシック" charset="0"/>
                        </a:rPr>
                        <a:t> - </a:t>
                      </a:r>
                      <a:r>
                        <a:rPr kumimoji="0" lang="en-US" sz="1400" b="0" i="0" u="none" strike="noStrike" cap="none" normalizeH="0" baseline="0" dirty="0">
                          <a:ln>
                            <a:noFill/>
                          </a:ln>
                          <a:solidFill>
                            <a:schemeClr val="accent2">
                              <a:lumMod val="90000"/>
                              <a:lumOff val="10000"/>
                            </a:schemeClr>
                          </a:solidFill>
                          <a:effectLst/>
                          <a:latin typeface="+mn-lt"/>
                          <a:ea typeface="ＭＳ Ｐゴシック" charset="0"/>
                        </a:rPr>
                        <a:t>Common Name</a:t>
                      </a:r>
                      <a:endParaRPr kumimoji="0" lang="en-US" sz="1400" b="0" i="0" u="none" strike="noStrike" cap="none" normalizeH="0" baseline="0" dirty="0">
                        <a:ln>
                          <a:noFill/>
                        </a:ln>
                        <a:solidFill>
                          <a:schemeClr val="accent2">
                            <a:lumMod val="90000"/>
                            <a:lumOff val="10000"/>
                          </a:schemeClr>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cap="none" normalizeH="0" baseline="0" dirty="0" err="1" smtClean="0">
                          <a:ln>
                            <a:noFill/>
                          </a:ln>
                          <a:solidFill>
                            <a:schemeClr val="tx1"/>
                          </a:solidFill>
                          <a:effectLst/>
                          <a:latin typeface="+mn-lt"/>
                          <a:ea typeface="ＭＳ Ｐゴシック" charset="0"/>
                        </a:rPr>
                        <a:t>Rottboellia</a:t>
                      </a:r>
                      <a:r>
                        <a:rPr kumimoji="0" lang="en-US" sz="1400" b="0" i="1" u="none" strike="noStrike" cap="none" normalizeH="0" baseline="0" dirty="0" smtClean="0">
                          <a:ln>
                            <a:noFill/>
                          </a:ln>
                          <a:solidFill>
                            <a:schemeClr val="tx1"/>
                          </a:solidFill>
                          <a:effectLst/>
                          <a:latin typeface="+mn-lt"/>
                          <a:ea typeface="ＭＳ Ｐゴシック" charset="0"/>
                        </a:rPr>
                        <a:t> </a:t>
                      </a:r>
                      <a:r>
                        <a:rPr kumimoji="0" lang="en-US" sz="1400" b="0" i="1" u="none" strike="noStrike" cap="none" normalizeH="0" baseline="0" dirty="0" err="1" smtClean="0">
                          <a:ln>
                            <a:noFill/>
                          </a:ln>
                          <a:solidFill>
                            <a:schemeClr val="tx1"/>
                          </a:solidFill>
                          <a:effectLst/>
                          <a:latin typeface="+mn-lt"/>
                          <a:ea typeface="ＭＳ Ｐゴシック" charset="0"/>
                        </a:rPr>
                        <a:t>cochinchinensis</a:t>
                      </a:r>
                      <a:r>
                        <a:rPr kumimoji="0" lang="en-US" sz="1400" b="0" i="0" u="none" strike="noStrike" cap="none" normalizeH="0" baseline="0" dirty="0" smtClean="0">
                          <a:ln>
                            <a:noFill/>
                          </a:ln>
                          <a:solidFill>
                            <a:schemeClr val="tx1"/>
                          </a:solidFill>
                          <a:effectLst/>
                          <a:latin typeface="+mn-lt"/>
                          <a:ea typeface="ＭＳ Ｐゴシック" charset="0"/>
                          <a:cs typeface="ＭＳ Ｐゴシック" charset="0"/>
                        </a:rPr>
                        <a:t> – </a:t>
                      </a:r>
                      <a:r>
                        <a:rPr kumimoji="0" lang="en-US" sz="1400" b="0" i="0" u="none" strike="noStrike" cap="none" normalizeH="0" baseline="0" dirty="0" err="1" smtClean="0">
                          <a:ln>
                            <a:noFill/>
                          </a:ln>
                          <a:solidFill>
                            <a:schemeClr val="tx1"/>
                          </a:solidFill>
                          <a:effectLst/>
                          <a:latin typeface="+mn-lt"/>
                          <a:ea typeface="ＭＳ Ｐゴシック" charset="0"/>
                        </a:rPr>
                        <a:t>itchgrass</a:t>
                      </a:r>
                      <a:endParaRPr kumimoji="0" lang="en-US" sz="1400" b="1" i="1" u="none" strike="noStrike" cap="none" normalizeH="0" baseline="0" dirty="0" smtClean="0">
                        <a:ln>
                          <a:noFill/>
                        </a:ln>
                        <a:solidFill>
                          <a:schemeClr val="tx1"/>
                        </a:solidFill>
                        <a:effectLst/>
                        <a:latin typeface="+mn-lt"/>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cap="none" normalizeH="0" baseline="0" dirty="0" err="1" smtClean="0">
                          <a:ln>
                            <a:noFill/>
                          </a:ln>
                          <a:solidFill>
                            <a:schemeClr val="tx1"/>
                          </a:solidFill>
                          <a:effectLst/>
                          <a:latin typeface="+mn-lt"/>
                          <a:ea typeface="ＭＳ Ｐゴシック" charset="0"/>
                        </a:rPr>
                        <a:t>Cuscuta</a:t>
                      </a:r>
                      <a:r>
                        <a:rPr kumimoji="0" lang="en-US" sz="1400" b="0" i="1" u="none" strike="noStrike" cap="none" normalizeH="0" baseline="0" dirty="0" smtClean="0">
                          <a:ln>
                            <a:noFill/>
                          </a:ln>
                          <a:solidFill>
                            <a:schemeClr val="tx1"/>
                          </a:solidFill>
                          <a:effectLst/>
                          <a:latin typeface="+mn-lt"/>
                          <a:ea typeface="ＭＳ Ｐゴシック" charset="0"/>
                        </a:rPr>
                        <a:t> japonica</a:t>
                      </a:r>
                      <a:r>
                        <a:rPr kumimoji="0" lang="en-US" sz="1400" b="0" i="0" u="none" strike="noStrike" cap="none" normalizeH="0" baseline="0" dirty="0" smtClean="0">
                          <a:ln>
                            <a:noFill/>
                          </a:ln>
                          <a:solidFill>
                            <a:schemeClr val="tx1"/>
                          </a:solidFill>
                          <a:effectLst/>
                          <a:latin typeface="+mn-lt"/>
                          <a:ea typeface="ＭＳ Ｐゴシック" charset="0"/>
                          <a:cs typeface="ＭＳ Ｐゴシック" charset="0"/>
                        </a:rPr>
                        <a:t> - </a:t>
                      </a:r>
                      <a:r>
                        <a:rPr kumimoji="0" lang="en-US" sz="1400" b="0" i="0" u="none" strike="noStrike" cap="none" normalizeH="0" baseline="0" dirty="0" smtClean="0">
                          <a:ln>
                            <a:noFill/>
                          </a:ln>
                          <a:solidFill>
                            <a:schemeClr val="tx1"/>
                          </a:solidFill>
                          <a:effectLst/>
                          <a:latin typeface="+mn-lt"/>
                          <a:ea typeface="ＭＳ Ｐゴシック" charset="0"/>
                        </a:rPr>
                        <a:t>Japanese dodder</a:t>
                      </a:r>
                      <a:endParaRPr kumimoji="0" lang="en-US" sz="1400" b="0" i="1" u="none" strike="noStrike" cap="none" normalizeH="0" baseline="0" dirty="0" smtClean="0">
                        <a:ln>
                          <a:noFill/>
                        </a:ln>
                        <a:solidFill>
                          <a:schemeClr val="tx1"/>
                        </a:solidFill>
                        <a:effectLst/>
                        <a:latin typeface="+mn-lt"/>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1" u="none" strike="noStrike" cap="none" normalizeH="0" baseline="0" dirty="0" err="1" smtClean="0">
                          <a:ln>
                            <a:noFill/>
                          </a:ln>
                          <a:solidFill>
                            <a:schemeClr val="tx1"/>
                          </a:solidFill>
                          <a:effectLst/>
                          <a:latin typeface="+mn-lt"/>
                          <a:ea typeface="ＭＳ Ｐゴシック" charset="0"/>
                        </a:rPr>
                        <a:t>Pueraria</a:t>
                      </a:r>
                      <a:r>
                        <a:rPr kumimoji="0" lang="en-US" sz="1400" b="1" i="1" u="none" strike="noStrike" cap="none" normalizeH="0" baseline="0" dirty="0" smtClean="0">
                          <a:ln>
                            <a:noFill/>
                          </a:ln>
                          <a:solidFill>
                            <a:schemeClr val="tx1"/>
                          </a:solidFill>
                          <a:effectLst/>
                          <a:latin typeface="+mn-lt"/>
                          <a:ea typeface="ＭＳ Ｐゴシック" charset="0"/>
                        </a:rPr>
                        <a:t> </a:t>
                      </a:r>
                      <a:r>
                        <a:rPr kumimoji="0" lang="en-US" sz="1400" b="1" i="1" u="none" strike="noStrike" cap="none" normalizeH="0" baseline="0" dirty="0" err="1">
                          <a:ln>
                            <a:noFill/>
                          </a:ln>
                          <a:solidFill>
                            <a:schemeClr val="tx1"/>
                          </a:solidFill>
                          <a:effectLst/>
                          <a:latin typeface="+mn-lt"/>
                          <a:ea typeface="ＭＳ Ｐゴシック" charset="0"/>
                        </a:rPr>
                        <a:t>montana</a:t>
                      </a:r>
                      <a:r>
                        <a:rPr kumimoji="0" lang="en-US" sz="1400" b="1" i="0" u="none" strike="noStrike" cap="none" normalizeH="0" baseline="0" dirty="0">
                          <a:ln>
                            <a:noFill/>
                          </a:ln>
                          <a:solidFill>
                            <a:schemeClr val="tx1"/>
                          </a:solidFill>
                          <a:effectLst/>
                          <a:latin typeface="+mn-lt"/>
                          <a:ea typeface="ＭＳ Ｐゴシック" charset="0"/>
                        </a:rPr>
                        <a:t> </a:t>
                      </a:r>
                      <a:r>
                        <a:rPr kumimoji="0" lang="en-US" sz="1400" b="0" i="0" u="none" strike="noStrike" cap="none" normalizeH="0" baseline="0" dirty="0">
                          <a:ln>
                            <a:noFill/>
                          </a:ln>
                          <a:solidFill>
                            <a:schemeClr val="tx1"/>
                          </a:solidFill>
                          <a:effectLst/>
                          <a:latin typeface="+mn-lt"/>
                          <a:ea typeface="ＭＳ Ｐゴシック" charset="0"/>
                        </a:rPr>
                        <a:t>var. </a:t>
                      </a:r>
                      <a:r>
                        <a:rPr kumimoji="0" lang="en-US" sz="1400" b="1" i="1" u="none" strike="noStrike" cap="none" normalizeH="0" baseline="0" dirty="0" err="1">
                          <a:ln>
                            <a:noFill/>
                          </a:ln>
                          <a:solidFill>
                            <a:schemeClr val="tx1"/>
                          </a:solidFill>
                          <a:effectLst/>
                          <a:latin typeface="+mn-lt"/>
                          <a:ea typeface="ＭＳ Ｐゴシック" charset="0"/>
                        </a:rPr>
                        <a:t>lobata</a:t>
                      </a:r>
                      <a:r>
                        <a:rPr kumimoji="0" lang="en-US" sz="1400" b="1" i="0" u="none" strike="noStrike" cap="none" normalizeH="0" baseline="0" dirty="0">
                          <a:ln>
                            <a:noFill/>
                          </a:ln>
                          <a:solidFill>
                            <a:schemeClr val="tx1"/>
                          </a:solidFill>
                          <a:effectLst/>
                          <a:latin typeface="+mn-lt"/>
                          <a:ea typeface="ＭＳ Ｐゴシック" charset="0"/>
                          <a:cs typeface="ＭＳ Ｐゴシック" charset="0"/>
                        </a:rPr>
                        <a:t> - </a:t>
                      </a:r>
                      <a:r>
                        <a:rPr kumimoji="0" lang="en-US" sz="1400" b="0" i="0" u="none" strike="noStrike" cap="none" normalizeH="0" baseline="0" dirty="0">
                          <a:ln>
                            <a:noFill/>
                          </a:ln>
                          <a:solidFill>
                            <a:schemeClr val="tx1"/>
                          </a:solidFill>
                          <a:effectLst/>
                          <a:latin typeface="+mn-lt"/>
                          <a:ea typeface="ＭＳ Ｐゴシック" charset="0"/>
                        </a:rPr>
                        <a:t>kudzu</a:t>
                      </a:r>
                      <a:endParaRPr kumimoji="0" lang="en-US" sz="1400" b="0" i="0" u="none" strike="noStrike" cap="none" normalizeH="0" baseline="0" dirty="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chemeClr val="tx1"/>
                          </a:solidFill>
                          <a:effectLst/>
                          <a:latin typeface="+mn-lt"/>
                          <a:ea typeface="ＭＳ Ｐゴシック" charset="0"/>
                        </a:rPr>
                        <a:t>Lagarosiphon</a:t>
                      </a:r>
                      <a:r>
                        <a:rPr kumimoji="0" lang="en-US" sz="1400" b="0" i="1" u="none" strike="noStrike" cap="none" normalizeH="0" baseline="0" dirty="0">
                          <a:ln>
                            <a:noFill/>
                          </a:ln>
                          <a:solidFill>
                            <a:schemeClr val="tx1"/>
                          </a:solidFill>
                          <a:effectLst/>
                          <a:latin typeface="+mn-lt"/>
                          <a:ea typeface="ＭＳ Ｐゴシック" charset="0"/>
                        </a:rPr>
                        <a:t> major</a:t>
                      </a:r>
                      <a:r>
                        <a:rPr kumimoji="0" lang="en-US" sz="1400" b="0" i="0" u="none" strike="noStrike" cap="none" normalizeH="0" baseline="0" dirty="0">
                          <a:ln>
                            <a:noFill/>
                          </a:ln>
                          <a:solidFill>
                            <a:schemeClr val="tx1"/>
                          </a:solidFill>
                          <a:effectLst/>
                          <a:latin typeface="+mn-lt"/>
                          <a:ea typeface="ＭＳ Ｐゴシック" charset="0"/>
                          <a:cs typeface="ＭＳ Ｐゴシック" charset="0"/>
                        </a:rPr>
                        <a:t> - </a:t>
                      </a:r>
                      <a:r>
                        <a:rPr kumimoji="0" lang="en-US" sz="1400" b="1" i="0" u="none" strike="noStrike" cap="none" normalizeH="0" baseline="0" dirty="0" err="1">
                          <a:ln>
                            <a:noFill/>
                          </a:ln>
                          <a:solidFill>
                            <a:schemeClr val="tx1"/>
                          </a:solidFill>
                          <a:effectLst/>
                          <a:latin typeface="+mn-lt"/>
                          <a:ea typeface="ＭＳ Ｐゴシック" charset="0"/>
                        </a:rPr>
                        <a:t>lagarosiphon</a:t>
                      </a:r>
                      <a:endParaRPr kumimoji="0" lang="en-US" sz="1400" b="1" i="0" u="none" strike="noStrike" cap="none" normalizeH="0" baseline="0" dirty="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chemeClr val="tx1"/>
                          </a:solidFill>
                          <a:effectLst/>
                          <a:latin typeface="+mn-lt"/>
                          <a:ea typeface="ＭＳ Ｐゴシック" charset="0"/>
                        </a:rPr>
                        <a:t>Melaleuca</a:t>
                      </a:r>
                      <a:r>
                        <a:rPr kumimoji="0" lang="en-US" sz="1400" b="0" i="1" u="none" strike="noStrike" cap="none" normalizeH="0" baseline="0" dirty="0">
                          <a:ln>
                            <a:noFill/>
                          </a:ln>
                          <a:solidFill>
                            <a:schemeClr val="tx1"/>
                          </a:solidFill>
                          <a:effectLst/>
                          <a:latin typeface="+mn-lt"/>
                          <a:ea typeface="ＭＳ Ｐゴシック" charset="0"/>
                        </a:rPr>
                        <a:t> </a:t>
                      </a:r>
                      <a:r>
                        <a:rPr kumimoji="0" lang="en-US" sz="1400" b="0" i="1" u="none" strike="noStrike" cap="none" normalizeH="0" baseline="0" dirty="0" err="1">
                          <a:ln>
                            <a:noFill/>
                          </a:ln>
                          <a:solidFill>
                            <a:schemeClr val="tx1"/>
                          </a:solidFill>
                          <a:effectLst/>
                          <a:latin typeface="+mn-lt"/>
                          <a:ea typeface="ＭＳ Ｐゴシック" charset="0"/>
                        </a:rPr>
                        <a:t>quinquenervia</a:t>
                      </a:r>
                      <a:r>
                        <a:rPr kumimoji="0" lang="en-US" sz="1400" b="0" i="0" u="none" strike="noStrike" cap="none" normalizeH="0" baseline="0" dirty="0">
                          <a:ln>
                            <a:noFill/>
                          </a:ln>
                          <a:solidFill>
                            <a:schemeClr val="tx1"/>
                          </a:solidFill>
                          <a:effectLst/>
                          <a:latin typeface="+mn-lt"/>
                          <a:ea typeface="ＭＳ Ｐゴシック" charset="0"/>
                          <a:cs typeface="ＭＳ Ｐゴシック" charset="0"/>
                        </a:rPr>
                        <a:t> - </a:t>
                      </a:r>
                      <a:r>
                        <a:rPr kumimoji="0" lang="en-US" sz="1400" b="1" i="0" u="none" strike="noStrike" cap="none" normalizeH="0" baseline="0" dirty="0" err="1">
                          <a:ln>
                            <a:noFill/>
                          </a:ln>
                          <a:solidFill>
                            <a:schemeClr val="tx1"/>
                          </a:solidFill>
                          <a:effectLst/>
                          <a:latin typeface="+mn-lt"/>
                          <a:ea typeface="ＭＳ Ｐゴシック" charset="0"/>
                        </a:rPr>
                        <a:t>paperbark</a:t>
                      </a:r>
                      <a:endParaRPr kumimoji="0" lang="en-US" sz="1400" b="1" i="0" u="none" strike="noStrike" cap="none" normalizeH="0" baseline="0" dirty="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1" u="none" strike="noStrike" cap="none" normalizeH="0" baseline="0" dirty="0" err="1">
                          <a:ln>
                            <a:noFill/>
                          </a:ln>
                          <a:solidFill>
                            <a:schemeClr val="tx1"/>
                          </a:solidFill>
                          <a:effectLst/>
                          <a:latin typeface="+mn-lt"/>
                          <a:ea typeface="ＭＳ Ｐゴシック" charset="0"/>
                        </a:rPr>
                        <a:t>Lythrum</a:t>
                      </a:r>
                      <a:r>
                        <a:rPr kumimoji="0" lang="en-US" sz="1400" b="1" i="1" u="none" strike="noStrike" cap="none" normalizeH="0" baseline="0" dirty="0">
                          <a:ln>
                            <a:noFill/>
                          </a:ln>
                          <a:solidFill>
                            <a:schemeClr val="tx1"/>
                          </a:solidFill>
                          <a:effectLst/>
                          <a:latin typeface="+mn-lt"/>
                          <a:ea typeface="ＭＳ Ｐゴシック" charset="0"/>
                        </a:rPr>
                        <a:t> </a:t>
                      </a:r>
                      <a:r>
                        <a:rPr kumimoji="0" lang="en-US" sz="1400" b="1" i="1" u="none" strike="noStrike" cap="none" normalizeH="0" baseline="0" dirty="0" err="1">
                          <a:ln>
                            <a:noFill/>
                          </a:ln>
                          <a:solidFill>
                            <a:schemeClr val="tx1"/>
                          </a:solidFill>
                          <a:effectLst/>
                          <a:latin typeface="+mn-lt"/>
                          <a:ea typeface="ＭＳ Ｐゴシック" charset="0"/>
                        </a:rPr>
                        <a:t>salicaria</a:t>
                      </a:r>
                      <a:r>
                        <a:rPr kumimoji="0" lang="en-US" sz="1400" b="1" i="0" u="none" strike="noStrike" cap="none" normalizeH="0" baseline="0" dirty="0">
                          <a:ln>
                            <a:noFill/>
                          </a:ln>
                          <a:solidFill>
                            <a:schemeClr val="tx1"/>
                          </a:solidFill>
                          <a:effectLst/>
                          <a:latin typeface="+mn-lt"/>
                          <a:ea typeface="ＭＳ Ｐゴシック" charset="0"/>
                          <a:cs typeface="ＭＳ Ｐゴシック" charset="0"/>
                        </a:rPr>
                        <a:t> - </a:t>
                      </a:r>
                      <a:r>
                        <a:rPr kumimoji="0" lang="en-US" sz="1400" b="1" i="0" u="none" strike="noStrike" cap="none" normalizeH="0" baseline="0" dirty="0">
                          <a:ln>
                            <a:noFill/>
                          </a:ln>
                          <a:solidFill>
                            <a:schemeClr val="tx1"/>
                          </a:solidFill>
                          <a:effectLst/>
                          <a:latin typeface="+mn-lt"/>
                          <a:ea typeface="ＭＳ Ｐゴシック" charset="0"/>
                        </a:rPr>
                        <a:t>purple loosestrife</a:t>
                      </a:r>
                      <a:endParaRPr kumimoji="0" lang="en-US" sz="1400" b="1" i="0" u="none" strike="noStrike" cap="none" normalizeH="0" baseline="0" dirty="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chemeClr val="tx1"/>
                          </a:solidFill>
                          <a:effectLst/>
                          <a:latin typeface="+mn-lt"/>
                          <a:ea typeface="ＭＳ Ｐゴシック" charset="0"/>
                        </a:rPr>
                        <a:t>Eichhornia</a:t>
                      </a:r>
                      <a:r>
                        <a:rPr kumimoji="0" lang="en-US" sz="1400" b="0" i="1" u="none" strike="noStrike" cap="none" normalizeH="0" baseline="0" dirty="0">
                          <a:ln>
                            <a:noFill/>
                          </a:ln>
                          <a:solidFill>
                            <a:schemeClr val="tx1"/>
                          </a:solidFill>
                          <a:effectLst/>
                          <a:latin typeface="+mn-lt"/>
                          <a:ea typeface="ＭＳ Ｐゴシック" charset="0"/>
                        </a:rPr>
                        <a:t> </a:t>
                      </a:r>
                      <a:r>
                        <a:rPr kumimoji="0" lang="en-US" sz="1400" b="0" i="1" u="none" strike="noStrike" cap="none" normalizeH="0" baseline="0" dirty="0" err="1">
                          <a:ln>
                            <a:noFill/>
                          </a:ln>
                          <a:solidFill>
                            <a:schemeClr val="tx1"/>
                          </a:solidFill>
                          <a:effectLst/>
                          <a:latin typeface="+mn-lt"/>
                          <a:ea typeface="ＭＳ Ｐゴシック" charset="0"/>
                        </a:rPr>
                        <a:t>azurea</a:t>
                      </a:r>
                      <a:r>
                        <a:rPr kumimoji="0" lang="en-US" sz="1400" b="0" i="0" u="none" strike="noStrike" cap="none" normalizeH="0" baseline="0" dirty="0">
                          <a:ln>
                            <a:noFill/>
                          </a:ln>
                          <a:solidFill>
                            <a:schemeClr val="tx1"/>
                          </a:solidFill>
                          <a:effectLst/>
                          <a:latin typeface="+mn-lt"/>
                          <a:ea typeface="ＭＳ Ｐゴシック" charset="0"/>
                          <a:cs typeface="ＭＳ Ｐゴシック" charset="0"/>
                        </a:rPr>
                        <a:t> - </a:t>
                      </a:r>
                      <a:r>
                        <a:rPr kumimoji="0" lang="en-US" sz="1400" b="1" i="0" u="none" strike="noStrike" cap="none" normalizeH="0" baseline="0" dirty="0">
                          <a:ln>
                            <a:noFill/>
                          </a:ln>
                          <a:solidFill>
                            <a:schemeClr val="tx1"/>
                          </a:solidFill>
                          <a:effectLst/>
                          <a:latin typeface="+mn-lt"/>
                          <a:ea typeface="ＭＳ Ｐゴシック" charset="0"/>
                        </a:rPr>
                        <a:t>rooted </a:t>
                      </a:r>
                      <a:r>
                        <a:rPr kumimoji="0" lang="en-US" sz="1400" b="1" i="0" u="none" strike="noStrike" cap="none" normalizeH="0" baseline="0" dirty="0" err="1">
                          <a:ln>
                            <a:noFill/>
                          </a:ln>
                          <a:solidFill>
                            <a:schemeClr val="tx1"/>
                          </a:solidFill>
                          <a:effectLst/>
                          <a:latin typeface="+mn-lt"/>
                          <a:ea typeface="ＭＳ Ｐゴシック" charset="0"/>
                        </a:rPr>
                        <a:t>waterhyacinth</a:t>
                      </a:r>
                      <a:endParaRPr kumimoji="0" lang="en-US" sz="1400" b="1" i="0" u="none" strike="noStrike" cap="none" normalizeH="0" baseline="0" dirty="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1" u="none" strike="noStrike" cap="none" normalizeH="0" baseline="0" dirty="0" err="1">
                          <a:ln>
                            <a:noFill/>
                          </a:ln>
                          <a:solidFill>
                            <a:schemeClr val="tx1"/>
                          </a:solidFill>
                          <a:effectLst/>
                          <a:latin typeface="+mn-lt"/>
                          <a:ea typeface="ＭＳ Ｐゴシック" charset="0"/>
                        </a:rPr>
                        <a:t>Tamarix</a:t>
                      </a:r>
                      <a:r>
                        <a:rPr kumimoji="0" lang="en-US" sz="1400" b="1" i="1" u="none" strike="noStrike" cap="none" normalizeH="0" baseline="0" dirty="0">
                          <a:ln>
                            <a:noFill/>
                          </a:ln>
                          <a:solidFill>
                            <a:schemeClr val="tx1"/>
                          </a:solidFill>
                          <a:effectLst/>
                          <a:latin typeface="+mn-lt"/>
                          <a:ea typeface="ＭＳ Ｐゴシック" charset="0"/>
                        </a:rPr>
                        <a:t> spp.</a:t>
                      </a:r>
                      <a:r>
                        <a:rPr kumimoji="0" lang="en-US" sz="1400" b="1" i="0" u="none" strike="noStrike" cap="none" normalizeH="0" baseline="0" dirty="0">
                          <a:ln>
                            <a:noFill/>
                          </a:ln>
                          <a:solidFill>
                            <a:schemeClr val="tx1"/>
                          </a:solidFill>
                          <a:effectLst/>
                          <a:latin typeface="+mn-lt"/>
                          <a:ea typeface="ＭＳ Ｐゴシック" charset="0"/>
                          <a:cs typeface="ＭＳ Ｐゴシック" charset="0"/>
                        </a:rPr>
                        <a:t> </a:t>
                      </a:r>
                      <a:r>
                        <a:rPr kumimoji="0" lang="en-US" sz="1400" b="1" i="0" u="none" strike="noStrike" cap="none" normalizeH="0" baseline="0" dirty="0" smtClean="0">
                          <a:ln>
                            <a:noFill/>
                          </a:ln>
                          <a:solidFill>
                            <a:schemeClr val="tx1"/>
                          </a:solidFill>
                          <a:effectLst/>
                          <a:latin typeface="+mn-lt"/>
                          <a:ea typeface="ＭＳ Ｐゴシック" charset="0"/>
                          <a:cs typeface="ＭＳ Ｐゴシック" charset="0"/>
                        </a:rPr>
                        <a:t>– </a:t>
                      </a:r>
                      <a:r>
                        <a:rPr kumimoji="0" lang="en-US" sz="1400" b="0" i="0" u="none" strike="noStrike" cap="none" normalizeH="0" baseline="0" dirty="0" smtClean="0">
                          <a:ln>
                            <a:noFill/>
                          </a:ln>
                          <a:solidFill>
                            <a:schemeClr val="tx1"/>
                          </a:solidFill>
                          <a:effectLst/>
                          <a:latin typeface="+mn-lt"/>
                          <a:ea typeface="ＭＳ Ｐゴシック" charset="0"/>
                          <a:cs typeface="+mn-cs"/>
                        </a:rPr>
                        <a:t>s</a:t>
                      </a:r>
                      <a:r>
                        <a:rPr kumimoji="0" lang="en-US" sz="1400" b="0" i="0" u="none" strike="noStrike" cap="none" normalizeH="0" baseline="0" dirty="0" smtClean="0">
                          <a:ln>
                            <a:noFill/>
                          </a:ln>
                          <a:solidFill>
                            <a:schemeClr val="tx1"/>
                          </a:solidFill>
                          <a:effectLst/>
                          <a:latin typeface="+mn-lt"/>
                          <a:ea typeface="ＭＳ Ｐゴシック" charset="0"/>
                        </a:rPr>
                        <a:t>alt cedar</a:t>
                      </a:r>
                      <a:endParaRPr kumimoji="0" lang="en-US" sz="1400" b="0" i="0" u="none" strike="noStrike" cap="none" normalizeH="0" baseline="0" dirty="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1" u="none" strike="noStrike" cap="none" normalizeH="0" baseline="0" dirty="0" err="1">
                          <a:ln>
                            <a:noFill/>
                          </a:ln>
                          <a:solidFill>
                            <a:schemeClr val="tx1"/>
                          </a:solidFill>
                          <a:effectLst/>
                          <a:latin typeface="+mn-lt"/>
                          <a:ea typeface="ＭＳ Ｐゴシック" charset="0"/>
                        </a:rPr>
                        <a:t>Salvinia</a:t>
                      </a:r>
                      <a:r>
                        <a:rPr kumimoji="0" lang="en-US" sz="1400" b="1" i="1" u="none" strike="noStrike" cap="none" normalizeH="0" baseline="0" dirty="0">
                          <a:ln>
                            <a:noFill/>
                          </a:ln>
                          <a:solidFill>
                            <a:schemeClr val="tx1"/>
                          </a:solidFill>
                          <a:effectLst/>
                          <a:latin typeface="+mn-lt"/>
                          <a:ea typeface="ＭＳ Ｐゴシック" charset="0"/>
                        </a:rPr>
                        <a:t> spp.</a:t>
                      </a:r>
                      <a:r>
                        <a:rPr kumimoji="0" lang="en-US" sz="1400" b="1" i="0" u="none" strike="noStrike" cap="none" normalizeH="0" baseline="0" dirty="0">
                          <a:ln>
                            <a:noFill/>
                          </a:ln>
                          <a:solidFill>
                            <a:schemeClr val="tx1"/>
                          </a:solidFill>
                          <a:effectLst/>
                          <a:latin typeface="+mn-lt"/>
                          <a:ea typeface="ＭＳ Ｐゴシック" charset="0"/>
                          <a:cs typeface="ＭＳ Ｐゴシック" charset="0"/>
                        </a:rPr>
                        <a:t> </a:t>
                      </a:r>
                      <a:r>
                        <a:rPr kumimoji="0" lang="en-US" sz="1400" b="1" i="0" u="none" strike="noStrike" cap="none" normalizeH="0" baseline="0" dirty="0" smtClean="0">
                          <a:ln>
                            <a:noFill/>
                          </a:ln>
                          <a:solidFill>
                            <a:schemeClr val="tx1"/>
                          </a:solidFill>
                          <a:effectLst/>
                          <a:latin typeface="+mn-lt"/>
                          <a:ea typeface="ＭＳ Ｐゴシック" charset="0"/>
                          <a:cs typeface="ＭＳ Ｐゴシック" charset="0"/>
                        </a:rPr>
                        <a:t>- </a:t>
                      </a:r>
                      <a:r>
                        <a:rPr kumimoji="0" lang="en-US" sz="1400" b="1" i="0" u="none" strike="noStrike" cap="none" normalizeH="0" baseline="0" dirty="0" err="1" smtClean="0">
                          <a:ln>
                            <a:noFill/>
                          </a:ln>
                          <a:solidFill>
                            <a:schemeClr val="tx1"/>
                          </a:solidFill>
                          <a:effectLst/>
                          <a:latin typeface="+mn-lt"/>
                          <a:ea typeface="ＭＳ Ｐゴシック" charset="0"/>
                          <a:cs typeface="ＭＳ Ｐゴシック" charset="0"/>
                        </a:rPr>
                        <a:t>s</a:t>
                      </a:r>
                      <a:r>
                        <a:rPr kumimoji="0" lang="en-US" sz="1400" b="1" i="0" u="none" strike="noStrike" cap="none" normalizeH="0" baseline="0" dirty="0" err="1" smtClean="0">
                          <a:ln>
                            <a:noFill/>
                          </a:ln>
                          <a:solidFill>
                            <a:schemeClr val="tx1"/>
                          </a:solidFill>
                          <a:effectLst/>
                          <a:latin typeface="+mn-lt"/>
                          <a:ea typeface="ＭＳ Ｐゴシック" charset="0"/>
                        </a:rPr>
                        <a:t>alvinia</a:t>
                      </a:r>
                      <a:endParaRPr kumimoji="0" lang="en-US" sz="1400" b="1" i="0" u="none" strike="noStrike" cap="none" normalizeH="0" baseline="0" dirty="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chemeClr val="tx1"/>
                          </a:solidFill>
                          <a:effectLst/>
                          <a:latin typeface="+mn-lt"/>
                          <a:ea typeface="ＭＳ Ｐゴシック" charset="0"/>
                        </a:rPr>
                        <a:t>Nassella</a:t>
                      </a:r>
                      <a:r>
                        <a:rPr kumimoji="0" lang="en-US" sz="1400" b="0" i="1" u="none" strike="noStrike" cap="none" normalizeH="0" baseline="0" dirty="0">
                          <a:ln>
                            <a:noFill/>
                          </a:ln>
                          <a:solidFill>
                            <a:schemeClr val="tx1"/>
                          </a:solidFill>
                          <a:effectLst/>
                          <a:latin typeface="+mn-lt"/>
                          <a:ea typeface="ＭＳ Ｐゴシック" charset="0"/>
                        </a:rPr>
                        <a:t> </a:t>
                      </a:r>
                      <a:r>
                        <a:rPr kumimoji="0" lang="en-US" sz="1400" b="0" i="1" u="none" strike="noStrike" cap="none" normalizeH="0" baseline="0" dirty="0" err="1">
                          <a:ln>
                            <a:noFill/>
                          </a:ln>
                          <a:solidFill>
                            <a:schemeClr val="tx1"/>
                          </a:solidFill>
                          <a:effectLst/>
                          <a:latin typeface="+mn-lt"/>
                          <a:ea typeface="ＭＳ Ｐゴシック" charset="0"/>
                        </a:rPr>
                        <a:t>trichotoma</a:t>
                      </a:r>
                      <a:r>
                        <a:rPr kumimoji="0" lang="en-US" sz="1400" b="0" i="0" u="none" strike="noStrike" cap="none" normalizeH="0" baseline="0" dirty="0">
                          <a:ln>
                            <a:noFill/>
                          </a:ln>
                          <a:solidFill>
                            <a:schemeClr val="tx1"/>
                          </a:solidFill>
                          <a:effectLst/>
                          <a:latin typeface="+mn-lt"/>
                          <a:ea typeface="ＭＳ Ｐゴシック" charset="0"/>
                          <a:cs typeface="ＭＳ Ｐゴシック" charset="0"/>
                        </a:rPr>
                        <a:t> - </a:t>
                      </a:r>
                      <a:r>
                        <a:rPr kumimoji="0" lang="en-US" sz="1400" b="0" i="0" u="none" strike="noStrike" cap="none" normalizeH="0" baseline="0" dirty="0">
                          <a:ln>
                            <a:noFill/>
                          </a:ln>
                          <a:solidFill>
                            <a:schemeClr val="tx1"/>
                          </a:solidFill>
                          <a:effectLst/>
                          <a:latin typeface="+mn-lt"/>
                          <a:ea typeface="ＭＳ Ｐゴシック" charset="0"/>
                          <a:cs typeface="+mn-cs"/>
                        </a:rPr>
                        <a:t>s</a:t>
                      </a:r>
                      <a:r>
                        <a:rPr kumimoji="0" lang="en-US" sz="1400" b="0" i="0" u="none" strike="noStrike" cap="none" normalizeH="0" baseline="0" dirty="0" smtClean="0">
                          <a:ln>
                            <a:noFill/>
                          </a:ln>
                          <a:solidFill>
                            <a:schemeClr val="tx1"/>
                          </a:solidFill>
                          <a:effectLst/>
                          <a:latin typeface="+mn-lt"/>
                          <a:ea typeface="ＭＳ Ｐゴシック" charset="0"/>
                        </a:rPr>
                        <a:t>errated </a:t>
                      </a:r>
                      <a:r>
                        <a:rPr kumimoji="0" lang="en-US" sz="1400" b="0" i="0" u="none" strike="noStrike" cap="none" normalizeH="0" baseline="0" dirty="0">
                          <a:ln>
                            <a:noFill/>
                          </a:ln>
                          <a:solidFill>
                            <a:schemeClr val="tx1"/>
                          </a:solidFill>
                          <a:effectLst/>
                          <a:latin typeface="+mn-lt"/>
                          <a:ea typeface="ＭＳ Ｐゴシック" charset="0"/>
                        </a:rPr>
                        <a:t>tussock</a:t>
                      </a:r>
                      <a:endParaRPr kumimoji="0" lang="en-US" sz="1400" b="0" i="0" u="none" strike="noStrike" cap="none" normalizeH="0" baseline="0" dirty="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chemeClr val="tx1"/>
                          </a:solidFill>
                          <a:effectLst/>
                          <a:latin typeface="+mn-lt"/>
                          <a:ea typeface="ＭＳ Ｐゴシック" charset="0"/>
                        </a:rPr>
                        <a:t>Panicum</a:t>
                      </a:r>
                      <a:r>
                        <a:rPr kumimoji="0" lang="en-US" sz="1400" b="0" i="1" u="none" strike="noStrike" cap="none" normalizeH="0" baseline="0" dirty="0">
                          <a:ln>
                            <a:noFill/>
                          </a:ln>
                          <a:solidFill>
                            <a:schemeClr val="tx1"/>
                          </a:solidFill>
                          <a:effectLst/>
                          <a:latin typeface="+mn-lt"/>
                          <a:ea typeface="ＭＳ Ｐゴシック" charset="0"/>
                        </a:rPr>
                        <a:t> </a:t>
                      </a:r>
                      <a:r>
                        <a:rPr kumimoji="0" lang="en-US" sz="1400" b="0" i="1" u="none" strike="noStrike" cap="none" normalizeH="0" baseline="0" dirty="0" err="1">
                          <a:ln>
                            <a:noFill/>
                          </a:ln>
                          <a:solidFill>
                            <a:schemeClr val="tx1"/>
                          </a:solidFill>
                          <a:effectLst/>
                          <a:latin typeface="+mn-lt"/>
                          <a:ea typeface="ＭＳ Ｐゴシック" charset="0"/>
                        </a:rPr>
                        <a:t>repens</a:t>
                      </a:r>
                      <a:r>
                        <a:rPr kumimoji="0" lang="en-US" sz="1400" b="0" i="0" u="none" strike="noStrike" cap="none" normalizeH="0" baseline="0" dirty="0">
                          <a:ln>
                            <a:noFill/>
                          </a:ln>
                          <a:solidFill>
                            <a:schemeClr val="tx1"/>
                          </a:solidFill>
                          <a:effectLst/>
                          <a:latin typeface="+mn-lt"/>
                          <a:ea typeface="ＭＳ Ｐゴシック" charset="0"/>
                          <a:cs typeface="ＭＳ Ｐゴシック" charset="0"/>
                        </a:rPr>
                        <a:t> - </a:t>
                      </a:r>
                      <a:r>
                        <a:rPr kumimoji="0" lang="en-US" sz="1400" b="1" i="0" u="none" strike="noStrike" cap="none" normalizeH="0" baseline="0" dirty="0" err="1">
                          <a:ln>
                            <a:noFill/>
                          </a:ln>
                          <a:solidFill>
                            <a:schemeClr val="tx1"/>
                          </a:solidFill>
                          <a:effectLst/>
                          <a:latin typeface="+mn-lt"/>
                          <a:ea typeface="ＭＳ Ｐゴシック" charset="0"/>
                          <a:cs typeface="+mn-cs"/>
                        </a:rPr>
                        <a:t>t</a:t>
                      </a:r>
                      <a:r>
                        <a:rPr kumimoji="0" lang="en-US" sz="1400" b="1" i="0" u="none" strike="noStrike" cap="none" normalizeH="0" baseline="0" dirty="0" err="1" smtClean="0">
                          <a:ln>
                            <a:noFill/>
                          </a:ln>
                          <a:solidFill>
                            <a:schemeClr val="tx1"/>
                          </a:solidFill>
                          <a:effectLst/>
                          <a:latin typeface="+mn-lt"/>
                          <a:ea typeface="ＭＳ Ｐゴシック" charset="0"/>
                        </a:rPr>
                        <a:t>orpedograss</a:t>
                      </a:r>
                      <a:endParaRPr kumimoji="0" lang="en-US" sz="1400" b="1" i="0" u="none" strike="noStrike" cap="none" normalizeH="0" baseline="0" dirty="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chemeClr val="tx1"/>
                          </a:solidFill>
                          <a:effectLst/>
                          <a:latin typeface="+mn-lt"/>
                          <a:ea typeface="ＭＳ Ｐゴシック" charset="0"/>
                        </a:rPr>
                        <a:t>Solanum</a:t>
                      </a:r>
                      <a:r>
                        <a:rPr kumimoji="0" lang="en-US" sz="1400" b="0" i="1" u="none" strike="noStrike" cap="none" normalizeH="0" baseline="0" dirty="0">
                          <a:ln>
                            <a:noFill/>
                          </a:ln>
                          <a:solidFill>
                            <a:schemeClr val="tx1"/>
                          </a:solidFill>
                          <a:effectLst/>
                          <a:latin typeface="+mn-lt"/>
                          <a:ea typeface="ＭＳ Ｐゴシック" charset="0"/>
                        </a:rPr>
                        <a:t> </a:t>
                      </a:r>
                      <a:r>
                        <a:rPr kumimoji="0" lang="en-US" sz="1400" b="0" i="1" u="none" strike="noStrike" cap="none" normalizeH="0" baseline="0" dirty="0" err="1">
                          <a:ln>
                            <a:noFill/>
                          </a:ln>
                          <a:solidFill>
                            <a:schemeClr val="tx1"/>
                          </a:solidFill>
                          <a:effectLst/>
                          <a:latin typeface="+mn-lt"/>
                          <a:ea typeface="ＭＳ Ｐゴシック" charset="0"/>
                        </a:rPr>
                        <a:t>viarum</a:t>
                      </a:r>
                      <a:r>
                        <a:rPr kumimoji="0" lang="en-US" sz="1400" b="0" i="0" u="none" strike="noStrike" cap="none" normalizeH="0" baseline="0" dirty="0">
                          <a:ln>
                            <a:noFill/>
                          </a:ln>
                          <a:solidFill>
                            <a:schemeClr val="tx1"/>
                          </a:solidFill>
                          <a:effectLst/>
                          <a:latin typeface="+mn-lt"/>
                          <a:ea typeface="ＭＳ Ｐゴシック" charset="0"/>
                          <a:cs typeface="ＭＳ Ｐゴシック" charset="0"/>
                        </a:rPr>
                        <a:t> - </a:t>
                      </a:r>
                      <a:r>
                        <a:rPr kumimoji="0" lang="en-US" sz="1400" b="0" i="0" u="none" strike="noStrike" cap="none" normalizeH="0" baseline="0" dirty="0">
                          <a:ln>
                            <a:noFill/>
                          </a:ln>
                          <a:solidFill>
                            <a:schemeClr val="tx1"/>
                          </a:solidFill>
                          <a:effectLst/>
                          <a:latin typeface="+mn-lt"/>
                          <a:ea typeface="ＭＳ Ｐゴシック" charset="0"/>
                          <a:cs typeface="+mn-cs"/>
                        </a:rPr>
                        <a:t>t</a:t>
                      </a:r>
                      <a:r>
                        <a:rPr kumimoji="0" lang="en-US" sz="1400" b="0" i="0" u="none" strike="noStrike" cap="none" normalizeH="0" baseline="0" dirty="0" smtClean="0">
                          <a:ln>
                            <a:noFill/>
                          </a:ln>
                          <a:solidFill>
                            <a:schemeClr val="tx1"/>
                          </a:solidFill>
                          <a:effectLst/>
                          <a:latin typeface="+mn-lt"/>
                          <a:ea typeface="ＭＳ Ｐゴシック" charset="0"/>
                        </a:rPr>
                        <a:t>ropical </a:t>
                      </a:r>
                      <a:r>
                        <a:rPr kumimoji="0" lang="en-US" sz="1400" b="0" i="0" u="none" strike="noStrike" cap="none" normalizeH="0" baseline="0" dirty="0">
                          <a:ln>
                            <a:noFill/>
                          </a:ln>
                          <a:solidFill>
                            <a:schemeClr val="tx1"/>
                          </a:solidFill>
                          <a:effectLst/>
                          <a:latin typeface="+mn-lt"/>
                          <a:ea typeface="ＭＳ Ｐゴシック" charset="0"/>
                        </a:rPr>
                        <a:t>soda apple</a:t>
                      </a:r>
                      <a:endParaRPr kumimoji="0" lang="en-US" sz="1400" b="0" i="0" u="none" strike="noStrike" cap="none" normalizeH="0" baseline="0" dirty="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a:ln>
                            <a:noFill/>
                          </a:ln>
                          <a:solidFill>
                            <a:schemeClr val="tx1"/>
                          </a:solidFill>
                          <a:effectLst/>
                          <a:latin typeface="+mn-lt"/>
                          <a:ea typeface="ＭＳ Ｐゴシック" charset="0"/>
                        </a:rPr>
                        <a:t>Ipomoea </a:t>
                      </a:r>
                      <a:r>
                        <a:rPr kumimoji="0" lang="en-US" sz="1400" b="0" i="1" u="none" strike="noStrike" cap="none" normalizeH="0" baseline="0" dirty="0" err="1">
                          <a:ln>
                            <a:noFill/>
                          </a:ln>
                          <a:solidFill>
                            <a:schemeClr val="tx1"/>
                          </a:solidFill>
                          <a:effectLst/>
                          <a:latin typeface="+mn-lt"/>
                          <a:ea typeface="ＭＳ Ｐゴシック" charset="0"/>
                        </a:rPr>
                        <a:t>aquatica</a:t>
                      </a:r>
                      <a:r>
                        <a:rPr kumimoji="0" lang="en-US" sz="1400" b="0" i="0" u="none" strike="noStrike" cap="none" normalizeH="0" baseline="0" dirty="0">
                          <a:ln>
                            <a:noFill/>
                          </a:ln>
                          <a:solidFill>
                            <a:schemeClr val="tx1"/>
                          </a:solidFill>
                          <a:effectLst/>
                          <a:latin typeface="+mn-lt"/>
                          <a:ea typeface="ＭＳ Ｐゴシック" charset="0"/>
                          <a:cs typeface="ＭＳ Ｐゴシック" charset="0"/>
                        </a:rPr>
                        <a:t> - </a:t>
                      </a:r>
                      <a:r>
                        <a:rPr kumimoji="0" lang="en-US" sz="1400" b="1" i="0" u="none" strike="noStrike" cap="none" normalizeH="0" baseline="0" dirty="0">
                          <a:ln>
                            <a:noFill/>
                          </a:ln>
                          <a:solidFill>
                            <a:schemeClr val="tx1"/>
                          </a:solidFill>
                          <a:effectLst/>
                          <a:latin typeface="+mn-lt"/>
                          <a:ea typeface="ＭＳ Ｐゴシック" charset="0"/>
                        </a:rPr>
                        <a:t>water spinach</a:t>
                      </a:r>
                      <a:endParaRPr kumimoji="0" lang="en-US" sz="1400" b="1" i="0" u="none" strike="noStrike" cap="none" normalizeH="0" baseline="0" dirty="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chemeClr val="tx1"/>
                          </a:solidFill>
                          <a:effectLst/>
                          <a:latin typeface="+mn-lt"/>
                          <a:ea typeface="ＭＳ Ｐゴシック" charset="0"/>
                        </a:rPr>
                        <a:t>Cryptocoryne</a:t>
                      </a:r>
                      <a:r>
                        <a:rPr kumimoji="0" lang="en-US" sz="1400" b="0" i="1" u="none" strike="noStrike" cap="none" normalizeH="0" baseline="0" dirty="0">
                          <a:ln>
                            <a:noFill/>
                          </a:ln>
                          <a:solidFill>
                            <a:schemeClr val="tx1"/>
                          </a:solidFill>
                          <a:effectLst/>
                          <a:latin typeface="+mn-lt"/>
                          <a:ea typeface="ＭＳ Ｐゴシック" charset="0"/>
                        </a:rPr>
                        <a:t> </a:t>
                      </a:r>
                      <a:r>
                        <a:rPr kumimoji="0" lang="en-US" sz="1400" b="0" i="1" u="none" strike="noStrike" cap="none" normalizeH="0" baseline="0" dirty="0" err="1">
                          <a:ln>
                            <a:noFill/>
                          </a:ln>
                          <a:solidFill>
                            <a:schemeClr val="tx1"/>
                          </a:solidFill>
                          <a:effectLst/>
                          <a:latin typeface="+mn-lt"/>
                          <a:ea typeface="ＭＳ Ｐゴシック" charset="0"/>
                        </a:rPr>
                        <a:t>beckettii</a:t>
                      </a:r>
                      <a:r>
                        <a:rPr kumimoji="0" lang="en-US" sz="1400" b="0" i="0" u="none" strike="noStrike" cap="none" normalizeH="0" baseline="0" dirty="0">
                          <a:ln>
                            <a:noFill/>
                          </a:ln>
                          <a:solidFill>
                            <a:schemeClr val="tx1"/>
                          </a:solidFill>
                          <a:effectLst/>
                          <a:latin typeface="+mn-lt"/>
                          <a:ea typeface="ＭＳ Ｐゴシック" charset="0"/>
                          <a:cs typeface="ＭＳ Ｐゴシック" charset="0"/>
                        </a:rPr>
                        <a:t> - </a:t>
                      </a:r>
                      <a:r>
                        <a:rPr kumimoji="0" lang="en-US" sz="1400" b="0" i="0" u="none" strike="noStrike" cap="none" normalizeH="0" baseline="0" dirty="0">
                          <a:ln>
                            <a:noFill/>
                          </a:ln>
                          <a:solidFill>
                            <a:schemeClr val="tx1"/>
                          </a:solidFill>
                          <a:effectLst/>
                          <a:latin typeface="+mn-lt"/>
                          <a:ea typeface="ＭＳ Ｐゴシック" charset="0"/>
                        </a:rPr>
                        <a:t>water trumpet</a:t>
                      </a:r>
                      <a:endParaRPr kumimoji="0" lang="en-US" sz="1400" b="0" i="0" u="none" strike="noStrike" cap="none" normalizeH="0" baseline="0" dirty="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1" u="none" strike="noStrike" cap="none" normalizeH="0" baseline="0" dirty="0" err="1">
                          <a:ln>
                            <a:noFill/>
                          </a:ln>
                          <a:solidFill>
                            <a:schemeClr val="tx1"/>
                          </a:solidFill>
                          <a:effectLst/>
                          <a:latin typeface="+mn-lt"/>
                          <a:ea typeface="ＭＳ Ｐゴシック" charset="0"/>
                        </a:rPr>
                        <a:t>Eichhornia</a:t>
                      </a:r>
                      <a:r>
                        <a:rPr kumimoji="0" lang="en-US" sz="1400" b="1" i="1" u="none" strike="noStrike" cap="none" normalizeH="0" baseline="0" dirty="0">
                          <a:ln>
                            <a:noFill/>
                          </a:ln>
                          <a:solidFill>
                            <a:schemeClr val="tx1"/>
                          </a:solidFill>
                          <a:effectLst/>
                          <a:latin typeface="+mn-lt"/>
                          <a:ea typeface="ＭＳ Ｐゴシック" charset="0"/>
                        </a:rPr>
                        <a:t> </a:t>
                      </a:r>
                      <a:r>
                        <a:rPr kumimoji="0" lang="en-US" sz="1400" b="1" i="1" u="none" strike="noStrike" cap="none" normalizeH="0" baseline="0" dirty="0" err="1">
                          <a:ln>
                            <a:noFill/>
                          </a:ln>
                          <a:solidFill>
                            <a:schemeClr val="tx1"/>
                          </a:solidFill>
                          <a:effectLst/>
                          <a:latin typeface="+mn-lt"/>
                          <a:ea typeface="ＭＳ Ｐゴシック" charset="0"/>
                        </a:rPr>
                        <a:t>crassipes</a:t>
                      </a:r>
                      <a:r>
                        <a:rPr kumimoji="0" lang="en-US" sz="1400" b="1" i="0" u="none" strike="noStrike" cap="none" normalizeH="0" baseline="0" dirty="0">
                          <a:ln>
                            <a:noFill/>
                          </a:ln>
                          <a:solidFill>
                            <a:schemeClr val="tx1"/>
                          </a:solidFill>
                          <a:effectLst/>
                          <a:latin typeface="+mn-lt"/>
                          <a:ea typeface="ＭＳ Ｐゴシック" charset="0"/>
                          <a:cs typeface="ＭＳ Ｐゴシック" charset="0"/>
                        </a:rPr>
                        <a:t> - </a:t>
                      </a:r>
                      <a:r>
                        <a:rPr kumimoji="0" lang="en-US" sz="1400" b="1" i="0" u="none" strike="noStrike" cap="none" normalizeH="0" baseline="0" dirty="0" err="1">
                          <a:ln>
                            <a:noFill/>
                          </a:ln>
                          <a:solidFill>
                            <a:schemeClr val="tx1"/>
                          </a:solidFill>
                          <a:effectLst/>
                          <a:latin typeface="+mn-lt"/>
                          <a:ea typeface="ＭＳ Ｐゴシック" charset="0"/>
                        </a:rPr>
                        <a:t>waterhyacinth</a:t>
                      </a:r>
                      <a:endParaRPr kumimoji="0" lang="en-US" sz="1400" b="1" i="0" u="none" strike="noStrike" cap="none" normalizeH="0" baseline="0" dirty="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err="1">
                          <a:ln>
                            <a:noFill/>
                          </a:ln>
                          <a:solidFill>
                            <a:schemeClr val="tx1"/>
                          </a:solidFill>
                          <a:effectLst/>
                          <a:latin typeface="+mn-lt"/>
                          <a:ea typeface="ＭＳ Ｐゴシック" charset="0"/>
                        </a:rPr>
                        <a:t>Pistia</a:t>
                      </a:r>
                      <a:r>
                        <a:rPr kumimoji="0" lang="en-US" sz="1400" b="0" i="1" u="none" strike="noStrike" cap="none" normalizeH="0" baseline="0" dirty="0">
                          <a:ln>
                            <a:noFill/>
                          </a:ln>
                          <a:solidFill>
                            <a:schemeClr val="tx1"/>
                          </a:solidFill>
                          <a:effectLst/>
                          <a:latin typeface="+mn-lt"/>
                          <a:ea typeface="ＭＳ Ｐゴシック" charset="0"/>
                        </a:rPr>
                        <a:t> </a:t>
                      </a:r>
                      <a:r>
                        <a:rPr kumimoji="0" lang="en-US" sz="1400" b="0" i="1" u="none" strike="noStrike" cap="none" normalizeH="0" baseline="0" dirty="0" err="1">
                          <a:ln>
                            <a:noFill/>
                          </a:ln>
                          <a:solidFill>
                            <a:schemeClr val="tx1"/>
                          </a:solidFill>
                          <a:effectLst/>
                          <a:latin typeface="+mn-lt"/>
                          <a:ea typeface="ＭＳ Ｐゴシック" charset="0"/>
                        </a:rPr>
                        <a:t>stratiotes</a:t>
                      </a:r>
                      <a:r>
                        <a:rPr kumimoji="0" lang="en-US" sz="1400" b="0" i="0" u="none" strike="noStrike" cap="none" normalizeH="0" baseline="0" dirty="0">
                          <a:ln>
                            <a:noFill/>
                          </a:ln>
                          <a:solidFill>
                            <a:schemeClr val="tx1"/>
                          </a:solidFill>
                          <a:effectLst/>
                          <a:latin typeface="+mn-lt"/>
                          <a:ea typeface="ＭＳ Ｐゴシック" charset="0"/>
                          <a:cs typeface="ＭＳ Ｐゴシック" charset="0"/>
                        </a:rPr>
                        <a:t> </a:t>
                      </a:r>
                      <a:r>
                        <a:rPr kumimoji="0" lang="en-US" sz="1400" b="0" i="0" u="none" strike="noStrike" cap="none" normalizeH="0" baseline="0" dirty="0" smtClean="0">
                          <a:ln>
                            <a:noFill/>
                          </a:ln>
                          <a:solidFill>
                            <a:schemeClr val="tx1"/>
                          </a:solidFill>
                          <a:effectLst/>
                          <a:latin typeface="+mn-lt"/>
                          <a:ea typeface="ＭＳ Ｐゴシック" charset="0"/>
                          <a:cs typeface="ＭＳ Ｐゴシック" charset="0"/>
                        </a:rPr>
                        <a:t>– </a:t>
                      </a:r>
                      <a:r>
                        <a:rPr kumimoji="0" lang="en-US" sz="1400" b="1" i="0" u="none" strike="noStrike" cap="none" normalizeH="0" baseline="0" dirty="0" err="1" smtClean="0">
                          <a:ln>
                            <a:noFill/>
                          </a:ln>
                          <a:solidFill>
                            <a:schemeClr val="tx1"/>
                          </a:solidFill>
                          <a:effectLst/>
                          <a:latin typeface="+mn-lt"/>
                          <a:ea typeface="ＭＳ Ｐゴシック" charset="0"/>
                        </a:rPr>
                        <a:t>waterlettuce</a:t>
                      </a:r>
                      <a:endParaRPr kumimoji="0" lang="en-US" sz="1400" b="1" i="0" u="none" strike="noStrike" cap="none" normalizeH="0" baseline="0" dirty="0" smtClean="0">
                        <a:ln>
                          <a:noFill/>
                        </a:ln>
                        <a:solidFill>
                          <a:schemeClr val="tx1"/>
                        </a:solidFill>
                        <a:effectLst/>
                        <a:latin typeface="+mn-lt"/>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FF0000"/>
                          </a:solidFill>
                          <a:effectLst/>
                          <a:latin typeface="+mn-lt"/>
                          <a:ea typeface="ＭＳ Ｐゴシック" charset="0"/>
                        </a:rPr>
                        <a:t>CHINABERRY – </a:t>
                      </a:r>
                      <a:r>
                        <a:rPr kumimoji="0" lang="en-US" sz="1400" b="1" i="1" u="none" strike="noStrike" cap="none" normalizeH="0" baseline="0" dirty="0" err="1" smtClean="0">
                          <a:ln>
                            <a:noFill/>
                          </a:ln>
                          <a:solidFill>
                            <a:srgbClr val="FF0000"/>
                          </a:solidFill>
                          <a:effectLst/>
                          <a:latin typeface="+mn-lt"/>
                          <a:ea typeface="ＭＳ Ｐゴシック" charset="0"/>
                        </a:rPr>
                        <a:t>Melia</a:t>
                      </a:r>
                      <a:r>
                        <a:rPr kumimoji="0" lang="en-US" sz="1400" b="1" i="1" u="none" strike="noStrike" cap="none" normalizeH="0" baseline="0" dirty="0" smtClean="0">
                          <a:ln>
                            <a:noFill/>
                          </a:ln>
                          <a:solidFill>
                            <a:srgbClr val="FF0000"/>
                          </a:solidFill>
                          <a:effectLst/>
                          <a:latin typeface="+mn-lt"/>
                          <a:ea typeface="ＭＳ Ｐゴシック" charset="0"/>
                        </a:rPr>
                        <a:t> </a:t>
                      </a:r>
                      <a:r>
                        <a:rPr kumimoji="0" lang="en-US" sz="1400" b="1" i="1" u="none" strike="noStrike" cap="none" normalizeH="0" baseline="0" dirty="0" err="1" smtClean="0">
                          <a:ln>
                            <a:noFill/>
                          </a:ln>
                          <a:solidFill>
                            <a:srgbClr val="FF0000"/>
                          </a:solidFill>
                          <a:effectLst/>
                          <a:latin typeface="+mn-lt"/>
                          <a:ea typeface="ＭＳ Ｐゴシック" charset="0"/>
                        </a:rPr>
                        <a:t>azedarach</a:t>
                      </a:r>
                      <a:endParaRPr kumimoji="0" lang="en-US" sz="1400" b="1" i="1" u="none" strike="noStrike" cap="none" normalizeH="0" baseline="0" dirty="0" smtClean="0">
                        <a:ln>
                          <a:noFill/>
                        </a:ln>
                        <a:solidFill>
                          <a:srgbClr val="FF0000"/>
                        </a:solidFill>
                        <a:effectLst/>
                        <a:latin typeface="+mn-lt"/>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FF0000"/>
                          </a:solidFill>
                          <a:effectLst/>
                          <a:latin typeface="+mn-lt"/>
                          <a:ea typeface="ＭＳ Ｐゴシック" charset="0"/>
                        </a:rPr>
                        <a:t>JAPANESE CLIMBING </a:t>
                      </a:r>
                      <a:r>
                        <a:rPr kumimoji="0" lang="en-US" sz="1400" b="1" i="0" u="none" strike="noStrike" cap="none" normalizeH="0" baseline="0" dirty="0" smtClean="0">
                          <a:ln>
                            <a:noFill/>
                          </a:ln>
                          <a:solidFill>
                            <a:srgbClr val="FF0000"/>
                          </a:solidFill>
                          <a:effectLst/>
                          <a:latin typeface="+mn-lt"/>
                          <a:ea typeface="ＭＳ Ｐゴシック" charset="0"/>
                        </a:rPr>
                        <a:t>FERN – </a:t>
                      </a:r>
                      <a:r>
                        <a:rPr kumimoji="0" lang="en-US" sz="1400" b="1" i="0" u="none" strike="noStrike" cap="none" normalizeH="0" baseline="0" dirty="0" err="1" smtClean="0">
                          <a:ln>
                            <a:noFill/>
                          </a:ln>
                          <a:solidFill>
                            <a:srgbClr val="FF0000"/>
                          </a:solidFill>
                          <a:effectLst/>
                          <a:latin typeface="+mn-lt"/>
                          <a:ea typeface="ＭＳ Ｐゴシック" charset="0"/>
                        </a:rPr>
                        <a:t>Lygodium</a:t>
                      </a:r>
                      <a:r>
                        <a:rPr kumimoji="0" lang="en-US" sz="1400" b="1" i="0" u="none" strike="noStrike" cap="none" normalizeH="0" baseline="0" dirty="0" smtClean="0">
                          <a:ln>
                            <a:noFill/>
                          </a:ln>
                          <a:solidFill>
                            <a:srgbClr val="FF0000"/>
                          </a:solidFill>
                          <a:effectLst/>
                          <a:latin typeface="+mn-lt"/>
                          <a:ea typeface="ＭＳ Ｐゴシック" charset="0"/>
                        </a:rPr>
                        <a:t> </a:t>
                      </a:r>
                      <a:r>
                        <a:rPr kumimoji="0" lang="en-US" sz="1400" b="1" i="0" u="none" strike="noStrike" cap="none" normalizeH="0" baseline="0" dirty="0" err="1" smtClean="0">
                          <a:ln>
                            <a:noFill/>
                          </a:ln>
                          <a:solidFill>
                            <a:srgbClr val="FF0000"/>
                          </a:solidFill>
                          <a:effectLst/>
                          <a:latin typeface="+mn-lt"/>
                          <a:ea typeface="ＭＳ Ｐゴシック" charset="0"/>
                        </a:rPr>
                        <a:t>japonicum</a:t>
                      </a:r>
                      <a:endParaRPr kumimoji="0" lang="en-US" sz="1400" b="1" i="0" u="none" strike="noStrike" cap="none" normalizeH="0" baseline="0" dirty="0">
                        <a:ln>
                          <a:noFill/>
                        </a:ln>
                        <a:solidFill>
                          <a:srgbClr val="FF0000"/>
                        </a:solidFill>
                        <a:effectLst/>
                        <a:latin typeface="+mn-lt"/>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mn-lt"/>
                        <a:ea typeface="ＭＳ Ｐゴシック"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a:lightRig rig="flood" dir="t"/>
                    </a:cell3D>
                    <a:solidFill>
                      <a:schemeClr val="accent6">
                        <a:lumMod val="60000"/>
                        <a:lumOff val="40000"/>
                      </a:schemeClr>
                    </a:solidFill>
                  </a:tcPr>
                </a:tc>
              </a:tr>
            </a:tbl>
          </a:graphicData>
        </a:graphic>
      </p:graphicFrame>
    </p:spTree>
    <p:extLst>
      <p:ext uri="{BB962C8B-B14F-4D97-AF65-F5344CB8AC3E}">
        <p14:creationId xmlns:p14="http://schemas.microsoft.com/office/powerpoint/2010/main" val="5777351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5004" y="108588"/>
            <a:ext cx="9108996"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prstClr val="black"/>
                </a:solidFill>
                <a:latin typeface="Trebuchet MS"/>
                <a:cs typeface="Trebuchet MS"/>
              </a:rPr>
              <a:t>Invasive Species in Texas: </a:t>
            </a:r>
            <a:r>
              <a:rPr lang="en-US" sz="4000" i="1" dirty="0" smtClean="0">
                <a:solidFill>
                  <a:prstClr val="black"/>
                </a:solidFill>
                <a:latin typeface="Trebuchet MS"/>
                <a:cs typeface="Trebuchet MS"/>
              </a:rPr>
              <a:t>Plants</a:t>
            </a:r>
          </a:p>
          <a:p>
            <a:r>
              <a:rPr lang="en-US" sz="2400" b="1" i="1" dirty="0" smtClean="0">
                <a:solidFill>
                  <a:srgbClr val="408000"/>
                </a:solidFill>
                <a:latin typeface="Trebuchet MS"/>
                <a:cs typeface="Trebuchet MS"/>
              </a:rPr>
              <a:t>TPWD Invasive</a:t>
            </a:r>
            <a:r>
              <a:rPr lang="en-US" sz="2400" b="1" i="1" dirty="0" smtClean="0">
                <a:solidFill>
                  <a:srgbClr val="408000"/>
                </a:solidFill>
                <a:latin typeface="Trebuchet MS"/>
                <a:cs typeface="Trebuchet MS"/>
              </a:rPr>
              <a:t>, Prohibited &amp; Exotic Aquatic Plants List</a:t>
            </a:r>
            <a:endParaRPr lang="en-US" sz="2400" b="1" i="1" dirty="0">
              <a:solidFill>
                <a:srgbClr val="008000"/>
              </a:solidFill>
              <a:latin typeface="Trebuchet MS"/>
              <a:cs typeface="Trebuchet MS"/>
            </a:endParaRPr>
          </a:p>
        </p:txBody>
      </p:sp>
      <p:sp>
        <p:nvSpPr>
          <p:cNvPr id="9" name="Round Same Side Corner Rectangle 8"/>
          <p:cNvSpPr/>
          <p:nvPr/>
        </p:nvSpPr>
        <p:spPr>
          <a:xfrm>
            <a:off x="0" y="6492118"/>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oudy Old Style"/>
            </a:endParaRPr>
          </a:p>
        </p:txBody>
      </p:sp>
      <p:sp>
        <p:nvSpPr>
          <p:cNvPr id="11" name="Rectangle 10"/>
          <p:cNvSpPr/>
          <p:nvPr/>
        </p:nvSpPr>
        <p:spPr>
          <a:xfrm>
            <a:off x="35004" y="6544936"/>
            <a:ext cx="5700889" cy="307777"/>
          </a:xfrm>
          <a:prstGeom prst="rect">
            <a:avLst/>
          </a:prstGeom>
        </p:spPr>
        <p:txBody>
          <a:bodyPr wrap="square">
            <a:spAutoFit/>
          </a:bodyPr>
          <a:lstStyle/>
          <a:p>
            <a:pPr lvl="0" defTabSz="914400" fontAlgn="base">
              <a:spcBef>
                <a:spcPct val="20000"/>
              </a:spcBef>
              <a:spcAft>
                <a:spcPct val="0"/>
              </a:spcAft>
              <a:defRPr/>
            </a:pPr>
            <a:r>
              <a:rPr lang="en-US" sz="1400" b="1" dirty="0"/>
              <a:t>Texas Department of Agriculture Noxious Plant List</a:t>
            </a:r>
            <a:endParaRPr lang="en-US" sz="1400" b="1" dirty="0">
              <a:cs typeface="Big Caslon"/>
            </a:endParaRPr>
          </a:p>
        </p:txBody>
      </p:sp>
      <p:graphicFrame>
        <p:nvGraphicFramePr>
          <p:cNvPr id="7" name="Group 4"/>
          <p:cNvGraphicFramePr>
            <a:graphicFrameLocks noGrp="1"/>
          </p:cNvGraphicFramePr>
          <p:nvPr>
            <p:extLst>
              <p:ext uri="{D42A27DB-BD31-4B8C-83A1-F6EECF244321}">
                <p14:modId xmlns:p14="http://schemas.microsoft.com/office/powerpoint/2010/main" val="2696349837"/>
              </p:ext>
            </p:extLst>
          </p:nvPr>
        </p:nvGraphicFramePr>
        <p:xfrm>
          <a:off x="257405" y="1299299"/>
          <a:ext cx="8745917" cy="4912351"/>
        </p:xfrm>
        <a:graphic>
          <a:graphicData uri="http://schemas.openxmlformats.org/drawingml/2006/table">
            <a:tbl>
              <a:tblPr>
                <a:effectLst/>
              </a:tblPr>
              <a:tblGrid>
                <a:gridCol w="4356753"/>
                <a:gridCol w="4389164"/>
              </a:tblGrid>
              <a:tr h="49080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mn-lt"/>
                          <a:ea typeface="ＭＳ Ｐゴシック" charset="0"/>
                        </a:rPr>
                        <a:t>TITLE </a:t>
                      </a:r>
                      <a:r>
                        <a:rPr kumimoji="0" lang="en-US" sz="1400" b="1" i="0" u="none" strike="noStrike" cap="none" normalizeH="0" baseline="0" dirty="0" smtClean="0">
                          <a:ln>
                            <a:noFill/>
                          </a:ln>
                          <a:solidFill>
                            <a:schemeClr val="tx1"/>
                          </a:solidFill>
                          <a:effectLst/>
                          <a:latin typeface="+mn-lt"/>
                          <a:ea typeface="ＭＳ Ｐゴシック" charset="0"/>
                        </a:rPr>
                        <a:t>31. NATURAL RESOURCES AND  CONSERVATION. </a:t>
                      </a:r>
                      <a:r>
                        <a:rPr kumimoji="0" lang="en-US" sz="1400" b="1" i="0" u="none" strike="noStrike" cap="none" normalizeH="0" baseline="0" dirty="0">
                          <a:ln>
                            <a:noFill/>
                          </a:ln>
                          <a:solidFill>
                            <a:schemeClr val="tx1"/>
                          </a:solidFill>
                          <a:effectLst/>
                          <a:latin typeface="+mn-lt"/>
                          <a:ea typeface="ＭＳ Ｐゴシック" charset="0"/>
                          <a:cs typeface="ＭＳ Ｐゴシック" charset="0"/>
                        </a:rPr>
                        <a:t>Part </a:t>
                      </a:r>
                      <a:r>
                        <a:rPr kumimoji="0" lang="en-US" sz="1400" b="1" i="0" u="none" strike="noStrike" cap="none" normalizeH="0" baseline="0" dirty="0" smtClean="0">
                          <a:ln>
                            <a:noFill/>
                          </a:ln>
                          <a:solidFill>
                            <a:schemeClr val="tx1"/>
                          </a:solidFill>
                          <a:effectLst/>
                          <a:latin typeface="+mn-lt"/>
                          <a:ea typeface="ＭＳ Ｐゴシック" charset="0"/>
                          <a:cs typeface="ＭＳ Ｐゴシック" charset="0"/>
                        </a:rPr>
                        <a:t>2. </a:t>
                      </a:r>
                      <a:r>
                        <a:rPr kumimoji="0" lang="en-US" sz="1400" b="1" i="0" u="none" strike="noStrike" cap="none" normalizeH="0" baseline="0" dirty="0">
                          <a:ln>
                            <a:noFill/>
                          </a:ln>
                          <a:solidFill>
                            <a:schemeClr val="tx1"/>
                          </a:solidFill>
                          <a:effectLst/>
                          <a:latin typeface="+mn-lt"/>
                          <a:ea typeface="ＭＳ Ｐゴシック" charset="0"/>
                          <a:cs typeface="ＭＳ Ｐゴシック" charset="0"/>
                        </a:rPr>
                        <a:t>TEXAS </a:t>
                      </a:r>
                      <a:r>
                        <a:rPr kumimoji="0" lang="en-US" sz="1400" b="1" i="0" u="none" strike="noStrike" cap="none" normalizeH="0" baseline="0" dirty="0" smtClean="0">
                          <a:ln>
                            <a:noFill/>
                          </a:ln>
                          <a:solidFill>
                            <a:schemeClr val="tx1"/>
                          </a:solidFill>
                          <a:effectLst/>
                          <a:latin typeface="+mn-lt"/>
                          <a:ea typeface="ＭＳ Ｐゴシック" charset="0"/>
                          <a:cs typeface="ＭＳ Ｐゴシック" charset="0"/>
                        </a:rPr>
                        <a:t>PARKS AND WILDLIFE DEPARTMENT. </a:t>
                      </a:r>
                      <a:r>
                        <a:rPr kumimoji="0" lang="en-US" sz="1400" b="1" i="0" u="none" strike="noStrike" cap="none" normalizeH="0" baseline="0" dirty="0">
                          <a:ln>
                            <a:noFill/>
                          </a:ln>
                          <a:solidFill>
                            <a:schemeClr val="tx1"/>
                          </a:solidFill>
                          <a:effectLst/>
                          <a:latin typeface="+mn-lt"/>
                          <a:ea typeface="ＭＳ Ｐゴシック" charset="0"/>
                          <a:cs typeface="ＭＳ Ｐゴシック" charset="0"/>
                        </a:rPr>
                        <a:t>Chapter </a:t>
                      </a:r>
                      <a:r>
                        <a:rPr kumimoji="0" lang="en-US" sz="1400" b="1" i="0" u="none" strike="noStrike" cap="none" normalizeH="0" baseline="0" dirty="0" smtClean="0">
                          <a:ln>
                            <a:noFill/>
                          </a:ln>
                          <a:solidFill>
                            <a:schemeClr val="tx1"/>
                          </a:solidFill>
                          <a:effectLst/>
                          <a:latin typeface="+mn-lt"/>
                          <a:ea typeface="ＭＳ Ｐゴシック" charset="0"/>
                          <a:cs typeface="ＭＳ Ｐゴシック" charset="0"/>
                        </a:rPr>
                        <a:t>57. FISHERIES. SUBCHAPTER A. HARMFUL OR POTENTIALLY HARMFUL FISH, SHELLFISH, AND AQUATIC PLANTS  </a:t>
                      </a:r>
                      <a:endParaRPr kumimoji="0" lang="en-US" sz="1400" b="1" i="0" u="none" strike="noStrike" cap="none" normalizeH="0" baseline="0" dirty="0">
                        <a:ln>
                          <a:noFill/>
                        </a:ln>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ts val="500"/>
                        </a:spcBef>
                        <a:spcAft>
                          <a:spcPts val="500"/>
                        </a:spcAft>
                        <a:buClrTx/>
                        <a:buSzTx/>
                        <a:buFontTx/>
                        <a:buNone/>
                        <a:tabLst/>
                      </a:pPr>
                      <a:r>
                        <a:rPr kumimoji="0" lang="en-US" sz="1400" b="1" i="1" u="none" strike="noStrike" cap="none" normalizeH="0" baseline="0" dirty="0" smtClean="0">
                          <a:ln>
                            <a:noFill/>
                          </a:ln>
                          <a:solidFill>
                            <a:schemeClr val="tx1"/>
                          </a:solidFill>
                          <a:effectLst/>
                          <a:latin typeface="+mn-lt"/>
                          <a:ea typeface="ＭＳ Ｐゴシック" charset="0"/>
                          <a:cs typeface="ＭＳ Ｐゴシック" charset="0"/>
                        </a:rPr>
                        <a:t>§57.111. Definitions.</a:t>
                      </a:r>
                      <a:endParaRPr kumimoji="0" lang="en-US" sz="1400" b="1" i="1" u="none" strike="noStrike" cap="none" normalizeH="0" baseline="0" dirty="0">
                        <a:ln>
                          <a:noFill/>
                        </a:ln>
                        <a:solidFill>
                          <a:schemeClr val="tx1"/>
                        </a:solidFill>
                        <a:effectLst/>
                        <a:latin typeface="+mn-lt"/>
                        <a:ea typeface="ＭＳ Ｐゴシック" charset="0"/>
                        <a:cs typeface="+mn-cs"/>
                      </a:endParaRPr>
                    </a:p>
                    <a:p>
                      <a:pPr marL="0" marR="0" lvl="0" indent="0" algn="l" defTabSz="914400" rtl="0" eaLnBrk="1" fontAlgn="base" latinLnBrk="0" hangingPunct="1">
                        <a:lnSpc>
                          <a:spcPct val="100000"/>
                        </a:lnSpc>
                        <a:spcBef>
                          <a:spcPts val="0"/>
                        </a:spcBef>
                        <a:spcAft>
                          <a:spcPts val="0"/>
                        </a:spcAft>
                        <a:buClrTx/>
                        <a:buSzTx/>
                        <a:buFontTx/>
                        <a:buNone/>
                        <a:tabLst/>
                      </a:pPr>
                      <a:r>
                        <a:rPr kumimoji="0" lang="en-US" sz="1400" b="1" i="1" u="none" strike="noStrike" cap="none" normalizeH="0" baseline="0" dirty="0" smtClean="0">
                          <a:ln>
                            <a:noFill/>
                          </a:ln>
                          <a:solidFill>
                            <a:schemeClr val="accent2">
                              <a:lumMod val="90000"/>
                              <a:lumOff val="10000"/>
                            </a:schemeClr>
                          </a:solidFill>
                          <a:effectLst/>
                          <a:latin typeface="+mn-lt"/>
                          <a:ea typeface="ＭＳ Ｐゴシック" charset="0"/>
                        </a:rPr>
                        <a:t>N= 19 species</a:t>
                      </a:r>
                    </a:p>
                    <a:p>
                      <a:pPr marL="0" marR="0" lvl="0" indent="0" algn="l" defTabSz="914400" rtl="0" eaLnBrk="1" fontAlgn="base" latinLnBrk="0" hangingPunct="1">
                        <a:lnSpc>
                          <a:spcPct val="100000"/>
                        </a:lnSpc>
                        <a:spcBef>
                          <a:spcPts val="0"/>
                        </a:spcBef>
                        <a:spcAft>
                          <a:spcPts val="0"/>
                        </a:spcAft>
                        <a:buClrTx/>
                        <a:buSzTx/>
                        <a:buFontTx/>
                        <a:buNone/>
                        <a:tabLst/>
                      </a:pPr>
                      <a:r>
                        <a:rPr kumimoji="0" lang="en-US" sz="1400" b="0" i="1" u="none" strike="noStrike" cap="none" normalizeH="0" baseline="0" dirty="0" smtClean="0">
                          <a:ln>
                            <a:noFill/>
                          </a:ln>
                          <a:solidFill>
                            <a:schemeClr val="accent2">
                              <a:lumMod val="90000"/>
                              <a:lumOff val="10000"/>
                            </a:schemeClr>
                          </a:solidFill>
                          <a:effectLst/>
                          <a:latin typeface="+mn-lt"/>
                          <a:ea typeface="ＭＳ Ｐゴシック" charset="0"/>
                        </a:rPr>
                        <a:t>Botanical Name</a:t>
                      </a:r>
                      <a:r>
                        <a:rPr kumimoji="0" lang="en-US" sz="1400" b="0" i="0" u="none" strike="noStrike" cap="none" normalizeH="0" baseline="0" dirty="0" smtClean="0">
                          <a:ln>
                            <a:noFill/>
                          </a:ln>
                          <a:solidFill>
                            <a:schemeClr val="accent2">
                              <a:lumMod val="90000"/>
                              <a:lumOff val="10000"/>
                            </a:schemeClr>
                          </a:solidFill>
                          <a:effectLst/>
                          <a:latin typeface="+mn-lt"/>
                          <a:ea typeface="ＭＳ Ｐゴシック" charset="0"/>
                          <a:cs typeface="ＭＳ Ｐゴシック" charset="0"/>
                        </a:rPr>
                        <a:t> </a:t>
                      </a:r>
                      <a:r>
                        <a:rPr kumimoji="0" lang="en-US" sz="1400" b="1" i="0" u="none" strike="noStrike" cap="none" normalizeH="0" baseline="0" dirty="0" smtClean="0">
                          <a:ln>
                            <a:noFill/>
                          </a:ln>
                          <a:solidFill>
                            <a:schemeClr val="accent2">
                              <a:lumMod val="90000"/>
                              <a:lumOff val="10000"/>
                            </a:schemeClr>
                          </a:solidFill>
                          <a:effectLst/>
                          <a:latin typeface="+mn-lt"/>
                          <a:ea typeface="ＭＳ Ｐゴシック" charset="0"/>
                          <a:cs typeface="ＭＳ Ｐゴシック" charset="0"/>
                        </a:rPr>
                        <a:t>- </a:t>
                      </a:r>
                      <a:r>
                        <a:rPr kumimoji="0" lang="en-US" sz="1400" b="0" i="0" u="none" strike="noStrike" cap="none" normalizeH="0" baseline="0" dirty="0" smtClean="0">
                          <a:ln>
                            <a:noFill/>
                          </a:ln>
                          <a:solidFill>
                            <a:schemeClr val="accent2">
                              <a:lumMod val="90000"/>
                              <a:lumOff val="10000"/>
                            </a:schemeClr>
                          </a:solidFill>
                          <a:effectLst/>
                          <a:latin typeface="+mn-lt"/>
                          <a:ea typeface="ＭＳ Ｐゴシック" charset="0"/>
                        </a:rPr>
                        <a:t>Common Name</a:t>
                      </a:r>
                      <a:endParaRPr lang="en-US" sz="140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err="1" smtClean="0"/>
                        <a:t>Alternanthera</a:t>
                      </a:r>
                      <a:r>
                        <a:rPr lang="en-US" sz="1400" i="1" dirty="0" smtClean="0"/>
                        <a:t> </a:t>
                      </a:r>
                      <a:r>
                        <a:rPr lang="en-US" sz="1400" i="1" dirty="0" err="1" smtClean="0"/>
                        <a:t>philoxeroides</a:t>
                      </a:r>
                      <a:r>
                        <a:rPr lang="en-US" sz="1400" dirty="0" smtClean="0"/>
                        <a:t> - </a:t>
                      </a:r>
                      <a:r>
                        <a:rPr lang="en-US" sz="1400" b="1" dirty="0" err="1" smtClean="0"/>
                        <a:t>alligatorweed</a:t>
                      </a:r>
                      <a:endParaRPr lang="en-US" sz="140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err="1" smtClean="0"/>
                        <a:t>Limnophila</a:t>
                      </a:r>
                      <a:r>
                        <a:rPr lang="en-US" sz="1400" i="1" dirty="0" smtClean="0"/>
                        <a:t> </a:t>
                      </a:r>
                      <a:r>
                        <a:rPr lang="en-US" sz="1400" i="1" dirty="0" err="1" smtClean="0"/>
                        <a:t>sessiflora</a:t>
                      </a:r>
                      <a:r>
                        <a:rPr lang="en-US" sz="1400" dirty="0" smtClean="0"/>
                        <a:t> - </a:t>
                      </a:r>
                      <a:r>
                        <a:rPr lang="en-US" sz="1400" b="0" dirty="0" err="1" smtClean="0"/>
                        <a:t>ambulia</a:t>
                      </a:r>
                      <a:endParaRPr lang="en-US" sz="140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err="1" smtClean="0"/>
                        <a:t>Schinus</a:t>
                      </a:r>
                      <a:r>
                        <a:rPr lang="en-US" sz="1400" i="1" dirty="0" smtClean="0"/>
                        <a:t> </a:t>
                      </a:r>
                      <a:r>
                        <a:rPr lang="en-US" sz="1400" i="1" dirty="0" err="1" smtClean="0"/>
                        <a:t>terebinthifolius</a:t>
                      </a:r>
                      <a:r>
                        <a:rPr lang="en-US" sz="1400" i="0" baseline="0" dirty="0" smtClean="0"/>
                        <a:t> - </a:t>
                      </a:r>
                      <a:r>
                        <a:rPr lang="en-US" sz="1400" b="1" dirty="0" smtClean="0"/>
                        <a:t>Brazilian peppertree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err="1" smtClean="0"/>
                        <a:t>Ottelia</a:t>
                      </a:r>
                      <a:r>
                        <a:rPr lang="en-US" sz="1400" i="1" dirty="0" smtClean="0"/>
                        <a:t> </a:t>
                      </a:r>
                      <a:r>
                        <a:rPr lang="en-US" sz="1400" i="1" dirty="0" err="1" smtClean="0"/>
                        <a:t>alismoides</a:t>
                      </a:r>
                      <a:r>
                        <a:rPr lang="en-US" sz="1400" i="0" baseline="0" dirty="0" smtClean="0"/>
                        <a:t> - </a:t>
                      </a:r>
                      <a:r>
                        <a:rPr lang="en-US" sz="1400" b="1" i="0" baseline="0" dirty="0" smtClean="0"/>
                        <a:t>d</a:t>
                      </a:r>
                      <a:r>
                        <a:rPr lang="en-US" sz="1400" b="1" dirty="0" smtClean="0"/>
                        <a:t>uck-lettuce</a:t>
                      </a:r>
                    </a:p>
                    <a:p>
                      <a:r>
                        <a:rPr lang="en-US" sz="1400" i="1" dirty="0" err="1" smtClean="0"/>
                        <a:t>Landolita</a:t>
                      </a:r>
                      <a:r>
                        <a:rPr lang="en-US" sz="1400" i="1" dirty="0" smtClean="0"/>
                        <a:t> </a:t>
                      </a:r>
                      <a:r>
                        <a:rPr lang="en-US" sz="1400" i="1" dirty="0" err="1" smtClean="0"/>
                        <a:t>punctata</a:t>
                      </a:r>
                      <a:r>
                        <a:rPr lang="en-US" sz="1400" i="1" dirty="0" smtClean="0"/>
                        <a:t> - </a:t>
                      </a:r>
                      <a:r>
                        <a:rPr lang="en-US" sz="1400" b="1" i="0" dirty="0" smtClean="0"/>
                        <a:t>g</a:t>
                      </a:r>
                      <a:r>
                        <a:rPr lang="en-US" sz="1400" b="1" dirty="0" smtClean="0"/>
                        <a:t>iant or dotted duckweed</a:t>
                      </a:r>
                      <a:endParaRPr lang="en-US" sz="1400" b="1"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err="1" smtClean="0"/>
                        <a:t>Myriophyllum</a:t>
                      </a:r>
                      <a:r>
                        <a:rPr lang="en-US" sz="1400" i="1" dirty="0" smtClean="0"/>
                        <a:t> </a:t>
                      </a:r>
                      <a:r>
                        <a:rPr lang="en-US" sz="1400" i="1" dirty="0" err="1" smtClean="0"/>
                        <a:t>spicatum</a:t>
                      </a:r>
                      <a:r>
                        <a:rPr lang="en-US" sz="1400" i="0" baseline="0" dirty="0" smtClean="0"/>
                        <a:t> - </a:t>
                      </a:r>
                      <a:r>
                        <a:rPr lang="en-US" sz="1400" b="1" dirty="0" smtClean="0"/>
                        <a:t>Eurasian </a:t>
                      </a:r>
                      <a:r>
                        <a:rPr lang="en-US" sz="1400" b="1" dirty="0" err="1" smtClean="0"/>
                        <a:t>watermilfoil</a:t>
                      </a:r>
                      <a:endParaRPr lang="en-US" sz="140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err="1" smtClean="0"/>
                        <a:t>Sparganium</a:t>
                      </a:r>
                      <a:r>
                        <a:rPr lang="en-US" sz="1400" i="1" dirty="0" smtClean="0"/>
                        <a:t> </a:t>
                      </a:r>
                      <a:r>
                        <a:rPr lang="en-US" sz="1400" i="1" dirty="0" err="1" smtClean="0"/>
                        <a:t>erectum</a:t>
                      </a:r>
                      <a:r>
                        <a:rPr lang="en-US" sz="1400" i="0" baseline="0" dirty="0" smtClean="0"/>
                        <a:t> - </a:t>
                      </a:r>
                      <a:r>
                        <a:rPr lang="en-US" sz="1400" b="0" i="0" baseline="0" dirty="0" smtClean="0"/>
                        <a:t>e</a:t>
                      </a:r>
                      <a:r>
                        <a:rPr lang="en-US" sz="1400" b="0" dirty="0" smtClean="0"/>
                        <a:t>xotic bur-reed</a:t>
                      </a:r>
                      <a:endParaRPr lang="en-US" sz="140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err="1" smtClean="0"/>
                        <a:t>Monochoria</a:t>
                      </a:r>
                      <a:r>
                        <a:rPr lang="en-US" sz="1400" i="1" dirty="0" smtClean="0"/>
                        <a:t> </a:t>
                      </a:r>
                      <a:r>
                        <a:rPr lang="en-US" sz="1400" i="1" dirty="0" err="1" smtClean="0"/>
                        <a:t>vaginalis</a:t>
                      </a:r>
                      <a:r>
                        <a:rPr lang="en-US" sz="1400" i="0" baseline="0" dirty="0" smtClean="0"/>
                        <a:t> - </a:t>
                      </a:r>
                      <a:r>
                        <a:rPr lang="en-US" sz="1400" b="0" dirty="0" err="1" smtClean="0"/>
                        <a:t>heartshaped</a:t>
                      </a:r>
                      <a:r>
                        <a:rPr lang="en-US" sz="1400" b="0" dirty="0" smtClean="0"/>
                        <a:t> false pickerelweed</a:t>
                      </a:r>
                      <a:endParaRPr lang="en-US" sz="140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err="1" smtClean="0"/>
                        <a:t>Hydrilla</a:t>
                      </a:r>
                      <a:r>
                        <a:rPr lang="en-US" sz="1400" i="1" dirty="0" smtClean="0"/>
                        <a:t> </a:t>
                      </a:r>
                      <a:r>
                        <a:rPr lang="en-US" sz="1400" i="1" dirty="0" err="1" smtClean="0"/>
                        <a:t>verticillata</a:t>
                      </a:r>
                      <a:r>
                        <a:rPr lang="en-US" sz="1400" dirty="0" smtClean="0"/>
                        <a:t> - </a:t>
                      </a:r>
                      <a:r>
                        <a:rPr lang="en-US" sz="1400" b="1" dirty="0" err="1" smtClean="0"/>
                        <a:t>hydrilla</a:t>
                      </a:r>
                      <a:endParaRPr lang="en-US" sz="14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err="1" smtClean="0"/>
                        <a:t>Lagarosiphon</a:t>
                      </a:r>
                      <a:r>
                        <a:rPr lang="en-US" sz="1400" i="1" dirty="0" smtClean="0"/>
                        <a:t> major</a:t>
                      </a:r>
                      <a:r>
                        <a:rPr lang="en-US" sz="1400" i="0" baseline="0" dirty="0" smtClean="0"/>
                        <a:t> – </a:t>
                      </a:r>
                      <a:r>
                        <a:rPr lang="en-US" sz="1400" b="1" i="0" baseline="0" dirty="0" err="1" smtClean="0"/>
                        <a:t>l</a:t>
                      </a:r>
                      <a:r>
                        <a:rPr lang="en-US" sz="1400" b="1" dirty="0" err="1" smtClean="0"/>
                        <a:t>agarosiphon</a:t>
                      </a:r>
                      <a:endParaRPr lang="en-US" sz="14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err="1" smtClean="0"/>
                        <a:t>Monochoria</a:t>
                      </a:r>
                      <a:r>
                        <a:rPr lang="en-US" sz="1400" i="1" dirty="0" smtClean="0"/>
                        <a:t> </a:t>
                      </a:r>
                      <a:r>
                        <a:rPr lang="en-US" sz="1400" i="1" dirty="0" err="1" smtClean="0"/>
                        <a:t>hastata</a:t>
                      </a:r>
                      <a:r>
                        <a:rPr lang="en-US" sz="1400" i="0" baseline="0" dirty="0" smtClean="0"/>
                        <a:t> - </a:t>
                      </a:r>
                      <a:r>
                        <a:rPr lang="en-US" sz="1400" b="0" dirty="0" err="1" smtClean="0"/>
                        <a:t>narrowleaf</a:t>
                      </a:r>
                      <a:r>
                        <a:rPr lang="en-US" sz="1400" b="0" dirty="0" smtClean="0"/>
                        <a:t> false pickerelweed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err="1" smtClean="0"/>
                        <a:t>Melaleuca</a:t>
                      </a:r>
                      <a:r>
                        <a:rPr lang="en-US" sz="1400" i="1" dirty="0" smtClean="0"/>
                        <a:t> </a:t>
                      </a:r>
                      <a:r>
                        <a:rPr lang="en-US" sz="1400" i="1" dirty="0" err="1" smtClean="0"/>
                        <a:t>quinquenervia</a:t>
                      </a:r>
                      <a:r>
                        <a:rPr lang="en-US" sz="1400" dirty="0" smtClean="0"/>
                        <a:t> - </a:t>
                      </a:r>
                      <a:r>
                        <a:rPr lang="en-US" sz="1400" b="1" dirty="0" err="1" smtClean="0"/>
                        <a:t>paperbark</a:t>
                      </a:r>
                      <a:endParaRPr lang="en-US" sz="140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err="1" smtClean="0"/>
                        <a:t>Lythrum</a:t>
                      </a:r>
                      <a:r>
                        <a:rPr lang="en-US" sz="1400" i="1" dirty="0" smtClean="0"/>
                        <a:t> </a:t>
                      </a:r>
                      <a:r>
                        <a:rPr lang="en-US" sz="1400" i="1" dirty="0" err="1" smtClean="0"/>
                        <a:t>salicaria</a:t>
                      </a:r>
                      <a:r>
                        <a:rPr lang="en-US" sz="1400" i="0" baseline="0" dirty="0" smtClean="0"/>
                        <a:t> - </a:t>
                      </a:r>
                      <a:r>
                        <a:rPr lang="en-US" sz="1400" b="1" i="0" baseline="0" dirty="0" smtClean="0"/>
                        <a:t>p</a:t>
                      </a:r>
                      <a:r>
                        <a:rPr lang="en-US" sz="1400" b="1" dirty="0" smtClean="0"/>
                        <a:t>urple loosestrife</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a:lightRig rig="flood" dir="t"/>
                    </a:cell3D>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cap="none" normalizeH="0" baseline="0" dirty="0" smtClean="0">
                          <a:ln>
                            <a:noFill/>
                          </a:ln>
                          <a:solidFill>
                            <a:schemeClr val="accent2">
                              <a:lumMod val="90000"/>
                              <a:lumOff val="10000"/>
                            </a:schemeClr>
                          </a:solidFill>
                          <a:effectLst/>
                          <a:latin typeface="+mn-lt"/>
                          <a:ea typeface="ＭＳ Ｐゴシック" charset="0"/>
                        </a:rPr>
                        <a:t>Botanical Name</a:t>
                      </a:r>
                      <a:r>
                        <a:rPr kumimoji="0" lang="en-US" sz="1400" b="0" i="0" u="none" strike="noStrike" cap="none" normalizeH="0" baseline="0" dirty="0" smtClean="0">
                          <a:ln>
                            <a:noFill/>
                          </a:ln>
                          <a:solidFill>
                            <a:schemeClr val="accent2">
                              <a:lumMod val="90000"/>
                              <a:lumOff val="10000"/>
                            </a:schemeClr>
                          </a:solidFill>
                          <a:effectLst/>
                          <a:latin typeface="+mn-lt"/>
                          <a:ea typeface="ＭＳ Ｐゴシック" charset="0"/>
                          <a:cs typeface="ＭＳ Ｐゴシック" charset="0"/>
                        </a:rPr>
                        <a:t> </a:t>
                      </a:r>
                      <a:r>
                        <a:rPr kumimoji="0" lang="en-US" sz="1400" b="1" i="0" u="none" strike="noStrike" cap="none" normalizeH="0" baseline="0" dirty="0" smtClean="0">
                          <a:ln>
                            <a:noFill/>
                          </a:ln>
                          <a:solidFill>
                            <a:schemeClr val="accent2">
                              <a:lumMod val="90000"/>
                              <a:lumOff val="10000"/>
                            </a:schemeClr>
                          </a:solidFill>
                          <a:effectLst/>
                          <a:latin typeface="+mn-lt"/>
                          <a:ea typeface="ＭＳ Ｐゴシック" charset="0"/>
                          <a:cs typeface="ＭＳ Ｐゴシック" charset="0"/>
                        </a:rPr>
                        <a:t>- </a:t>
                      </a:r>
                      <a:r>
                        <a:rPr kumimoji="0" lang="en-US" sz="1400" b="0" i="0" u="none" strike="noStrike" cap="none" normalizeH="0" baseline="0" dirty="0" smtClean="0">
                          <a:ln>
                            <a:noFill/>
                          </a:ln>
                          <a:solidFill>
                            <a:schemeClr val="accent2">
                              <a:lumMod val="90000"/>
                              <a:lumOff val="10000"/>
                            </a:schemeClr>
                          </a:solidFill>
                          <a:effectLst/>
                          <a:latin typeface="+mn-lt"/>
                          <a:ea typeface="ＭＳ Ｐゴシック" charset="0"/>
                        </a:rPr>
                        <a:t>Common Name</a:t>
                      </a:r>
                      <a:endParaRPr lang="en-US" sz="1400"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err="1" smtClean="0"/>
                        <a:t>Salvinia</a:t>
                      </a:r>
                      <a:r>
                        <a:rPr lang="en-US" sz="1400" i="1" dirty="0" smtClean="0"/>
                        <a:t> </a:t>
                      </a:r>
                      <a:r>
                        <a:rPr lang="en-US" sz="1400" dirty="0" smtClean="0"/>
                        <a:t>sp. – </a:t>
                      </a:r>
                      <a:r>
                        <a:rPr lang="en-US" sz="1400" b="1" dirty="0" err="1" smtClean="0"/>
                        <a:t>salvinia</a:t>
                      </a:r>
                      <a:endParaRPr lang="en-US" sz="1400"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err="1" smtClean="0"/>
                        <a:t>Panicum</a:t>
                      </a:r>
                      <a:r>
                        <a:rPr lang="en-US" sz="1400" i="1" dirty="0" smtClean="0"/>
                        <a:t> </a:t>
                      </a:r>
                      <a:r>
                        <a:rPr lang="en-US" sz="1400" i="1" dirty="0" err="1" smtClean="0"/>
                        <a:t>repens</a:t>
                      </a:r>
                      <a:r>
                        <a:rPr lang="en-US" sz="1400" i="1" baseline="0" dirty="0" smtClean="0"/>
                        <a:t> - </a:t>
                      </a:r>
                      <a:r>
                        <a:rPr lang="en-US" sz="1400" b="1" i="0" dirty="0" err="1" smtClean="0"/>
                        <a:t>t</a:t>
                      </a:r>
                      <a:r>
                        <a:rPr lang="en-US" sz="1400" b="1" dirty="0" err="1" smtClean="0"/>
                        <a:t>orpedograss</a:t>
                      </a:r>
                      <a:endParaRPr lang="en-US" sz="1400"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err="1" smtClean="0"/>
                        <a:t>Eichhornia</a:t>
                      </a:r>
                      <a:r>
                        <a:rPr lang="en-US" sz="1400" i="1" dirty="0" smtClean="0"/>
                        <a:t> </a:t>
                      </a:r>
                      <a:r>
                        <a:rPr lang="en-US" sz="1400" i="1" dirty="0" err="1" smtClean="0"/>
                        <a:t>crassipes</a:t>
                      </a:r>
                      <a:r>
                        <a:rPr lang="en-US" sz="1400" dirty="0" smtClean="0"/>
                        <a:t> and </a:t>
                      </a:r>
                      <a:r>
                        <a:rPr lang="en-US" sz="1400" i="1" dirty="0" err="1" smtClean="0"/>
                        <a:t>azurea</a:t>
                      </a:r>
                      <a:r>
                        <a:rPr lang="en-US" sz="1400" i="0" baseline="0" dirty="0" smtClean="0"/>
                        <a:t> - </a:t>
                      </a:r>
                      <a:r>
                        <a:rPr lang="en-US" sz="1400" baseline="0" dirty="0" smtClean="0"/>
                        <a:t> </a:t>
                      </a:r>
                      <a:r>
                        <a:rPr lang="en-US" sz="1400" b="1" baseline="0" dirty="0" smtClean="0"/>
                        <a:t>floating and rooted</a:t>
                      </a:r>
                      <a:r>
                        <a:rPr lang="en-US" sz="1400" baseline="0" dirty="0" smtClean="0"/>
                        <a:t> </a:t>
                      </a:r>
                      <a:r>
                        <a:rPr lang="en-US" sz="1400" b="1" dirty="0" err="1" smtClean="0"/>
                        <a:t>Waterhyacinths</a:t>
                      </a:r>
                      <a:endParaRPr lang="en-US" sz="1400"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err="1" smtClean="0"/>
                        <a:t>Pistia</a:t>
                      </a:r>
                      <a:r>
                        <a:rPr lang="en-US" sz="1400" i="1" dirty="0" smtClean="0"/>
                        <a:t> </a:t>
                      </a:r>
                      <a:r>
                        <a:rPr lang="en-US" sz="1400" i="1" dirty="0" err="1" smtClean="0"/>
                        <a:t>stratiotes</a:t>
                      </a:r>
                      <a:r>
                        <a:rPr lang="en-US" sz="1400" i="0" baseline="0" dirty="0" smtClean="0"/>
                        <a:t> – </a:t>
                      </a:r>
                      <a:r>
                        <a:rPr lang="en-US" sz="1400" b="1" i="0" baseline="0" dirty="0" err="1" smtClean="0"/>
                        <a:t>w</a:t>
                      </a:r>
                      <a:r>
                        <a:rPr lang="en-US" sz="1400" b="1" dirty="0" err="1" smtClean="0"/>
                        <a:t>aterlettuce</a:t>
                      </a: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smtClean="0"/>
                        <a:t>Ipomoea </a:t>
                      </a:r>
                      <a:r>
                        <a:rPr lang="en-US" sz="1400" i="1" dirty="0" err="1" smtClean="0"/>
                        <a:t>aquatica</a:t>
                      </a:r>
                      <a:r>
                        <a:rPr lang="en-US" sz="1400" i="0" baseline="0" dirty="0" smtClean="0"/>
                        <a:t> - </a:t>
                      </a:r>
                      <a:r>
                        <a:rPr lang="en-US" sz="1400" b="1" dirty="0" smtClean="0"/>
                        <a:t>water spinach </a:t>
                      </a:r>
                      <a:endParaRPr lang="en-US" sz="1400" i="1" dirty="0" smtClean="0"/>
                    </a:p>
                    <a:p>
                      <a:r>
                        <a:rPr lang="en-US" sz="1400" i="1" dirty="0" err="1" smtClean="0"/>
                        <a:t>Solanum</a:t>
                      </a:r>
                      <a:r>
                        <a:rPr lang="en-US" sz="1400" i="1" dirty="0" smtClean="0"/>
                        <a:t> </a:t>
                      </a:r>
                      <a:r>
                        <a:rPr lang="en-US" sz="1400" i="1" dirty="0" err="1" smtClean="0"/>
                        <a:t>tampicense</a:t>
                      </a:r>
                      <a:r>
                        <a:rPr lang="en-US" sz="1400" i="0" baseline="0" dirty="0" smtClean="0"/>
                        <a:t> - </a:t>
                      </a:r>
                      <a:r>
                        <a:rPr lang="en-US" sz="1400" b="0" i="0" baseline="0" dirty="0" smtClean="0"/>
                        <a:t>w</a:t>
                      </a:r>
                      <a:r>
                        <a:rPr lang="en-US" sz="1400" b="0" dirty="0" smtClean="0"/>
                        <a:t>etland nightshade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n-lt"/>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n-lt"/>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n-lt"/>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n-lt"/>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n-lt"/>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n-lt"/>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n-lt"/>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n-lt"/>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n-lt"/>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mn-lt"/>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lang="en-US" sz="1400" b="1" i="0" dirty="0" smtClean="0">
                        <a:solidFill>
                          <a:schemeClr val="tx1"/>
                        </a:solidFill>
                        <a:latin typeface="+mn-lt"/>
                        <a:cs typeface="Big Caslon"/>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a:lightRig rig="flood" dir="t"/>
                    </a:cell3D>
                    <a:solidFill>
                      <a:schemeClr val="accent6">
                        <a:lumMod val="60000"/>
                        <a:lumOff val="40000"/>
                      </a:schemeClr>
                    </a:solidFill>
                  </a:tcPr>
                </a:tc>
              </a:tr>
            </a:tbl>
          </a:graphicData>
        </a:graphic>
      </p:graphicFrame>
    </p:spTree>
    <p:extLst>
      <p:ext uri="{BB962C8B-B14F-4D97-AF65-F5344CB8AC3E}">
        <p14:creationId xmlns:p14="http://schemas.microsoft.com/office/powerpoint/2010/main" val="1578018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35" descr="TPWD_ecoregio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9588" y="2385260"/>
            <a:ext cx="3043237"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ound Same Side Corner Rectangle 36"/>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oudy Old Style"/>
            </a:endParaRPr>
          </a:p>
        </p:txBody>
      </p:sp>
      <p:grpSp>
        <p:nvGrpSpPr>
          <p:cNvPr id="12" name="Group 11"/>
          <p:cNvGrpSpPr/>
          <p:nvPr/>
        </p:nvGrpSpPr>
        <p:grpSpPr>
          <a:xfrm>
            <a:off x="228600" y="1159710"/>
            <a:ext cx="3429000" cy="2514600"/>
            <a:chOff x="228600" y="1159710"/>
            <a:chExt cx="3429000" cy="2514600"/>
          </a:xfrm>
        </p:grpSpPr>
        <p:grpSp>
          <p:nvGrpSpPr>
            <p:cNvPr id="2" name="Group 44"/>
            <p:cNvGrpSpPr>
              <a:grpSpLocks/>
            </p:cNvGrpSpPr>
            <p:nvPr/>
          </p:nvGrpSpPr>
          <p:grpSpPr bwMode="auto">
            <a:xfrm>
              <a:off x="228600" y="1159710"/>
              <a:ext cx="3429000" cy="2514600"/>
              <a:chOff x="144" y="576"/>
              <a:chExt cx="2160" cy="1584"/>
            </a:xfrm>
          </p:grpSpPr>
          <p:pic>
            <p:nvPicPr>
              <p:cNvPr id="35873" name="Picture 6" descr="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576"/>
                <a:ext cx="1440" cy="11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74" name="Line 27"/>
              <p:cNvSpPr>
                <a:spLocks noChangeShapeType="1"/>
              </p:cNvSpPr>
              <p:nvPr/>
            </p:nvSpPr>
            <p:spPr bwMode="auto">
              <a:xfrm>
                <a:off x="816" y="1104"/>
                <a:ext cx="1488" cy="1056"/>
              </a:xfrm>
              <a:prstGeom prst="line">
                <a:avLst/>
              </a:prstGeom>
              <a:noFill/>
              <a:ln w="38100">
                <a:solidFill>
                  <a:srgbClr val="408000"/>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 name="TextBox 9"/>
            <p:cNvSpPr txBox="1"/>
            <p:nvPr/>
          </p:nvSpPr>
          <p:spPr>
            <a:xfrm>
              <a:off x="783849" y="2624814"/>
              <a:ext cx="1270061" cy="369332"/>
            </a:xfrm>
            <a:prstGeom prst="rect">
              <a:avLst/>
            </a:prstGeom>
            <a:noFill/>
          </p:spPr>
          <p:txBody>
            <a:bodyPr wrap="square" rtlCol="0">
              <a:spAutoFit/>
            </a:bodyPr>
            <a:lstStyle/>
            <a:p>
              <a:r>
                <a:rPr lang="en-US" b="1" dirty="0" smtClean="0">
                  <a:solidFill>
                    <a:schemeClr val="bg1"/>
                  </a:solidFill>
                </a:rPr>
                <a:t>Salt cedar</a:t>
              </a:r>
              <a:endParaRPr lang="en-US" b="1" dirty="0">
                <a:solidFill>
                  <a:schemeClr val="bg1"/>
                </a:solidFill>
              </a:endParaRPr>
            </a:p>
          </p:txBody>
        </p:sp>
      </p:grpSp>
      <p:grpSp>
        <p:nvGrpSpPr>
          <p:cNvPr id="13" name="Group 12"/>
          <p:cNvGrpSpPr/>
          <p:nvPr/>
        </p:nvGrpSpPr>
        <p:grpSpPr>
          <a:xfrm>
            <a:off x="228600" y="3064710"/>
            <a:ext cx="4953000" cy="1958076"/>
            <a:chOff x="228600" y="3064710"/>
            <a:chExt cx="4953000" cy="1958076"/>
          </a:xfrm>
        </p:grpSpPr>
        <p:grpSp>
          <p:nvGrpSpPr>
            <p:cNvPr id="3" name="Group 45"/>
            <p:cNvGrpSpPr>
              <a:grpSpLocks/>
            </p:cNvGrpSpPr>
            <p:nvPr/>
          </p:nvGrpSpPr>
          <p:grpSpPr bwMode="auto">
            <a:xfrm>
              <a:off x="228600" y="3064710"/>
              <a:ext cx="4953000" cy="1928813"/>
              <a:chOff x="144" y="1776"/>
              <a:chExt cx="3120" cy="1215"/>
            </a:xfrm>
          </p:grpSpPr>
          <p:pic>
            <p:nvPicPr>
              <p:cNvPr id="35868" name="Picture 23" descr="corizocan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1776"/>
                <a:ext cx="1440" cy="12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69" name="Line 28"/>
              <p:cNvSpPr>
                <a:spLocks noChangeShapeType="1"/>
              </p:cNvSpPr>
              <p:nvPr/>
            </p:nvSpPr>
            <p:spPr bwMode="auto">
              <a:xfrm flipV="1">
                <a:off x="864" y="1776"/>
                <a:ext cx="1632" cy="576"/>
              </a:xfrm>
              <a:prstGeom prst="line">
                <a:avLst/>
              </a:prstGeom>
              <a:noFill/>
              <a:ln w="38100">
                <a:solidFill>
                  <a:srgbClr val="408000"/>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70" name="Line 29"/>
              <p:cNvSpPr>
                <a:spLocks noChangeShapeType="1"/>
              </p:cNvSpPr>
              <p:nvPr/>
            </p:nvSpPr>
            <p:spPr bwMode="auto">
              <a:xfrm flipV="1">
                <a:off x="864" y="2304"/>
                <a:ext cx="2016" cy="48"/>
              </a:xfrm>
              <a:prstGeom prst="line">
                <a:avLst/>
              </a:prstGeom>
              <a:noFill/>
              <a:ln w="38100">
                <a:solidFill>
                  <a:srgbClr val="408000"/>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71" name="Line 30"/>
              <p:cNvSpPr>
                <a:spLocks noChangeShapeType="1"/>
              </p:cNvSpPr>
              <p:nvPr/>
            </p:nvSpPr>
            <p:spPr bwMode="auto">
              <a:xfrm flipV="1">
                <a:off x="864" y="1920"/>
                <a:ext cx="2304" cy="432"/>
              </a:xfrm>
              <a:prstGeom prst="line">
                <a:avLst/>
              </a:prstGeom>
              <a:noFill/>
              <a:ln w="38100">
                <a:solidFill>
                  <a:srgbClr val="408000"/>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72" name="Line 31"/>
              <p:cNvSpPr>
                <a:spLocks noChangeShapeType="1"/>
              </p:cNvSpPr>
              <p:nvPr/>
            </p:nvSpPr>
            <p:spPr bwMode="auto">
              <a:xfrm flipV="1">
                <a:off x="864" y="2160"/>
                <a:ext cx="2400" cy="192"/>
              </a:xfrm>
              <a:prstGeom prst="line">
                <a:avLst/>
              </a:prstGeom>
              <a:noFill/>
              <a:ln w="38100">
                <a:solidFill>
                  <a:srgbClr val="408000"/>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0" name="TextBox 39"/>
            <p:cNvSpPr txBox="1"/>
            <p:nvPr/>
          </p:nvSpPr>
          <p:spPr>
            <a:xfrm>
              <a:off x="365569" y="4653454"/>
              <a:ext cx="1641062" cy="369332"/>
            </a:xfrm>
            <a:prstGeom prst="rect">
              <a:avLst/>
            </a:prstGeom>
            <a:noFill/>
          </p:spPr>
          <p:txBody>
            <a:bodyPr wrap="square" rtlCol="0">
              <a:spAutoFit/>
            </a:bodyPr>
            <a:lstStyle/>
            <a:p>
              <a:r>
                <a:rPr lang="en-US" b="1" dirty="0" smtClean="0">
                  <a:solidFill>
                    <a:schemeClr val="bg1"/>
                  </a:solidFill>
                </a:rPr>
                <a:t>Giant reed</a:t>
              </a:r>
              <a:endParaRPr lang="en-US" b="1" dirty="0">
                <a:solidFill>
                  <a:schemeClr val="bg1"/>
                </a:solidFill>
              </a:endParaRPr>
            </a:p>
          </p:txBody>
        </p:sp>
      </p:grpSp>
      <p:grpSp>
        <p:nvGrpSpPr>
          <p:cNvPr id="14" name="Group 13"/>
          <p:cNvGrpSpPr/>
          <p:nvPr/>
        </p:nvGrpSpPr>
        <p:grpSpPr>
          <a:xfrm>
            <a:off x="228600" y="4131510"/>
            <a:ext cx="4343400" cy="2700159"/>
            <a:chOff x="228600" y="4131510"/>
            <a:chExt cx="4343400" cy="2700159"/>
          </a:xfrm>
        </p:grpSpPr>
        <p:grpSp>
          <p:nvGrpSpPr>
            <p:cNvPr id="9" name="Group 46"/>
            <p:cNvGrpSpPr>
              <a:grpSpLocks/>
            </p:cNvGrpSpPr>
            <p:nvPr/>
          </p:nvGrpSpPr>
          <p:grpSpPr bwMode="auto">
            <a:xfrm>
              <a:off x="228600" y="4131510"/>
              <a:ext cx="4343400" cy="2690813"/>
              <a:chOff x="144" y="2448"/>
              <a:chExt cx="2736" cy="1695"/>
            </a:xfrm>
          </p:grpSpPr>
          <p:pic>
            <p:nvPicPr>
              <p:cNvPr id="358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 y="3063"/>
                <a:ext cx="1440" cy="108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51" name="Line 32"/>
              <p:cNvSpPr>
                <a:spLocks noChangeShapeType="1"/>
              </p:cNvSpPr>
              <p:nvPr/>
            </p:nvSpPr>
            <p:spPr bwMode="auto">
              <a:xfrm flipV="1">
                <a:off x="912" y="2448"/>
                <a:ext cx="1968" cy="1152"/>
              </a:xfrm>
              <a:prstGeom prst="line">
                <a:avLst/>
              </a:prstGeom>
              <a:noFill/>
              <a:ln w="38100">
                <a:solidFill>
                  <a:srgbClr val="408000"/>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52" name="Line 43"/>
              <p:cNvSpPr>
                <a:spLocks noChangeShapeType="1"/>
              </p:cNvSpPr>
              <p:nvPr/>
            </p:nvSpPr>
            <p:spPr bwMode="auto">
              <a:xfrm flipV="1">
                <a:off x="912" y="2688"/>
                <a:ext cx="1968" cy="912"/>
              </a:xfrm>
              <a:prstGeom prst="line">
                <a:avLst/>
              </a:prstGeom>
              <a:noFill/>
              <a:ln w="38100">
                <a:solidFill>
                  <a:srgbClr val="408000"/>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1" name="TextBox 40"/>
            <p:cNvSpPr txBox="1"/>
            <p:nvPr/>
          </p:nvSpPr>
          <p:spPr>
            <a:xfrm>
              <a:off x="228600" y="6462337"/>
              <a:ext cx="2286000" cy="369332"/>
            </a:xfrm>
            <a:prstGeom prst="rect">
              <a:avLst/>
            </a:prstGeom>
            <a:noFill/>
          </p:spPr>
          <p:txBody>
            <a:bodyPr wrap="square" rtlCol="0">
              <a:spAutoFit/>
            </a:bodyPr>
            <a:lstStyle/>
            <a:p>
              <a:r>
                <a:rPr lang="en-US" b="1" dirty="0" smtClean="0">
                  <a:solidFill>
                    <a:schemeClr val="bg1"/>
                  </a:solidFill>
                </a:rPr>
                <a:t>Old whorl </a:t>
              </a:r>
              <a:r>
                <a:rPr lang="en-US" b="1" dirty="0" err="1" smtClean="0">
                  <a:solidFill>
                    <a:schemeClr val="bg1"/>
                  </a:solidFill>
                </a:rPr>
                <a:t>bluetem</a:t>
              </a:r>
              <a:endParaRPr lang="en-US" b="1" dirty="0">
                <a:solidFill>
                  <a:schemeClr val="bg1"/>
                </a:solidFill>
              </a:endParaRPr>
            </a:p>
          </p:txBody>
        </p:sp>
      </p:grpSp>
      <p:grpSp>
        <p:nvGrpSpPr>
          <p:cNvPr id="18" name="Group 17"/>
          <p:cNvGrpSpPr/>
          <p:nvPr/>
        </p:nvGrpSpPr>
        <p:grpSpPr>
          <a:xfrm>
            <a:off x="5257800" y="1616910"/>
            <a:ext cx="3644900" cy="2057400"/>
            <a:chOff x="5257800" y="1616910"/>
            <a:chExt cx="3644900" cy="2057400"/>
          </a:xfrm>
        </p:grpSpPr>
        <p:grpSp>
          <p:nvGrpSpPr>
            <p:cNvPr id="7" name="Group 49"/>
            <p:cNvGrpSpPr>
              <a:grpSpLocks/>
            </p:cNvGrpSpPr>
            <p:nvPr/>
          </p:nvGrpSpPr>
          <p:grpSpPr bwMode="auto">
            <a:xfrm>
              <a:off x="5257800" y="1616910"/>
              <a:ext cx="3644900" cy="2057400"/>
              <a:chOff x="3312" y="864"/>
              <a:chExt cx="2296" cy="1296"/>
            </a:xfrm>
          </p:grpSpPr>
          <p:pic>
            <p:nvPicPr>
              <p:cNvPr id="3585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0" y="864"/>
                <a:ext cx="1528" cy="119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57" name="Line 39"/>
              <p:cNvSpPr>
                <a:spLocks noChangeShapeType="1"/>
              </p:cNvSpPr>
              <p:nvPr/>
            </p:nvSpPr>
            <p:spPr bwMode="auto">
              <a:xfrm flipH="1">
                <a:off x="3408" y="1392"/>
                <a:ext cx="1440" cy="480"/>
              </a:xfrm>
              <a:prstGeom prst="line">
                <a:avLst/>
              </a:prstGeom>
              <a:noFill/>
              <a:ln w="38100">
                <a:solidFill>
                  <a:srgbClr val="408000"/>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58" name="Line 40"/>
              <p:cNvSpPr>
                <a:spLocks noChangeShapeType="1"/>
              </p:cNvSpPr>
              <p:nvPr/>
            </p:nvSpPr>
            <p:spPr bwMode="auto">
              <a:xfrm flipH="1">
                <a:off x="3312" y="1392"/>
                <a:ext cx="1536" cy="768"/>
              </a:xfrm>
              <a:prstGeom prst="line">
                <a:avLst/>
              </a:prstGeom>
              <a:noFill/>
              <a:ln w="38100">
                <a:solidFill>
                  <a:srgbClr val="408000"/>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3" name="TextBox 42"/>
            <p:cNvSpPr txBox="1"/>
            <p:nvPr/>
          </p:nvSpPr>
          <p:spPr>
            <a:xfrm>
              <a:off x="7421757" y="3176192"/>
              <a:ext cx="1270061" cy="369332"/>
            </a:xfrm>
            <a:prstGeom prst="rect">
              <a:avLst/>
            </a:prstGeom>
            <a:noFill/>
          </p:spPr>
          <p:txBody>
            <a:bodyPr wrap="square" rtlCol="0">
              <a:spAutoFit/>
            </a:bodyPr>
            <a:lstStyle/>
            <a:p>
              <a:r>
                <a:rPr lang="en-US" b="1" dirty="0" smtClean="0">
                  <a:solidFill>
                    <a:schemeClr val="bg1"/>
                  </a:solidFill>
                </a:rPr>
                <a:t>Kudzu</a:t>
              </a:r>
              <a:endParaRPr lang="en-US" b="1" dirty="0">
                <a:solidFill>
                  <a:schemeClr val="bg1"/>
                </a:solidFill>
              </a:endParaRPr>
            </a:p>
          </p:txBody>
        </p:sp>
      </p:grpSp>
      <p:grpSp>
        <p:nvGrpSpPr>
          <p:cNvPr id="16" name="Group 15"/>
          <p:cNvGrpSpPr/>
          <p:nvPr/>
        </p:nvGrpSpPr>
        <p:grpSpPr>
          <a:xfrm>
            <a:off x="4800600" y="3674310"/>
            <a:ext cx="4150991" cy="3124200"/>
            <a:chOff x="4800600" y="3674310"/>
            <a:chExt cx="4150991" cy="3124200"/>
          </a:xfrm>
        </p:grpSpPr>
        <p:grpSp>
          <p:nvGrpSpPr>
            <p:cNvPr id="5" name="Group 51"/>
            <p:cNvGrpSpPr>
              <a:grpSpLocks/>
            </p:cNvGrpSpPr>
            <p:nvPr/>
          </p:nvGrpSpPr>
          <p:grpSpPr bwMode="auto">
            <a:xfrm>
              <a:off x="4800600" y="3674310"/>
              <a:ext cx="4148138" cy="3124200"/>
              <a:chOff x="3024" y="2160"/>
              <a:chExt cx="2613" cy="1968"/>
            </a:xfrm>
          </p:grpSpPr>
          <p:pic>
            <p:nvPicPr>
              <p:cNvPr id="35862" name="Picture 6" descr="http://www.invasive.org/images/768x512/527607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0" y="3088"/>
                <a:ext cx="1557" cy="104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63" name="Line 34"/>
              <p:cNvSpPr>
                <a:spLocks noChangeShapeType="1"/>
              </p:cNvSpPr>
              <p:nvPr/>
            </p:nvSpPr>
            <p:spPr bwMode="auto">
              <a:xfrm flipH="1" flipV="1">
                <a:off x="3024" y="2688"/>
                <a:ext cx="1824" cy="960"/>
              </a:xfrm>
              <a:prstGeom prst="line">
                <a:avLst/>
              </a:prstGeom>
              <a:noFill/>
              <a:ln w="38100">
                <a:solidFill>
                  <a:srgbClr val="408000"/>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64" name="Line 35"/>
              <p:cNvSpPr>
                <a:spLocks noChangeShapeType="1"/>
              </p:cNvSpPr>
              <p:nvPr/>
            </p:nvSpPr>
            <p:spPr bwMode="auto">
              <a:xfrm flipH="1" flipV="1">
                <a:off x="3024" y="2400"/>
                <a:ext cx="1824" cy="1248"/>
              </a:xfrm>
              <a:prstGeom prst="line">
                <a:avLst/>
              </a:prstGeom>
              <a:noFill/>
              <a:ln w="38100">
                <a:solidFill>
                  <a:srgbClr val="408000"/>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65" name="Line 36"/>
              <p:cNvSpPr>
                <a:spLocks noChangeShapeType="1"/>
              </p:cNvSpPr>
              <p:nvPr/>
            </p:nvSpPr>
            <p:spPr bwMode="auto">
              <a:xfrm flipH="1" flipV="1">
                <a:off x="3408" y="2160"/>
                <a:ext cx="1440" cy="1488"/>
              </a:xfrm>
              <a:prstGeom prst="line">
                <a:avLst/>
              </a:prstGeom>
              <a:noFill/>
              <a:ln w="38100">
                <a:solidFill>
                  <a:srgbClr val="408000"/>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4" name="TextBox 43"/>
            <p:cNvSpPr txBox="1"/>
            <p:nvPr/>
          </p:nvSpPr>
          <p:spPr>
            <a:xfrm>
              <a:off x="6477000" y="6429178"/>
              <a:ext cx="2474591" cy="369332"/>
            </a:xfrm>
            <a:prstGeom prst="rect">
              <a:avLst/>
            </a:prstGeom>
            <a:noFill/>
          </p:spPr>
          <p:txBody>
            <a:bodyPr wrap="square" rtlCol="0">
              <a:spAutoFit/>
            </a:bodyPr>
            <a:lstStyle/>
            <a:p>
              <a:r>
                <a:rPr lang="en-US" b="1" dirty="0" smtClean="0">
                  <a:solidFill>
                    <a:schemeClr val="bg1"/>
                  </a:solidFill>
                </a:rPr>
                <a:t>Chinese tallow tree</a:t>
              </a:r>
              <a:endParaRPr lang="en-US" b="1" dirty="0">
                <a:solidFill>
                  <a:schemeClr val="bg1"/>
                </a:solidFill>
              </a:endParaRPr>
            </a:p>
          </p:txBody>
        </p:sp>
      </p:grpSp>
      <p:grpSp>
        <p:nvGrpSpPr>
          <p:cNvPr id="17" name="Group 16"/>
          <p:cNvGrpSpPr/>
          <p:nvPr/>
        </p:nvGrpSpPr>
        <p:grpSpPr>
          <a:xfrm>
            <a:off x="5105400" y="3369510"/>
            <a:ext cx="3826920" cy="1703031"/>
            <a:chOff x="5105400" y="3369510"/>
            <a:chExt cx="3826920" cy="1703031"/>
          </a:xfrm>
        </p:grpSpPr>
        <p:grpSp>
          <p:nvGrpSpPr>
            <p:cNvPr id="6" name="Group 50"/>
            <p:cNvGrpSpPr>
              <a:grpSpLocks/>
            </p:cNvGrpSpPr>
            <p:nvPr/>
          </p:nvGrpSpPr>
          <p:grpSpPr bwMode="auto">
            <a:xfrm>
              <a:off x="5105400" y="3369510"/>
              <a:ext cx="3810000" cy="1676400"/>
              <a:chOff x="3216" y="1968"/>
              <a:chExt cx="2400" cy="1056"/>
            </a:xfrm>
          </p:grpSpPr>
          <p:pic>
            <p:nvPicPr>
              <p:cNvPr id="35859" name="Picture 21" descr="Giant salvinia James Bayo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80" y="2141"/>
                <a:ext cx="1536" cy="8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60" name="Line 37"/>
              <p:cNvSpPr>
                <a:spLocks noChangeShapeType="1"/>
              </p:cNvSpPr>
              <p:nvPr/>
            </p:nvSpPr>
            <p:spPr bwMode="auto">
              <a:xfrm flipH="1" flipV="1">
                <a:off x="3360" y="1968"/>
                <a:ext cx="1488" cy="528"/>
              </a:xfrm>
              <a:prstGeom prst="line">
                <a:avLst/>
              </a:prstGeom>
              <a:noFill/>
              <a:ln w="38100">
                <a:solidFill>
                  <a:srgbClr val="408000"/>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61" name="Line 38"/>
              <p:cNvSpPr>
                <a:spLocks noChangeShapeType="1"/>
              </p:cNvSpPr>
              <p:nvPr/>
            </p:nvSpPr>
            <p:spPr bwMode="auto">
              <a:xfrm flipH="1" flipV="1">
                <a:off x="3216" y="2304"/>
                <a:ext cx="1632" cy="192"/>
              </a:xfrm>
              <a:prstGeom prst="line">
                <a:avLst/>
              </a:prstGeom>
              <a:noFill/>
              <a:ln w="38100">
                <a:solidFill>
                  <a:srgbClr val="408000"/>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5" name="TextBox 44"/>
            <p:cNvSpPr txBox="1"/>
            <p:nvPr/>
          </p:nvSpPr>
          <p:spPr>
            <a:xfrm>
              <a:off x="7063593" y="4703209"/>
              <a:ext cx="1868727" cy="369332"/>
            </a:xfrm>
            <a:prstGeom prst="rect">
              <a:avLst/>
            </a:prstGeom>
            <a:noFill/>
          </p:spPr>
          <p:txBody>
            <a:bodyPr wrap="square" rtlCol="0">
              <a:spAutoFit/>
            </a:bodyPr>
            <a:lstStyle/>
            <a:p>
              <a:r>
                <a:rPr lang="en-US" b="1" dirty="0" smtClean="0">
                  <a:solidFill>
                    <a:schemeClr val="bg1"/>
                  </a:solidFill>
                </a:rPr>
                <a:t>Giant </a:t>
              </a:r>
              <a:r>
                <a:rPr lang="en-US" b="1" dirty="0" err="1" smtClean="0">
                  <a:solidFill>
                    <a:schemeClr val="bg1"/>
                  </a:solidFill>
                </a:rPr>
                <a:t>salvinia</a:t>
              </a:r>
              <a:endParaRPr lang="en-US" b="1" dirty="0">
                <a:solidFill>
                  <a:schemeClr val="bg1"/>
                </a:solidFill>
              </a:endParaRPr>
            </a:p>
          </p:txBody>
        </p:sp>
      </p:grpSp>
      <p:grpSp>
        <p:nvGrpSpPr>
          <p:cNvPr id="15" name="Group 14"/>
          <p:cNvGrpSpPr/>
          <p:nvPr/>
        </p:nvGrpSpPr>
        <p:grpSpPr>
          <a:xfrm>
            <a:off x="3276600" y="4055310"/>
            <a:ext cx="2590800" cy="2794000"/>
            <a:chOff x="3276600" y="4055310"/>
            <a:chExt cx="2590800" cy="2794000"/>
          </a:xfrm>
        </p:grpSpPr>
        <p:grpSp>
          <p:nvGrpSpPr>
            <p:cNvPr id="4" name="Group 47"/>
            <p:cNvGrpSpPr>
              <a:grpSpLocks/>
            </p:cNvGrpSpPr>
            <p:nvPr/>
          </p:nvGrpSpPr>
          <p:grpSpPr bwMode="auto">
            <a:xfrm>
              <a:off x="3276600" y="4055310"/>
              <a:ext cx="2590800" cy="2794000"/>
              <a:chOff x="2064" y="2400"/>
              <a:chExt cx="1632" cy="1760"/>
            </a:xfrm>
          </p:grpSpPr>
          <p:pic>
            <p:nvPicPr>
              <p:cNvPr id="35866" name="Picture 22" descr="Hya Rio DCP_0008_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4" y="3072"/>
                <a:ext cx="1632" cy="1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67" name="Line 33"/>
              <p:cNvSpPr>
                <a:spLocks noChangeShapeType="1"/>
              </p:cNvSpPr>
              <p:nvPr/>
            </p:nvSpPr>
            <p:spPr bwMode="auto">
              <a:xfrm flipH="1" flipV="1">
                <a:off x="2688" y="2400"/>
                <a:ext cx="192" cy="1248"/>
              </a:xfrm>
              <a:prstGeom prst="line">
                <a:avLst/>
              </a:prstGeom>
              <a:noFill/>
              <a:ln w="38100">
                <a:solidFill>
                  <a:srgbClr val="408000"/>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6" name="TextBox 45"/>
            <p:cNvSpPr txBox="1"/>
            <p:nvPr/>
          </p:nvSpPr>
          <p:spPr>
            <a:xfrm>
              <a:off x="3782802" y="5129622"/>
              <a:ext cx="1879661" cy="369332"/>
            </a:xfrm>
            <a:prstGeom prst="rect">
              <a:avLst/>
            </a:prstGeom>
            <a:noFill/>
          </p:spPr>
          <p:txBody>
            <a:bodyPr wrap="square" rtlCol="0">
              <a:spAutoFit/>
            </a:bodyPr>
            <a:lstStyle/>
            <a:p>
              <a:r>
                <a:rPr lang="en-US" b="1" dirty="0" smtClean="0"/>
                <a:t>Water hyacinth</a:t>
              </a:r>
              <a:endParaRPr lang="en-US" b="1" dirty="0"/>
            </a:p>
          </p:txBody>
        </p:sp>
      </p:grpSp>
      <p:sp>
        <p:nvSpPr>
          <p:cNvPr id="49" name="Title 1"/>
          <p:cNvSpPr txBox="1">
            <a:spLocks/>
          </p:cNvSpPr>
          <p:nvPr/>
        </p:nvSpPr>
        <p:spPr>
          <a:xfrm>
            <a:off x="35004" y="87482"/>
            <a:ext cx="9108996"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prstClr val="black"/>
                </a:solidFill>
                <a:cs typeface="American Typewriter"/>
              </a:rPr>
              <a:t>Invasive Species in Texas: </a:t>
            </a:r>
            <a:r>
              <a:rPr lang="en-US" sz="4000" i="1" dirty="0" smtClean="0">
                <a:solidFill>
                  <a:prstClr val="black"/>
                </a:solidFill>
                <a:cs typeface="American Typewriter"/>
              </a:rPr>
              <a:t>Plants</a:t>
            </a:r>
            <a:r>
              <a:rPr lang="en-US" sz="4000" b="1" dirty="0" smtClean="0">
                <a:solidFill>
                  <a:prstClr val="black"/>
                </a:solidFill>
                <a:cs typeface="American Typewriter"/>
              </a:rPr>
              <a:t> </a:t>
            </a:r>
          </a:p>
          <a:p>
            <a:r>
              <a:rPr lang="en-US" sz="2400" b="1" i="1" dirty="0" smtClean="0">
                <a:solidFill>
                  <a:srgbClr val="008000"/>
                </a:solidFill>
                <a:cs typeface="American Typewriter"/>
              </a:rPr>
              <a:t>Alerts by </a:t>
            </a:r>
            <a:r>
              <a:rPr lang="en-US" sz="2400" i="1" dirty="0" err="1" smtClean="0">
                <a:solidFill>
                  <a:srgbClr val="008000"/>
                </a:solidFill>
                <a:cs typeface="American Typewriter"/>
              </a:rPr>
              <a:t>Eco</a:t>
            </a:r>
            <a:r>
              <a:rPr lang="en-US" sz="2400" b="1" i="1" dirty="0" err="1" smtClean="0">
                <a:solidFill>
                  <a:srgbClr val="008000"/>
                </a:solidFill>
                <a:cs typeface="American Typewriter"/>
              </a:rPr>
              <a:t>Region</a:t>
            </a:r>
            <a:endParaRPr lang="en-US" sz="2400" b="1" i="1" dirty="0" smtClean="0">
              <a:solidFill>
                <a:srgbClr val="008000"/>
              </a:solidFill>
              <a:cs typeface="American Typewriter"/>
            </a:endParaRPr>
          </a:p>
          <a:p>
            <a:endParaRPr lang="en-US" sz="2400" b="1" i="1" dirty="0">
              <a:solidFill>
                <a:srgbClr val="008000"/>
              </a:solidFill>
              <a:cs typeface="Big Caslon"/>
            </a:endParaRPr>
          </a:p>
        </p:txBody>
      </p:sp>
      <p:grpSp>
        <p:nvGrpSpPr>
          <p:cNvPr id="19" name="Group 18"/>
          <p:cNvGrpSpPr/>
          <p:nvPr/>
        </p:nvGrpSpPr>
        <p:grpSpPr>
          <a:xfrm>
            <a:off x="4572000" y="1202385"/>
            <a:ext cx="2610355" cy="2665243"/>
            <a:chOff x="4572000" y="1202385"/>
            <a:chExt cx="2610355" cy="2665243"/>
          </a:xfrm>
        </p:grpSpPr>
        <p:pic>
          <p:nvPicPr>
            <p:cNvPr id="35853" name="Picture 24" descr="ligustrum.japonicum.lf.jpg (52197 byt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61682" y="1202385"/>
              <a:ext cx="2220673" cy="16655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54" name="Line 41"/>
            <p:cNvSpPr>
              <a:spLocks noChangeShapeType="1"/>
            </p:cNvSpPr>
            <p:nvPr/>
          </p:nvSpPr>
          <p:spPr bwMode="auto">
            <a:xfrm flipH="1">
              <a:off x="4572000" y="1997910"/>
              <a:ext cx="1168430" cy="1107718"/>
            </a:xfrm>
            <a:prstGeom prst="line">
              <a:avLst/>
            </a:prstGeom>
            <a:noFill/>
            <a:ln w="38100">
              <a:solidFill>
                <a:srgbClr val="408000"/>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55" name="Line 42"/>
            <p:cNvSpPr>
              <a:spLocks noChangeShapeType="1"/>
            </p:cNvSpPr>
            <p:nvPr/>
          </p:nvSpPr>
          <p:spPr bwMode="auto">
            <a:xfrm flipH="1">
              <a:off x="4800600" y="1997910"/>
              <a:ext cx="939830" cy="1869718"/>
            </a:xfrm>
            <a:prstGeom prst="line">
              <a:avLst/>
            </a:prstGeom>
            <a:noFill/>
            <a:ln w="38100">
              <a:solidFill>
                <a:srgbClr val="408000"/>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 name="TextBox 41"/>
            <p:cNvSpPr txBox="1"/>
            <p:nvPr/>
          </p:nvSpPr>
          <p:spPr>
            <a:xfrm>
              <a:off x="5642035" y="2527756"/>
              <a:ext cx="1270061" cy="369332"/>
            </a:xfrm>
            <a:prstGeom prst="rect">
              <a:avLst/>
            </a:prstGeom>
            <a:noFill/>
          </p:spPr>
          <p:txBody>
            <a:bodyPr wrap="square" rtlCol="0">
              <a:spAutoFit/>
            </a:bodyPr>
            <a:lstStyle/>
            <a:p>
              <a:r>
                <a:rPr lang="en-US" b="1" dirty="0" smtClean="0">
                  <a:solidFill>
                    <a:schemeClr val="bg1"/>
                  </a:solidFill>
                </a:rPr>
                <a:t>Privet</a:t>
              </a:r>
              <a:endParaRPr lang="en-US" b="1" dirty="0">
                <a:solidFill>
                  <a:schemeClr val="bg1"/>
                </a:solidFill>
              </a:endParaRPr>
            </a:p>
          </p:txBody>
        </p:sp>
      </p:grpSp>
    </p:spTree>
    <p:extLst>
      <p:ext uri="{BB962C8B-B14F-4D97-AF65-F5344CB8AC3E}">
        <p14:creationId xmlns:p14="http://schemas.microsoft.com/office/powerpoint/2010/main" val="35365823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0434" y="91509"/>
            <a:ext cx="9184434"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prstClr val="black"/>
                </a:solidFill>
                <a:latin typeface="Trebuchet MS"/>
                <a:cs typeface="Trebuchet MS"/>
              </a:rPr>
              <a:t>Invasive Species in Texas: </a:t>
            </a:r>
            <a:r>
              <a:rPr lang="en-US" sz="4000" i="1" dirty="0" smtClean="0">
                <a:solidFill>
                  <a:prstClr val="black"/>
                </a:solidFill>
                <a:latin typeface="Trebuchet MS"/>
                <a:cs typeface="Trebuchet MS"/>
              </a:rPr>
              <a:t>Plants</a:t>
            </a:r>
          </a:p>
          <a:p>
            <a:r>
              <a:rPr lang="en-US" sz="2400" b="1" i="1" dirty="0" smtClean="0">
                <a:solidFill>
                  <a:srgbClr val="408000"/>
                </a:solidFill>
                <a:latin typeface="Trebuchet MS"/>
                <a:cs typeface="Trebuchet MS"/>
              </a:rPr>
              <a:t> </a:t>
            </a:r>
            <a:r>
              <a:rPr lang="en-US" sz="2200" b="1" i="1" dirty="0" smtClean="0">
                <a:solidFill>
                  <a:srgbClr val="408000"/>
                </a:solidFill>
                <a:latin typeface="Trebuchet MS"/>
                <a:cs typeface="Trebuchet MS"/>
              </a:rPr>
              <a:t>Austin Invasive Species Management Plan</a:t>
            </a:r>
            <a:r>
              <a:rPr lang="en-US" sz="2200" dirty="0" smtClean="0">
                <a:solidFill>
                  <a:srgbClr val="408000"/>
                </a:solidFill>
                <a:latin typeface="Trebuchet MS"/>
                <a:cs typeface="Trebuchet MS"/>
              </a:rPr>
              <a:t>:</a:t>
            </a:r>
            <a:r>
              <a:rPr lang="en-US" sz="2200" b="1" dirty="0" smtClean="0">
                <a:solidFill>
                  <a:srgbClr val="408000"/>
                </a:solidFill>
                <a:latin typeface="Trebuchet MS"/>
                <a:cs typeface="Trebuchet MS"/>
              </a:rPr>
              <a:t> Top 24 Invasive Species</a:t>
            </a:r>
            <a:endParaRPr lang="en-US" sz="2200" b="1" dirty="0">
              <a:solidFill>
                <a:srgbClr val="008000"/>
              </a:solidFill>
              <a:latin typeface="Trebuchet MS"/>
              <a:cs typeface="Trebuchet MS"/>
            </a:endParaRPr>
          </a:p>
        </p:txBody>
      </p:sp>
      <p:grpSp>
        <p:nvGrpSpPr>
          <p:cNvPr id="12" name="Group 11"/>
          <p:cNvGrpSpPr/>
          <p:nvPr/>
        </p:nvGrpSpPr>
        <p:grpSpPr>
          <a:xfrm>
            <a:off x="0" y="6019800"/>
            <a:ext cx="9144000" cy="838200"/>
            <a:chOff x="0" y="6019800"/>
            <a:chExt cx="9144000" cy="838200"/>
          </a:xfrm>
        </p:grpSpPr>
        <p:sp>
          <p:nvSpPr>
            <p:cNvPr id="13" name="Round Same Side Corner Rectangle 12"/>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oudy Old Style"/>
              </a:endParaRPr>
            </a:p>
          </p:txBody>
        </p:sp>
        <p:pic>
          <p:nvPicPr>
            <p:cNvPr id="14" name="Picture 13" descr="color_black.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6019800"/>
              <a:ext cx="1974123" cy="685800"/>
            </a:xfrm>
            <a:prstGeom prst="rect">
              <a:avLst/>
            </a:prstGeom>
          </p:spPr>
        </p:pic>
      </p:grpSp>
      <p:sp>
        <p:nvSpPr>
          <p:cNvPr id="15" name="Rectangle 14"/>
          <p:cNvSpPr/>
          <p:nvPr/>
        </p:nvSpPr>
        <p:spPr>
          <a:xfrm>
            <a:off x="-14598" y="5939970"/>
            <a:ext cx="4107815" cy="584776"/>
          </a:xfrm>
          <a:prstGeom prst="rect">
            <a:avLst/>
          </a:prstGeom>
        </p:spPr>
        <p:txBody>
          <a:bodyPr wrap="none">
            <a:spAutoFit/>
          </a:bodyPr>
          <a:lstStyle/>
          <a:p>
            <a:r>
              <a:rPr lang="en-US" sz="1600" dirty="0" smtClean="0">
                <a:solidFill>
                  <a:srgbClr val="720808"/>
                </a:solidFill>
              </a:rPr>
              <a:t>TDA </a:t>
            </a:r>
            <a:r>
              <a:rPr lang="en-US" sz="1600" dirty="0">
                <a:solidFill>
                  <a:srgbClr val="720808"/>
                </a:solidFill>
              </a:rPr>
              <a:t>Noxious Plant List (§19.300</a:t>
            </a:r>
            <a:r>
              <a:rPr lang="en-US" sz="1600" dirty="0" smtClean="0">
                <a:solidFill>
                  <a:srgbClr val="720808"/>
                </a:solidFill>
              </a:rPr>
              <a:t>) species</a:t>
            </a:r>
          </a:p>
          <a:p>
            <a:r>
              <a:rPr lang="en-US" sz="1600" dirty="0" smtClean="0"/>
              <a:t>*TPWD Prohibited Aquatic &amp; </a:t>
            </a:r>
            <a:r>
              <a:rPr lang="en-US" sz="1600" dirty="0" smtClean="0"/>
              <a:t>Exotic </a:t>
            </a:r>
            <a:r>
              <a:rPr lang="en-US" sz="1600" dirty="0" smtClean="0"/>
              <a:t>species</a:t>
            </a:r>
            <a:endParaRPr lang="en-US" sz="1600" dirty="0"/>
          </a:p>
        </p:txBody>
      </p:sp>
      <p:sp>
        <p:nvSpPr>
          <p:cNvPr id="16" name="Content Placeholder 4"/>
          <p:cNvSpPr>
            <a:spLocks noGrp="1"/>
          </p:cNvSpPr>
          <p:nvPr>
            <p:ph sz="half" idx="1"/>
          </p:nvPr>
        </p:nvSpPr>
        <p:spPr>
          <a:xfrm>
            <a:off x="4846314" y="1445318"/>
            <a:ext cx="3845883" cy="5214366"/>
          </a:xfrm>
        </p:spPr>
        <p:txBody>
          <a:bodyPr>
            <a:normAutofit fontScale="77500" lnSpcReduction="20000"/>
          </a:bodyPr>
          <a:lstStyle/>
          <a:p>
            <a:r>
              <a:rPr lang="en-US" sz="2400" b="1" dirty="0" smtClean="0"/>
              <a:t>Woody </a:t>
            </a:r>
          </a:p>
          <a:p>
            <a:pPr lvl="1"/>
            <a:r>
              <a:rPr lang="en-US" sz="2200" dirty="0"/>
              <a:t>Tree of heaven</a:t>
            </a:r>
          </a:p>
          <a:p>
            <a:pPr lvl="1"/>
            <a:r>
              <a:rPr lang="en-US" sz="2200" dirty="0"/>
              <a:t>Paper mulberry</a:t>
            </a:r>
          </a:p>
          <a:p>
            <a:pPr lvl="1"/>
            <a:r>
              <a:rPr lang="en-US" sz="2200" dirty="0"/>
              <a:t>Chinese </a:t>
            </a:r>
            <a:r>
              <a:rPr lang="en-US" sz="2200" dirty="0" err="1"/>
              <a:t>parasoltree</a:t>
            </a:r>
            <a:endParaRPr lang="en-US" sz="2200" dirty="0"/>
          </a:p>
          <a:p>
            <a:pPr lvl="1"/>
            <a:r>
              <a:rPr lang="en-US" sz="2200" dirty="0" smtClean="0">
                <a:solidFill>
                  <a:srgbClr val="000000"/>
                </a:solidFill>
              </a:rPr>
              <a:t>Glossy privet</a:t>
            </a:r>
          </a:p>
          <a:p>
            <a:pPr lvl="1"/>
            <a:r>
              <a:rPr lang="en-US" sz="2200" b="1" dirty="0" smtClean="0">
                <a:solidFill>
                  <a:srgbClr val="800000"/>
                </a:solidFill>
              </a:rPr>
              <a:t>Chinaberry tree</a:t>
            </a:r>
          </a:p>
          <a:p>
            <a:pPr lvl="1"/>
            <a:r>
              <a:rPr lang="en-US" sz="2200" dirty="0" smtClean="0">
                <a:solidFill>
                  <a:srgbClr val="000000"/>
                </a:solidFill>
              </a:rPr>
              <a:t>Heavenly (sacred) </a:t>
            </a:r>
            <a:r>
              <a:rPr lang="en-US" sz="2200" dirty="0">
                <a:solidFill>
                  <a:srgbClr val="000000"/>
                </a:solidFill>
              </a:rPr>
              <a:t>bamboo</a:t>
            </a:r>
          </a:p>
          <a:p>
            <a:pPr lvl="1"/>
            <a:r>
              <a:rPr lang="en-US" sz="2200" dirty="0">
                <a:solidFill>
                  <a:srgbClr val="000000"/>
                </a:solidFill>
              </a:rPr>
              <a:t>Chinese </a:t>
            </a:r>
            <a:r>
              <a:rPr lang="en-US" sz="2200" dirty="0" err="1"/>
              <a:t>pistache</a:t>
            </a:r>
            <a:endParaRPr lang="en-US" sz="2200" dirty="0"/>
          </a:p>
          <a:p>
            <a:pPr lvl="1"/>
            <a:r>
              <a:rPr lang="en-US" sz="2200" dirty="0"/>
              <a:t>Scarlet firethorn</a:t>
            </a:r>
          </a:p>
          <a:p>
            <a:pPr lvl="1"/>
            <a:r>
              <a:rPr lang="en-US" sz="2200" b="1" dirty="0" smtClean="0">
                <a:solidFill>
                  <a:srgbClr val="720808"/>
                </a:solidFill>
              </a:rPr>
              <a:t>Salt cedar</a:t>
            </a:r>
          </a:p>
          <a:p>
            <a:pPr lvl="1"/>
            <a:r>
              <a:rPr lang="en-US" sz="2200" b="1" dirty="0" smtClean="0">
                <a:solidFill>
                  <a:srgbClr val="720808"/>
                </a:solidFill>
              </a:rPr>
              <a:t>Chinese tallow tree </a:t>
            </a:r>
          </a:p>
          <a:p>
            <a:r>
              <a:rPr lang="en-US" sz="2400" b="1" dirty="0"/>
              <a:t>Aquatic </a:t>
            </a:r>
          </a:p>
          <a:p>
            <a:pPr lvl="1"/>
            <a:r>
              <a:rPr lang="en-US" sz="2200" dirty="0"/>
              <a:t>Elephant ears </a:t>
            </a:r>
          </a:p>
          <a:p>
            <a:pPr lvl="1"/>
            <a:r>
              <a:rPr lang="en-US" sz="2200" b="1" dirty="0">
                <a:solidFill>
                  <a:srgbClr val="720808"/>
                </a:solidFill>
              </a:rPr>
              <a:t>Common water hyacinth</a:t>
            </a:r>
            <a:r>
              <a:rPr lang="en-US" sz="2200" b="1" dirty="0"/>
              <a:t>*</a:t>
            </a:r>
          </a:p>
          <a:p>
            <a:pPr lvl="1"/>
            <a:r>
              <a:rPr lang="en-US" sz="2200" b="1" dirty="0" err="1">
                <a:solidFill>
                  <a:srgbClr val="720808"/>
                </a:solidFill>
              </a:rPr>
              <a:t>Hydrilla</a:t>
            </a:r>
            <a:r>
              <a:rPr lang="en-US" sz="2200" b="1" dirty="0">
                <a:solidFill>
                  <a:srgbClr val="000000"/>
                </a:solidFill>
              </a:rPr>
              <a:t>*</a:t>
            </a:r>
          </a:p>
          <a:p>
            <a:pPr lvl="1"/>
            <a:endParaRPr lang="en-US" b="1" dirty="0">
              <a:solidFill>
                <a:srgbClr val="720808"/>
              </a:solidFill>
            </a:endParaRPr>
          </a:p>
          <a:p>
            <a:pPr marL="0" indent="0">
              <a:buNone/>
            </a:pPr>
            <a:endParaRPr lang="en-US" dirty="0"/>
          </a:p>
        </p:txBody>
      </p:sp>
      <p:sp>
        <p:nvSpPr>
          <p:cNvPr id="17" name="Content Placeholder 3"/>
          <p:cNvSpPr>
            <a:spLocks noGrp="1"/>
          </p:cNvSpPr>
          <p:nvPr>
            <p:ph sz="half" idx="2"/>
          </p:nvPr>
        </p:nvSpPr>
        <p:spPr>
          <a:xfrm>
            <a:off x="313391" y="1335589"/>
            <a:ext cx="4532923" cy="4945581"/>
          </a:xfrm>
        </p:spPr>
        <p:txBody>
          <a:bodyPr>
            <a:normAutofit fontScale="77500" lnSpcReduction="20000"/>
          </a:bodyPr>
          <a:lstStyle/>
          <a:p>
            <a:r>
              <a:rPr lang="en-US" sz="2400" b="1" dirty="0" smtClean="0"/>
              <a:t>Herbaceous </a:t>
            </a:r>
          </a:p>
          <a:p>
            <a:pPr lvl="1"/>
            <a:r>
              <a:rPr lang="en-US" sz="2200" b="1" dirty="0">
                <a:solidFill>
                  <a:schemeClr val="accent2">
                    <a:lumMod val="90000"/>
                    <a:lumOff val="10000"/>
                  </a:schemeClr>
                </a:solidFill>
              </a:rPr>
              <a:t>Giant reed </a:t>
            </a:r>
          </a:p>
          <a:p>
            <a:pPr lvl="1"/>
            <a:r>
              <a:rPr lang="en-US" sz="2200" dirty="0"/>
              <a:t>King </a:t>
            </a:r>
            <a:r>
              <a:rPr lang="en-US" sz="2200" dirty="0" smtClean="0"/>
              <a:t>Ranch Bluestem</a:t>
            </a:r>
          </a:p>
          <a:p>
            <a:pPr lvl="1"/>
            <a:r>
              <a:rPr lang="en-US" sz="2200" dirty="0"/>
              <a:t>Malta star-thistle </a:t>
            </a:r>
          </a:p>
          <a:p>
            <a:pPr lvl="1"/>
            <a:r>
              <a:rPr lang="en-US" sz="2200" dirty="0" err="1"/>
              <a:t>Bermudagrass</a:t>
            </a:r>
            <a:endParaRPr lang="en-US" sz="2200" dirty="0"/>
          </a:p>
          <a:p>
            <a:pPr lvl="1"/>
            <a:r>
              <a:rPr lang="en-US" sz="2200" dirty="0"/>
              <a:t>Japanese </a:t>
            </a:r>
            <a:r>
              <a:rPr lang="en-US" sz="2200" dirty="0" err="1"/>
              <a:t>netvein</a:t>
            </a:r>
            <a:r>
              <a:rPr lang="en-US" sz="2200" dirty="0"/>
              <a:t> </a:t>
            </a:r>
            <a:r>
              <a:rPr lang="en-US" sz="2200" dirty="0" err="1"/>
              <a:t>hollyfern</a:t>
            </a:r>
            <a:r>
              <a:rPr lang="en-US" sz="2200" dirty="0"/>
              <a:t> </a:t>
            </a:r>
          </a:p>
          <a:p>
            <a:pPr lvl="1"/>
            <a:r>
              <a:rPr lang="en-US" sz="2200" dirty="0" smtClean="0"/>
              <a:t>Golden bamboo </a:t>
            </a:r>
          </a:p>
          <a:p>
            <a:pPr lvl="1"/>
            <a:r>
              <a:rPr lang="en-US" sz="2200" dirty="0"/>
              <a:t>Bastard cabbage </a:t>
            </a:r>
          </a:p>
          <a:p>
            <a:pPr lvl="1"/>
            <a:r>
              <a:rPr lang="en-US" sz="2200" dirty="0" err="1" smtClean="0"/>
              <a:t>Johnsongrass</a:t>
            </a:r>
            <a:endParaRPr lang="en-US" sz="2200" dirty="0" smtClean="0"/>
          </a:p>
          <a:p>
            <a:r>
              <a:rPr lang="en-US" sz="2400" b="1" dirty="0" smtClean="0"/>
              <a:t>Vines</a:t>
            </a:r>
            <a:r>
              <a:rPr lang="en-US" sz="2400" dirty="0" smtClean="0"/>
              <a:t> </a:t>
            </a:r>
            <a:endParaRPr lang="en-US" sz="2400" dirty="0"/>
          </a:p>
          <a:p>
            <a:pPr lvl="1"/>
            <a:r>
              <a:rPr lang="en-US" sz="2200" dirty="0"/>
              <a:t>Japanese honeysuckle</a:t>
            </a:r>
          </a:p>
          <a:p>
            <a:pPr lvl="1"/>
            <a:r>
              <a:rPr lang="en-US" sz="2200" dirty="0" err="1"/>
              <a:t>Catclawvine</a:t>
            </a:r>
            <a:r>
              <a:rPr lang="en-US" sz="2200" dirty="0"/>
              <a:t> </a:t>
            </a:r>
          </a:p>
          <a:p>
            <a:pPr lvl="1"/>
            <a:r>
              <a:rPr lang="en-US" sz="2200" b="1" dirty="0" smtClean="0">
                <a:solidFill>
                  <a:schemeClr val="accent2">
                    <a:lumMod val="90000"/>
                    <a:lumOff val="10000"/>
                  </a:schemeClr>
                </a:solidFill>
              </a:rPr>
              <a:t>Kudzu </a:t>
            </a:r>
            <a:endParaRPr lang="en-US" sz="2200" b="1" dirty="0">
              <a:solidFill>
                <a:schemeClr val="accent2">
                  <a:lumMod val="90000"/>
                  <a:lumOff val="10000"/>
                </a:schemeClr>
              </a:solidFill>
            </a:endParaRPr>
          </a:p>
          <a:p>
            <a:pPr marL="457200" lvl="1" indent="0">
              <a:buNone/>
            </a:pPr>
            <a:endParaRPr lang="en-US" dirty="0"/>
          </a:p>
          <a:p>
            <a:endParaRPr lang="en-US" dirty="0"/>
          </a:p>
        </p:txBody>
      </p:sp>
    </p:spTree>
    <p:extLst>
      <p:ext uri="{BB962C8B-B14F-4D97-AF65-F5344CB8AC3E}">
        <p14:creationId xmlns:p14="http://schemas.microsoft.com/office/powerpoint/2010/main" val="207235587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767" y="6019800"/>
            <a:ext cx="9144000" cy="838200"/>
            <a:chOff x="0" y="6019800"/>
            <a:chExt cx="9144000" cy="838200"/>
          </a:xfrm>
        </p:grpSpPr>
        <p:sp>
          <p:nvSpPr>
            <p:cNvPr id="8" name="Round Same Side Corner Rectangle 7"/>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1" name="Text Box 3"/>
          <p:cNvSpPr txBox="1">
            <a:spLocks noChangeArrowheads="1"/>
          </p:cNvSpPr>
          <p:nvPr/>
        </p:nvSpPr>
        <p:spPr bwMode="auto">
          <a:xfrm>
            <a:off x="35004" y="3101006"/>
            <a:ext cx="4114800" cy="27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30000"/>
              </a:lnSpc>
            </a:pPr>
            <a:r>
              <a:rPr lang="en-US" sz="2600" b="1" dirty="0">
                <a:solidFill>
                  <a:srgbClr val="AF0C0C"/>
                </a:solidFill>
                <a:latin typeface="Trebuchet MS"/>
                <a:cs typeface="Trebuchet MS"/>
              </a:rPr>
              <a:t>Since 2006</a:t>
            </a:r>
            <a:endParaRPr lang="en-US" sz="2600" dirty="0">
              <a:solidFill>
                <a:srgbClr val="AF0C0C"/>
              </a:solidFill>
              <a:latin typeface="Trebuchet MS"/>
              <a:cs typeface="Trebuchet MS"/>
            </a:endParaRPr>
          </a:p>
          <a:p>
            <a:pPr>
              <a:lnSpc>
                <a:spcPct val="130000"/>
              </a:lnSpc>
            </a:pPr>
            <a:r>
              <a:rPr lang="en-US" sz="2200" dirty="0">
                <a:solidFill>
                  <a:srgbClr val="AF0C0C"/>
                </a:solidFill>
                <a:latin typeface="Trebuchet MS"/>
                <a:cs typeface="Trebuchet MS"/>
              </a:rPr>
              <a:t>Workshops</a:t>
            </a:r>
            <a:r>
              <a:rPr lang="en-US" sz="2200" dirty="0">
                <a:solidFill>
                  <a:srgbClr val="408000"/>
                </a:solidFill>
                <a:latin typeface="Trebuchet MS"/>
                <a:cs typeface="Trebuchet MS"/>
              </a:rPr>
              <a:t>:</a:t>
            </a:r>
            <a:r>
              <a:rPr lang="en-US" sz="2200" dirty="0">
                <a:latin typeface="Trebuchet MS"/>
                <a:cs typeface="Trebuchet MS"/>
              </a:rPr>
              <a:t> </a:t>
            </a:r>
            <a:r>
              <a:rPr lang="en-US" sz="2200" dirty="0" smtClean="0">
                <a:latin typeface="Trebuchet MS"/>
                <a:cs typeface="Trebuchet MS"/>
              </a:rPr>
              <a:t>79</a:t>
            </a:r>
          </a:p>
          <a:p>
            <a:pPr>
              <a:lnSpc>
                <a:spcPct val="130000"/>
              </a:lnSpc>
            </a:pPr>
            <a:r>
              <a:rPr lang="en-US" sz="2200" dirty="0" smtClean="0">
                <a:solidFill>
                  <a:srgbClr val="AF0C0C"/>
                </a:solidFill>
                <a:latin typeface="Trebuchet MS"/>
                <a:cs typeface="Trebuchet MS"/>
              </a:rPr>
              <a:t>Satellites</a:t>
            </a:r>
            <a:r>
              <a:rPr lang="en-US" sz="2200" dirty="0">
                <a:solidFill>
                  <a:srgbClr val="AF0C0C"/>
                </a:solidFill>
                <a:latin typeface="Trebuchet MS"/>
                <a:cs typeface="Trebuchet MS"/>
              </a:rPr>
              <a:t>: </a:t>
            </a:r>
            <a:r>
              <a:rPr lang="en-US" sz="2200" dirty="0" smtClean="0">
                <a:latin typeface="Trebuchet MS"/>
                <a:cs typeface="Trebuchet MS"/>
              </a:rPr>
              <a:t>49</a:t>
            </a:r>
            <a:endParaRPr lang="en-US" sz="2200" dirty="0">
              <a:latin typeface="Trebuchet MS"/>
              <a:cs typeface="Trebuchet MS"/>
            </a:endParaRPr>
          </a:p>
          <a:p>
            <a:pPr>
              <a:lnSpc>
                <a:spcPct val="130000"/>
              </a:lnSpc>
            </a:pPr>
            <a:r>
              <a:rPr lang="en-US" sz="2200" dirty="0">
                <a:solidFill>
                  <a:srgbClr val="AF0C0C"/>
                </a:solidFill>
                <a:latin typeface="Trebuchet MS"/>
                <a:cs typeface="Trebuchet MS"/>
              </a:rPr>
              <a:t>Volunteers: </a:t>
            </a:r>
            <a:r>
              <a:rPr lang="en-US" sz="2200" dirty="0" smtClean="0">
                <a:latin typeface="Trebuchet MS"/>
                <a:cs typeface="Trebuchet MS"/>
              </a:rPr>
              <a:t>1,700</a:t>
            </a:r>
            <a:endParaRPr lang="en-US" sz="2200" dirty="0">
              <a:latin typeface="Trebuchet MS"/>
              <a:cs typeface="Trebuchet MS"/>
            </a:endParaRPr>
          </a:p>
          <a:p>
            <a:pPr>
              <a:lnSpc>
                <a:spcPct val="130000"/>
              </a:lnSpc>
            </a:pPr>
            <a:r>
              <a:rPr lang="en-US" sz="2200" dirty="0">
                <a:solidFill>
                  <a:srgbClr val="AF0C0C"/>
                </a:solidFill>
                <a:latin typeface="Trebuchet MS"/>
                <a:cs typeface="Trebuchet MS"/>
              </a:rPr>
              <a:t>Observations: </a:t>
            </a:r>
            <a:r>
              <a:rPr lang="en-US" sz="2200" dirty="0" smtClean="0">
                <a:latin typeface="Trebuchet MS"/>
                <a:cs typeface="Trebuchet MS"/>
              </a:rPr>
              <a:t>15,000</a:t>
            </a:r>
            <a:r>
              <a:rPr lang="en-US" sz="2200" dirty="0">
                <a:latin typeface="Trebuchet MS"/>
                <a:cs typeface="Trebuchet MS"/>
              </a:rPr>
              <a:t>+</a:t>
            </a:r>
          </a:p>
          <a:p>
            <a:pPr>
              <a:lnSpc>
                <a:spcPct val="130000"/>
              </a:lnSpc>
            </a:pPr>
            <a:r>
              <a:rPr lang="en-US" sz="2200" dirty="0">
                <a:solidFill>
                  <a:srgbClr val="AF0C0C"/>
                </a:solidFill>
                <a:latin typeface="Trebuchet MS"/>
                <a:cs typeface="Trebuchet MS"/>
              </a:rPr>
              <a:t>Species Targeted: </a:t>
            </a:r>
            <a:r>
              <a:rPr lang="en-US" sz="2200" dirty="0" smtClean="0">
                <a:latin typeface="Trebuchet MS"/>
                <a:cs typeface="Trebuchet MS"/>
              </a:rPr>
              <a:t>161</a:t>
            </a:r>
            <a:endParaRPr lang="en-US" sz="2200" dirty="0">
              <a:latin typeface="Trebuchet MS"/>
              <a:cs typeface="Trebuchet MS"/>
            </a:endParaRPr>
          </a:p>
        </p:txBody>
      </p:sp>
      <p:sp>
        <p:nvSpPr>
          <p:cNvPr id="12" name="Text Box 6"/>
          <p:cNvSpPr txBox="1">
            <a:spLocks noChangeArrowheads="1"/>
          </p:cNvSpPr>
          <p:nvPr/>
        </p:nvSpPr>
        <p:spPr bwMode="auto">
          <a:xfrm>
            <a:off x="0" y="1752601"/>
            <a:ext cx="5486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just" eaLnBrk="1" hangingPunct="1"/>
            <a:r>
              <a:rPr lang="en-US" sz="1800" dirty="0">
                <a:latin typeface="Trebuchet MS"/>
                <a:cs typeface="Trebuchet MS"/>
              </a:rPr>
              <a:t>The </a:t>
            </a:r>
            <a:r>
              <a:rPr lang="en-US" sz="1800" i="1" dirty="0">
                <a:latin typeface="Trebuchet MS"/>
                <a:cs typeface="Trebuchet MS"/>
              </a:rPr>
              <a:t>Invaders of Texas </a:t>
            </a:r>
            <a:r>
              <a:rPr lang="en-US" sz="1800" dirty="0">
                <a:latin typeface="Trebuchet MS"/>
                <a:cs typeface="Trebuchet MS"/>
              </a:rPr>
              <a:t>Program is an innovative campaign whereby volunteer "citizen scientists" are trained to </a:t>
            </a:r>
            <a:r>
              <a:rPr lang="en-US" sz="1800" dirty="0">
                <a:solidFill>
                  <a:srgbClr val="000000"/>
                </a:solidFill>
                <a:latin typeface="Trebuchet MS"/>
                <a:cs typeface="Trebuchet MS"/>
              </a:rPr>
              <a:t>detect and report invasive species in their communities.</a:t>
            </a:r>
          </a:p>
        </p:txBody>
      </p:sp>
      <p:sp>
        <p:nvSpPr>
          <p:cNvPr id="13" name="Rectangle 11"/>
          <p:cNvSpPr txBox="1">
            <a:spLocks noChangeArrowheads="1"/>
          </p:cNvSpPr>
          <p:nvPr/>
        </p:nvSpPr>
        <p:spPr bwMode="auto">
          <a:xfrm>
            <a:off x="0" y="1295400"/>
            <a:ext cx="3777268"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2800" b="1" i="1" dirty="0" smtClean="0">
                <a:solidFill>
                  <a:schemeClr val="accent2">
                    <a:lumMod val="75000"/>
                    <a:lumOff val="25000"/>
                  </a:schemeClr>
                </a:solidFill>
                <a:latin typeface="Trebuchet MS"/>
                <a:cs typeface="Trebuchet MS"/>
              </a:rPr>
              <a:t>Invaders of Texas</a:t>
            </a:r>
            <a:endParaRPr lang="en-US" sz="2800" i="1" dirty="0">
              <a:solidFill>
                <a:schemeClr val="accent2">
                  <a:lumMod val="75000"/>
                  <a:lumOff val="25000"/>
                </a:schemeClr>
              </a:solidFill>
              <a:latin typeface="Trebuchet MS"/>
              <a:cs typeface="Trebuchet MS"/>
            </a:endParaRPr>
          </a:p>
        </p:txBody>
      </p:sp>
      <p:pic>
        <p:nvPicPr>
          <p:cNvPr id="16" name="Picture 15" descr="ReportIt.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2309" y="3138780"/>
            <a:ext cx="2695156" cy="1909436"/>
          </a:xfrm>
          <a:prstGeom prst="rect">
            <a:avLst/>
          </a:prstGeom>
          <a:ln w="28575">
            <a:solidFill>
              <a:schemeClr val="tx1"/>
            </a:solidFill>
          </a:ln>
        </p:spPr>
      </p:pic>
      <p:sp>
        <p:nvSpPr>
          <p:cNvPr id="3" name="TextBox 2"/>
          <p:cNvSpPr txBox="1"/>
          <p:nvPr/>
        </p:nvSpPr>
        <p:spPr>
          <a:xfrm>
            <a:off x="3316316" y="2802008"/>
            <a:ext cx="1666976" cy="369332"/>
          </a:xfrm>
          <a:prstGeom prst="rect">
            <a:avLst/>
          </a:prstGeom>
          <a:noFill/>
        </p:spPr>
        <p:txBody>
          <a:bodyPr wrap="square" rtlCol="0">
            <a:spAutoFit/>
          </a:bodyPr>
          <a:lstStyle/>
          <a:p>
            <a:r>
              <a:rPr lang="en-US" b="1" dirty="0" smtClean="0">
                <a:solidFill>
                  <a:schemeClr val="accent2">
                    <a:lumMod val="90000"/>
                    <a:lumOff val="10000"/>
                  </a:schemeClr>
                </a:solidFill>
                <a:latin typeface="Trebuchet MS"/>
                <a:cs typeface="Trebuchet MS"/>
              </a:rPr>
              <a:t>REPORT IT</a:t>
            </a:r>
            <a:endParaRPr lang="en-US" b="1" dirty="0">
              <a:solidFill>
                <a:schemeClr val="accent2">
                  <a:lumMod val="90000"/>
                  <a:lumOff val="10000"/>
                </a:schemeClr>
              </a:solidFill>
              <a:latin typeface="Trebuchet MS"/>
              <a:cs typeface="Trebuchet MS"/>
            </a:endParaRPr>
          </a:p>
        </p:txBody>
      </p:sp>
      <p:pic>
        <p:nvPicPr>
          <p:cNvPr id="15" name="Picture 2"/>
          <p:cNvPicPr>
            <a:picLocks noChangeAspect="1" noChangeArrowheads="1"/>
          </p:cNvPicPr>
          <p:nvPr/>
        </p:nvPicPr>
        <p:blipFill rotWithShape="1">
          <a:blip r:embed="rId5">
            <a:extLst>
              <a:ext uri="{28A0092B-C50C-407E-A947-70E740481C1C}">
                <a14:useLocalDpi xmlns:a14="http://schemas.microsoft.com/office/drawing/2010/main"/>
              </a:ext>
            </a:extLst>
          </a:blip>
          <a:srcRect r="34714"/>
          <a:stretch/>
        </p:blipFill>
        <p:spPr bwMode="auto">
          <a:xfrm>
            <a:off x="5481745" y="1752601"/>
            <a:ext cx="3601786" cy="4137706"/>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4"/>
          <p:cNvSpPr txBox="1">
            <a:spLocks noChangeArrowheads="1"/>
          </p:cNvSpPr>
          <p:nvPr/>
        </p:nvSpPr>
        <p:spPr bwMode="auto">
          <a:xfrm>
            <a:off x="-26410" y="74232"/>
            <a:ext cx="9144001" cy="1006364"/>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a:cs typeface="Trebuchet MS"/>
              </a:rPr>
              <a:t>Invaders of </a:t>
            </a:r>
            <a:r>
              <a:rPr lang="en-US" sz="4000" b="1" dirty="0" smtClean="0">
                <a:cs typeface="Trebuchet MS"/>
              </a:rPr>
              <a:t>Texas: </a:t>
            </a:r>
            <a:r>
              <a:rPr lang="en-US" sz="4000" i="1" dirty="0" smtClean="0">
                <a:cs typeface="Trebuchet MS"/>
              </a:rPr>
              <a:t>Citizen </a:t>
            </a:r>
            <a:r>
              <a:rPr lang="en-US" sz="4000" i="1" dirty="0">
                <a:cs typeface="Trebuchet MS"/>
              </a:rPr>
              <a:t>Science</a:t>
            </a:r>
            <a:endParaRPr lang="en-US" sz="4000" i="1" dirty="0" smtClean="0">
              <a:latin typeface="Trebuchet MS"/>
              <a:cs typeface="Trebuchet MS"/>
            </a:endParaRPr>
          </a:p>
          <a:p>
            <a:r>
              <a:rPr lang="en-US" sz="2400" i="1" dirty="0" smtClean="0">
                <a:solidFill>
                  <a:srgbClr val="008000"/>
                </a:solidFill>
                <a:latin typeface="Trebuchet MS"/>
                <a:cs typeface="Trebuchet MS"/>
              </a:rPr>
              <a:t>Detect and Report Invasive Plants</a:t>
            </a:r>
            <a:endParaRPr lang="en-US" sz="2400" i="1" dirty="0">
              <a:solidFill>
                <a:srgbClr val="008000"/>
              </a:solidFill>
              <a:latin typeface="Trebuchet MS"/>
              <a:cs typeface="Trebuchet MS"/>
            </a:endParaRPr>
          </a:p>
        </p:txBody>
      </p:sp>
    </p:spTree>
    <p:extLst>
      <p:ext uri="{BB962C8B-B14F-4D97-AF65-F5344CB8AC3E}">
        <p14:creationId xmlns:p14="http://schemas.microsoft.com/office/powerpoint/2010/main" val="143302657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ChangeArrowheads="1"/>
          </p:cNvSpPr>
          <p:nvPr/>
        </p:nvSpPr>
        <p:spPr bwMode="auto">
          <a:xfrm>
            <a:off x="703263" y="21859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sz="1800">
              <a:latin typeface="Calibri" charset="0"/>
            </a:endParaRPr>
          </a:p>
        </p:txBody>
      </p:sp>
      <p:sp>
        <p:nvSpPr>
          <p:cNvPr id="46083" name="Rectangle 4"/>
          <p:cNvSpPr>
            <a:spLocks noChangeArrowheads="1"/>
          </p:cNvSpPr>
          <p:nvPr/>
        </p:nvSpPr>
        <p:spPr bwMode="auto">
          <a:xfrm>
            <a:off x="4835525" y="41322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sz="1800">
              <a:latin typeface="Calibri" charset="0"/>
            </a:endParaRPr>
          </a:p>
        </p:txBody>
      </p:sp>
      <p:sp>
        <p:nvSpPr>
          <p:cNvPr id="6" name="Title 1"/>
          <p:cNvSpPr txBox="1">
            <a:spLocks/>
          </p:cNvSpPr>
          <p:nvPr/>
        </p:nvSpPr>
        <p:spPr>
          <a:xfrm>
            <a:off x="35004" y="78866"/>
            <a:ext cx="9108996"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srgbClr val="000000"/>
                </a:solidFill>
                <a:latin typeface="Trebuchet MS"/>
                <a:cs typeface="Trebuchet MS"/>
              </a:rPr>
              <a:t>Invaders of </a:t>
            </a:r>
            <a:r>
              <a:rPr lang="en-US" sz="4000" b="1" dirty="0" smtClean="0">
                <a:solidFill>
                  <a:srgbClr val="000000"/>
                </a:solidFill>
                <a:latin typeface="Trebuchet MS"/>
                <a:cs typeface="Trebuchet MS"/>
              </a:rPr>
              <a:t>Texas: </a:t>
            </a:r>
            <a:r>
              <a:rPr lang="en-US" sz="4000" i="1" dirty="0" smtClean="0">
                <a:solidFill>
                  <a:srgbClr val="000000"/>
                </a:solidFill>
                <a:latin typeface="Trebuchet MS"/>
                <a:cs typeface="Trebuchet MS"/>
              </a:rPr>
              <a:t>Citizen Scientists </a:t>
            </a:r>
          </a:p>
          <a:p>
            <a:r>
              <a:rPr lang="en-US" sz="2400" i="1" dirty="0" smtClean="0">
                <a:solidFill>
                  <a:srgbClr val="008000"/>
                </a:solidFill>
                <a:latin typeface="Trebuchet MS"/>
                <a:cs typeface="Trebuchet MS"/>
              </a:rPr>
              <a:t>Satellite </a:t>
            </a:r>
            <a:r>
              <a:rPr lang="en-US" sz="2400" i="1" dirty="0" smtClean="0">
                <a:solidFill>
                  <a:srgbClr val="008000"/>
                </a:solidFill>
                <a:latin typeface="Trebuchet MS"/>
                <a:cs typeface="Trebuchet MS"/>
              </a:rPr>
              <a:t>&amp; Voyagers</a:t>
            </a:r>
          </a:p>
          <a:p>
            <a:r>
              <a:rPr lang="en-US" sz="3600" b="1" i="1" dirty="0" smtClean="0">
                <a:solidFill>
                  <a:srgbClr val="408000"/>
                </a:solidFill>
                <a:latin typeface="Trebuchet MS"/>
                <a:cs typeface="Trebuchet MS"/>
              </a:rPr>
              <a:t> </a:t>
            </a:r>
            <a:endParaRPr lang="en-US" sz="3600" b="1" i="1" dirty="0">
              <a:solidFill>
                <a:srgbClr val="008000"/>
              </a:solidFill>
              <a:latin typeface="Trebuchet MS"/>
              <a:cs typeface="Trebuchet MS"/>
            </a:endParaRPr>
          </a:p>
        </p:txBody>
      </p:sp>
      <p:grpSp>
        <p:nvGrpSpPr>
          <p:cNvPr id="7" name="Group 6"/>
          <p:cNvGrpSpPr/>
          <p:nvPr/>
        </p:nvGrpSpPr>
        <p:grpSpPr>
          <a:xfrm>
            <a:off x="-3767" y="6019800"/>
            <a:ext cx="9144000" cy="838200"/>
            <a:chOff x="0" y="6019800"/>
            <a:chExt cx="9144000" cy="838200"/>
          </a:xfrm>
        </p:grpSpPr>
        <p:sp>
          <p:nvSpPr>
            <p:cNvPr id="8" name="Round Same Side Corner Rectangle 7"/>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46084" name="Picture 6" descr="SP32-20100326-10015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066" y="1289133"/>
            <a:ext cx="4938408" cy="48856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5753069" y="1545461"/>
            <a:ext cx="2818709" cy="4198905"/>
          </a:xfrm>
          <a:prstGeom prst="rect">
            <a:avLst/>
          </a:prstGeom>
          <a:ln w="15875">
            <a:solidFill>
              <a:schemeClr val="tx1"/>
            </a:solidFill>
          </a:ln>
        </p:spPr>
      </p:pic>
    </p:spTree>
    <p:extLst>
      <p:ext uri="{BB962C8B-B14F-4D97-AF65-F5344CB8AC3E}">
        <p14:creationId xmlns:p14="http://schemas.microsoft.com/office/powerpoint/2010/main" val="34621493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09550" y="1229025"/>
            <a:ext cx="8686800" cy="221752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Goudy Old Style"/>
            </a:endParaRPr>
          </a:p>
        </p:txBody>
      </p:sp>
      <p:sp>
        <p:nvSpPr>
          <p:cNvPr id="2" name="Title 1"/>
          <p:cNvSpPr>
            <a:spLocks noGrp="1"/>
          </p:cNvSpPr>
          <p:nvPr>
            <p:ph type="title"/>
          </p:nvPr>
        </p:nvSpPr>
        <p:spPr>
          <a:xfrm>
            <a:off x="0" y="176246"/>
            <a:ext cx="9116568" cy="923544"/>
          </a:xfrm>
        </p:spPr>
        <p:txBody>
          <a:bodyPr>
            <a:normAutofit fontScale="90000"/>
          </a:bodyPr>
          <a:lstStyle/>
          <a:p>
            <a:r>
              <a:rPr lang="en-US" sz="4400" b="1" dirty="0" smtClean="0"/>
              <a:t>Invasive Species: Background </a:t>
            </a:r>
            <a:br>
              <a:rPr lang="en-US" sz="4400" b="1" dirty="0" smtClean="0"/>
            </a:br>
            <a:r>
              <a:rPr lang="en-US" sz="2700" b="1" i="1" dirty="0" smtClean="0">
                <a:solidFill>
                  <a:srgbClr val="008000"/>
                </a:solidFill>
              </a:rPr>
              <a:t>Federal</a:t>
            </a:r>
            <a:r>
              <a:rPr lang="en-US" sz="2700" b="1" dirty="0" smtClean="0"/>
              <a:t> </a:t>
            </a:r>
            <a:r>
              <a:rPr lang="en-US" sz="2700" b="1" i="1" dirty="0" smtClean="0">
                <a:solidFill>
                  <a:srgbClr val="008000"/>
                </a:solidFill>
              </a:rPr>
              <a:t>Definition</a:t>
            </a:r>
            <a:endParaRPr lang="en-US" sz="2700" b="1" i="1" dirty="0">
              <a:solidFill>
                <a:srgbClr val="008000"/>
              </a:solidFill>
            </a:endParaRPr>
          </a:p>
        </p:txBody>
      </p:sp>
      <p:sp>
        <p:nvSpPr>
          <p:cNvPr id="3" name="Content Placeholder 2"/>
          <p:cNvSpPr>
            <a:spLocks noGrp="1"/>
          </p:cNvSpPr>
          <p:nvPr>
            <p:ph idx="1"/>
          </p:nvPr>
        </p:nvSpPr>
        <p:spPr>
          <a:xfrm>
            <a:off x="1067593" y="1353373"/>
            <a:ext cx="7313613" cy="2751931"/>
          </a:xfrm>
        </p:spPr>
        <p:txBody>
          <a:bodyPr>
            <a:normAutofit/>
          </a:bodyPr>
          <a:lstStyle/>
          <a:p>
            <a:pPr marL="36576" indent="0" algn="just">
              <a:buNone/>
            </a:pPr>
            <a:r>
              <a:rPr lang="en-US" dirty="0" smtClean="0">
                <a:solidFill>
                  <a:srgbClr val="F9E1B9"/>
                </a:solidFill>
              </a:rPr>
              <a:t>An invasive species is defined as </a:t>
            </a:r>
            <a:r>
              <a:rPr lang="en-US" i="1" dirty="0" smtClean="0">
                <a:solidFill>
                  <a:srgbClr val="F9E1B9"/>
                </a:solidFill>
              </a:rPr>
              <a:t>a species that is non-native (or alien) to the ecosystem under consideration and whose introduction causes or is likely to cause economic or environmental harm or harm to human health.</a:t>
            </a:r>
            <a:r>
              <a:rPr lang="en-US" dirty="0" smtClean="0">
                <a:solidFill>
                  <a:srgbClr val="F9E1B9"/>
                </a:solidFill>
              </a:rPr>
              <a:t> (Executive Order 13112).</a:t>
            </a:r>
            <a:endParaRPr lang="en-US" dirty="0">
              <a:solidFill>
                <a:srgbClr val="F9E1B9"/>
              </a:solidFill>
            </a:endParaRPr>
          </a:p>
        </p:txBody>
      </p:sp>
      <p:grpSp>
        <p:nvGrpSpPr>
          <p:cNvPr id="12" name="Group 11"/>
          <p:cNvGrpSpPr/>
          <p:nvPr/>
        </p:nvGrpSpPr>
        <p:grpSpPr>
          <a:xfrm>
            <a:off x="0" y="6019800"/>
            <a:ext cx="9144000" cy="838200"/>
            <a:chOff x="0" y="6019800"/>
            <a:chExt cx="9144000" cy="838200"/>
          </a:xfrm>
        </p:grpSpPr>
        <p:sp>
          <p:nvSpPr>
            <p:cNvPr id="13" name="Round Same Side Corner Rectangle 12"/>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6019800"/>
              <a:ext cx="1974123" cy="685800"/>
            </a:xfrm>
            <a:prstGeom prst="rect">
              <a:avLst/>
            </a:prstGeom>
          </p:spPr>
        </p:pic>
      </p:grpSp>
      <p:grpSp>
        <p:nvGrpSpPr>
          <p:cNvPr id="4" name="Group 3"/>
          <p:cNvGrpSpPr/>
          <p:nvPr/>
        </p:nvGrpSpPr>
        <p:grpSpPr>
          <a:xfrm>
            <a:off x="250520" y="3742095"/>
            <a:ext cx="8758236" cy="2038925"/>
            <a:chOff x="250520" y="3742095"/>
            <a:chExt cx="8758236" cy="2038925"/>
          </a:xfrm>
        </p:grpSpPr>
        <p:sp>
          <p:nvSpPr>
            <p:cNvPr id="8" name="Rectangle 10"/>
            <p:cNvSpPr>
              <a:spLocks noChangeArrowheads="1"/>
            </p:cNvSpPr>
            <p:nvPr/>
          </p:nvSpPr>
          <p:spPr bwMode="auto">
            <a:xfrm>
              <a:off x="4699242" y="5257800"/>
              <a:ext cx="2107756" cy="523220"/>
            </a:xfrm>
            <a:prstGeom prst="rect">
              <a:avLst/>
            </a:prstGeom>
            <a:noFill/>
            <a:ln w="9525">
              <a:noFill/>
              <a:miter lim="800000"/>
              <a:headEnd/>
              <a:tailEnd/>
            </a:ln>
          </p:spPr>
          <p:txBody>
            <a:bodyPr wrap="none">
              <a:spAutoFit/>
            </a:bodyPr>
            <a:lstStyle/>
            <a:p>
              <a:pPr algn="ctr"/>
              <a:r>
                <a:rPr lang="en-US" sz="1400" i="1" dirty="0" smtClean="0"/>
                <a:t>Harm: Social/Recreation</a:t>
              </a:r>
            </a:p>
            <a:p>
              <a:pPr algn="ctr"/>
              <a:r>
                <a:rPr lang="en-US" sz="1400" dirty="0" smtClean="0"/>
                <a:t>Sport fishing compromised</a:t>
              </a:r>
              <a:endParaRPr lang="en-US" sz="1400" dirty="0"/>
            </a:p>
          </p:txBody>
        </p:sp>
        <p:sp>
          <p:nvSpPr>
            <p:cNvPr id="9" name="Rectangle 11"/>
            <p:cNvSpPr>
              <a:spLocks noChangeArrowheads="1"/>
            </p:cNvSpPr>
            <p:nvPr/>
          </p:nvSpPr>
          <p:spPr bwMode="auto">
            <a:xfrm>
              <a:off x="2556052" y="5257800"/>
              <a:ext cx="2039113" cy="523220"/>
            </a:xfrm>
            <a:prstGeom prst="rect">
              <a:avLst/>
            </a:prstGeom>
            <a:noFill/>
            <a:ln w="9525">
              <a:noFill/>
              <a:miter lim="800000"/>
              <a:headEnd/>
              <a:tailEnd/>
            </a:ln>
          </p:spPr>
          <p:txBody>
            <a:bodyPr wrap="square">
              <a:spAutoFit/>
            </a:bodyPr>
            <a:lstStyle/>
            <a:p>
              <a:pPr algn="ctr"/>
              <a:r>
                <a:rPr lang="en-US" sz="1400" i="1" dirty="0" smtClean="0"/>
                <a:t>Harm: Environmental</a:t>
              </a:r>
            </a:p>
            <a:p>
              <a:pPr algn="ctr"/>
              <a:r>
                <a:rPr lang="en-US" sz="1400" dirty="0"/>
                <a:t>I</a:t>
              </a:r>
              <a:r>
                <a:rPr lang="en-US" sz="1400" dirty="0" smtClean="0"/>
                <a:t>ncreases wildfire intensity</a:t>
              </a:r>
              <a:endParaRPr lang="en-US" sz="1400" dirty="0"/>
            </a:p>
          </p:txBody>
        </p:sp>
        <p:sp>
          <p:nvSpPr>
            <p:cNvPr id="10" name="Rectangle 12"/>
            <p:cNvSpPr>
              <a:spLocks noChangeArrowheads="1"/>
            </p:cNvSpPr>
            <p:nvPr/>
          </p:nvSpPr>
          <p:spPr bwMode="auto">
            <a:xfrm>
              <a:off x="7091349" y="5257800"/>
              <a:ext cx="1685991" cy="523220"/>
            </a:xfrm>
            <a:prstGeom prst="rect">
              <a:avLst/>
            </a:prstGeom>
            <a:noFill/>
            <a:ln w="9525">
              <a:noFill/>
              <a:miter lim="800000"/>
              <a:headEnd/>
              <a:tailEnd/>
            </a:ln>
          </p:spPr>
          <p:txBody>
            <a:bodyPr wrap="none">
              <a:spAutoFit/>
            </a:bodyPr>
            <a:lstStyle/>
            <a:p>
              <a:pPr algn="ctr"/>
              <a:r>
                <a:rPr lang="en-US" sz="1400" i="1" dirty="0" smtClean="0"/>
                <a:t>Harm: Human Health</a:t>
              </a:r>
            </a:p>
            <a:p>
              <a:pPr algn="ctr"/>
              <a:r>
                <a:rPr lang="en-US" sz="1400" dirty="0" smtClean="0"/>
                <a:t>Fire an</a:t>
              </a:r>
              <a:r>
                <a:rPr lang="en-US" sz="1400" dirty="0"/>
                <a:t>t</a:t>
              </a:r>
              <a:r>
                <a:rPr lang="en-US" sz="1400" dirty="0" smtClean="0"/>
                <a:t> bites</a:t>
              </a:r>
              <a:endParaRPr lang="en-US" sz="1400" dirty="0"/>
            </a:p>
          </p:txBody>
        </p:sp>
        <p:sp>
          <p:nvSpPr>
            <p:cNvPr id="11" name="Rectangle 13"/>
            <p:cNvSpPr>
              <a:spLocks noChangeArrowheads="1"/>
            </p:cNvSpPr>
            <p:nvPr/>
          </p:nvSpPr>
          <p:spPr bwMode="auto">
            <a:xfrm>
              <a:off x="373999" y="5257800"/>
              <a:ext cx="1630600" cy="523220"/>
            </a:xfrm>
            <a:prstGeom prst="rect">
              <a:avLst/>
            </a:prstGeom>
            <a:noFill/>
            <a:ln w="9525">
              <a:noFill/>
              <a:miter lim="800000"/>
              <a:headEnd/>
              <a:tailEnd/>
            </a:ln>
          </p:spPr>
          <p:txBody>
            <a:bodyPr wrap="none">
              <a:spAutoFit/>
            </a:bodyPr>
            <a:lstStyle/>
            <a:p>
              <a:pPr algn="ctr"/>
              <a:r>
                <a:rPr lang="en-US" sz="1400" i="1" dirty="0" smtClean="0"/>
                <a:t>Harm: Economic</a:t>
              </a:r>
            </a:p>
            <a:p>
              <a:pPr algn="ctr"/>
              <a:r>
                <a:rPr lang="en-US" sz="1400" dirty="0" smtClean="0"/>
                <a:t>Pesticide application </a:t>
              </a:r>
              <a:endParaRPr lang="en-US" sz="1400" dirty="0"/>
            </a:p>
          </p:txBody>
        </p:sp>
        <p:pic>
          <p:nvPicPr>
            <p:cNvPr id="16" name="Picture 15"/>
            <p:cNvPicPr>
              <a:picLocks/>
            </p:cNvPicPr>
            <p:nvPr/>
          </p:nvPicPr>
          <p:blipFill>
            <a:blip r:embed="rId4"/>
            <a:stretch>
              <a:fillRect/>
            </a:stretch>
          </p:blipFill>
          <p:spPr>
            <a:xfrm>
              <a:off x="6928676" y="3749525"/>
              <a:ext cx="2039112" cy="1536192"/>
            </a:xfrm>
            <a:prstGeom prst="rect">
              <a:avLst/>
            </a:prstGeom>
            <a:ln w="15875">
              <a:solidFill>
                <a:schemeClr val="tx1"/>
              </a:solidFill>
            </a:ln>
          </p:spPr>
        </p:pic>
        <p:pic>
          <p:nvPicPr>
            <p:cNvPr id="17" name="Picture 16" descr="043"/>
            <p:cNvPicPr preferRelativeResize="0">
              <a:picLocks noChangeArrowheads="1"/>
            </p:cNvPicPr>
            <p:nvPr/>
          </p:nvPicPr>
          <p:blipFill>
            <a:blip r:embed="rId5" cstate="print"/>
            <a:srcRect/>
            <a:stretch>
              <a:fillRect/>
            </a:stretch>
          </p:blipFill>
          <p:spPr bwMode="auto">
            <a:xfrm>
              <a:off x="4690568" y="3749942"/>
              <a:ext cx="2039112" cy="1536192"/>
            </a:xfrm>
            <a:prstGeom prst="rect">
              <a:avLst/>
            </a:prstGeom>
            <a:noFill/>
            <a:ln w="15875">
              <a:solidFill>
                <a:schemeClr val="tx1"/>
              </a:solidFill>
              <a:miter lim="800000"/>
              <a:headEnd/>
              <a:tailEnd/>
            </a:ln>
          </p:spPr>
        </p:pic>
        <p:pic>
          <p:nvPicPr>
            <p:cNvPr id="18" name="Picture 17" descr="5078024.jpg"/>
            <p:cNvPicPr>
              <a:picLocks/>
            </p:cNvPicPr>
            <p:nvPr/>
          </p:nvPicPr>
          <p:blipFill>
            <a:blip r:embed="rId6" cstate="print"/>
            <a:stretch>
              <a:fillRect/>
            </a:stretch>
          </p:blipFill>
          <p:spPr>
            <a:xfrm>
              <a:off x="2474113" y="3742095"/>
              <a:ext cx="2039112" cy="1536192"/>
            </a:xfrm>
            <a:prstGeom prst="rect">
              <a:avLst/>
            </a:prstGeom>
            <a:ln w="15875">
              <a:solidFill>
                <a:schemeClr val="tx1"/>
              </a:solidFill>
            </a:ln>
          </p:spPr>
        </p:pic>
        <p:pic>
          <p:nvPicPr>
            <p:cNvPr id="19" name="Picture 18"/>
            <p:cNvPicPr preferRelativeResize="0">
              <a:picLocks/>
            </p:cNvPicPr>
            <p:nvPr/>
          </p:nvPicPr>
          <p:blipFill>
            <a:blip r:embed="rId7"/>
            <a:stretch>
              <a:fillRect/>
            </a:stretch>
          </p:blipFill>
          <p:spPr>
            <a:xfrm>
              <a:off x="250520" y="3749525"/>
              <a:ext cx="2039112" cy="1536192"/>
            </a:xfrm>
            <a:prstGeom prst="rect">
              <a:avLst/>
            </a:prstGeom>
            <a:ln w="15875">
              <a:solidFill>
                <a:schemeClr val="tx1"/>
              </a:solidFill>
            </a:ln>
          </p:spPr>
        </p:pic>
        <p:sp>
          <p:nvSpPr>
            <p:cNvPr id="20" name="TextBox 19"/>
            <p:cNvSpPr txBox="1"/>
            <p:nvPr/>
          </p:nvSpPr>
          <p:spPr>
            <a:xfrm>
              <a:off x="1916747" y="5102261"/>
              <a:ext cx="464691" cy="215444"/>
            </a:xfrm>
            <a:prstGeom prst="rect">
              <a:avLst/>
            </a:prstGeom>
            <a:noFill/>
          </p:spPr>
          <p:txBody>
            <a:bodyPr wrap="square" rtlCol="0">
              <a:spAutoFit/>
            </a:bodyPr>
            <a:lstStyle/>
            <a:p>
              <a:r>
                <a:rPr lang="en-US" sz="800" b="1" dirty="0" smtClean="0">
                  <a:solidFill>
                    <a:schemeClr val="bg1"/>
                  </a:solidFill>
                </a:rPr>
                <a:t>USGS</a:t>
              </a:r>
              <a:endParaRPr lang="en-US" sz="800" b="1" dirty="0">
                <a:solidFill>
                  <a:schemeClr val="bg1"/>
                </a:solidFill>
              </a:endParaRPr>
            </a:p>
          </p:txBody>
        </p:sp>
        <p:sp>
          <p:nvSpPr>
            <p:cNvPr id="21" name="TextBox 20"/>
            <p:cNvSpPr txBox="1"/>
            <p:nvPr/>
          </p:nvSpPr>
          <p:spPr>
            <a:xfrm>
              <a:off x="8544065" y="5100413"/>
              <a:ext cx="464691" cy="215444"/>
            </a:xfrm>
            <a:prstGeom prst="rect">
              <a:avLst/>
            </a:prstGeom>
            <a:noFill/>
          </p:spPr>
          <p:txBody>
            <a:bodyPr wrap="square" rtlCol="0">
              <a:spAutoFit/>
            </a:bodyPr>
            <a:lstStyle/>
            <a:p>
              <a:r>
                <a:rPr lang="en-US" sz="800" b="1" dirty="0" smtClean="0">
                  <a:solidFill>
                    <a:schemeClr val="bg1"/>
                  </a:solidFill>
                </a:rPr>
                <a:t>USDA</a:t>
              </a:r>
              <a:endParaRPr lang="en-US" sz="800" b="1" dirty="0">
                <a:solidFill>
                  <a:schemeClr val="bg1"/>
                </a:solidFill>
              </a:endParaRPr>
            </a:p>
          </p:txBody>
        </p:sp>
      </p:grpSp>
    </p:spTree>
    <p:extLst>
      <p:ext uri="{BB962C8B-B14F-4D97-AF65-F5344CB8AC3E}">
        <p14:creationId xmlns:p14="http://schemas.microsoft.com/office/powerpoint/2010/main" val="581757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703263" y="2185988"/>
            <a:ext cx="184150" cy="366712"/>
          </a:xfrm>
          <a:prstGeom prst="rect">
            <a:avLst/>
          </a:prstGeom>
          <a:noFill/>
          <a:ln w="9525">
            <a:noFill/>
            <a:miter lim="800000"/>
            <a:headEnd/>
            <a:tailEnd/>
          </a:ln>
        </p:spPr>
        <p:txBody>
          <a:bodyPr wrap="none">
            <a:prstTxWarp prst="textNoShape">
              <a:avLst/>
            </a:prstTxWarp>
            <a:spAutoFit/>
          </a:bodyPr>
          <a:lstStyle/>
          <a:p>
            <a:pPr eaLnBrk="1" hangingPunct="1"/>
            <a:endParaRPr lang="en-US" sz="1800">
              <a:latin typeface="Calibri" charset="0"/>
            </a:endParaRPr>
          </a:p>
        </p:txBody>
      </p:sp>
      <p:sp>
        <p:nvSpPr>
          <p:cNvPr id="74756" name="Rectangle 4"/>
          <p:cNvSpPr>
            <a:spLocks noChangeArrowheads="1"/>
          </p:cNvSpPr>
          <p:nvPr/>
        </p:nvSpPr>
        <p:spPr bwMode="auto">
          <a:xfrm>
            <a:off x="4835525" y="4132263"/>
            <a:ext cx="184150" cy="366712"/>
          </a:xfrm>
          <a:prstGeom prst="rect">
            <a:avLst/>
          </a:prstGeom>
          <a:noFill/>
          <a:ln w="9525">
            <a:noFill/>
            <a:miter lim="800000"/>
            <a:headEnd/>
            <a:tailEnd/>
          </a:ln>
        </p:spPr>
        <p:txBody>
          <a:bodyPr wrap="none">
            <a:prstTxWarp prst="textNoShape">
              <a:avLst/>
            </a:prstTxWarp>
            <a:spAutoFit/>
          </a:bodyPr>
          <a:lstStyle/>
          <a:p>
            <a:pPr eaLnBrk="1" hangingPunct="1"/>
            <a:endParaRPr lang="en-US" sz="1800">
              <a:latin typeface="Calibri" charset="0"/>
            </a:endParaRPr>
          </a:p>
        </p:txBody>
      </p:sp>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35004" y="84456"/>
            <a:ext cx="9108996"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latin typeface="Trebuchet MS"/>
                <a:cs typeface="Trebuchet MS"/>
              </a:rPr>
              <a:t>Invaders of Texas: </a:t>
            </a:r>
            <a:r>
              <a:rPr lang="en-US" sz="4000" i="1" dirty="0" smtClean="0">
                <a:solidFill>
                  <a:prstClr val="black"/>
                </a:solidFill>
                <a:latin typeface="Trebuchet MS"/>
                <a:cs typeface="Trebuchet MS"/>
              </a:rPr>
              <a:t>Citizen Scientists</a:t>
            </a:r>
          </a:p>
        </p:txBody>
      </p:sp>
      <p:pic>
        <p:nvPicPr>
          <p:cNvPr id="7" name="Picture 6" descr="Untitled-1.jpg"/>
          <p:cNvPicPr>
            <a:picLocks noChangeAspect="1"/>
          </p:cNvPicPr>
          <p:nvPr/>
        </p:nvPicPr>
        <p:blipFill>
          <a:blip r:embed="rId3"/>
          <a:stretch>
            <a:fillRect/>
          </a:stretch>
        </p:blipFill>
        <p:spPr>
          <a:xfrm>
            <a:off x="151648" y="1080596"/>
            <a:ext cx="8843429" cy="5530214"/>
          </a:xfrm>
          <a:prstGeom prst="rect">
            <a:avLst/>
          </a:prstGeom>
          <a:ln w="15875">
            <a:solidFill>
              <a:schemeClr val="tx1"/>
            </a:solidFill>
          </a:ln>
        </p:spPr>
      </p:pic>
    </p:spTree>
    <p:extLst>
      <p:ext uri="{BB962C8B-B14F-4D97-AF65-F5344CB8AC3E}">
        <p14:creationId xmlns:p14="http://schemas.microsoft.com/office/powerpoint/2010/main" val="207534569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ChangeArrowheads="1"/>
          </p:cNvSpPr>
          <p:nvPr/>
        </p:nvSpPr>
        <p:spPr bwMode="auto">
          <a:xfrm>
            <a:off x="703263" y="21859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atin typeface="Calibri" charset="0"/>
            </a:endParaRPr>
          </a:p>
        </p:txBody>
      </p:sp>
      <p:pic>
        <p:nvPicPr>
          <p:cNvPr id="48131" name="Picture 5" descr="data_entry.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909050"/>
            <a:ext cx="4800600" cy="3455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5004" y="62372"/>
            <a:ext cx="9108996"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srgbClr val="000000"/>
                </a:solidFill>
                <a:latin typeface="Trebuchet MS"/>
                <a:cs typeface="Trebuchet MS"/>
              </a:rPr>
              <a:t>Invaders of Texas: </a:t>
            </a:r>
            <a:r>
              <a:rPr lang="en-US" sz="4000" i="1" dirty="0" smtClean="0">
                <a:solidFill>
                  <a:prstClr val="black"/>
                </a:solidFill>
                <a:latin typeface="Trebuchet MS"/>
                <a:cs typeface="Trebuchet MS"/>
              </a:rPr>
              <a:t>Citizen Scientists</a:t>
            </a:r>
          </a:p>
          <a:p>
            <a:r>
              <a:rPr lang="en-US" sz="2400" b="1" i="1" dirty="0" smtClean="0">
                <a:solidFill>
                  <a:srgbClr val="408000"/>
                </a:solidFill>
                <a:latin typeface="Trebuchet MS"/>
                <a:cs typeface="Trebuchet MS"/>
              </a:rPr>
              <a:t>Data Collection</a:t>
            </a:r>
            <a:endParaRPr lang="en-US" sz="2400" b="1" i="1" dirty="0">
              <a:solidFill>
                <a:srgbClr val="008000"/>
              </a:solidFill>
              <a:latin typeface="Trebuchet MS"/>
              <a:cs typeface="Trebuchet MS"/>
            </a:endParaRPr>
          </a:p>
        </p:txBody>
      </p:sp>
      <p:grpSp>
        <p:nvGrpSpPr>
          <p:cNvPr id="7" name="Group 6"/>
          <p:cNvGrpSpPr/>
          <p:nvPr/>
        </p:nvGrpSpPr>
        <p:grpSpPr>
          <a:xfrm>
            <a:off x="-3767" y="6019800"/>
            <a:ext cx="9144000" cy="838200"/>
            <a:chOff x="0" y="6019800"/>
            <a:chExt cx="9144000" cy="838200"/>
          </a:xfrm>
        </p:grpSpPr>
        <p:sp>
          <p:nvSpPr>
            <p:cNvPr id="8" name="Round Same Side Corner Rectangle 7"/>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lor_bl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0" name="Rectangle 11"/>
          <p:cNvSpPr txBox="1">
            <a:spLocks noChangeArrowheads="1"/>
          </p:cNvSpPr>
          <p:nvPr/>
        </p:nvSpPr>
        <p:spPr bwMode="auto">
          <a:xfrm>
            <a:off x="521470" y="1401946"/>
            <a:ext cx="31242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2800" b="1" i="1" dirty="0" smtClean="0">
                <a:solidFill>
                  <a:schemeClr val="accent2">
                    <a:lumMod val="75000"/>
                    <a:lumOff val="25000"/>
                  </a:schemeClr>
                </a:solidFill>
                <a:latin typeface="Trebuchet MS"/>
                <a:cs typeface="Trebuchet MS"/>
              </a:rPr>
              <a:t>Field Data Sheet</a:t>
            </a:r>
          </a:p>
          <a:p>
            <a:pPr algn="l"/>
            <a:r>
              <a:rPr lang="en-US" sz="2800" b="1" i="1" dirty="0">
                <a:solidFill>
                  <a:schemeClr val="accent2">
                    <a:lumMod val="75000"/>
                    <a:lumOff val="25000"/>
                  </a:schemeClr>
                </a:solidFill>
                <a:latin typeface="Trebuchet MS"/>
                <a:cs typeface="Trebuchet MS"/>
              </a:rPr>
              <a:t>	</a:t>
            </a:r>
            <a:endParaRPr lang="en-US" sz="2800" i="1" dirty="0">
              <a:solidFill>
                <a:schemeClr val="accent2">
                  <a:lumMod val="75000"/>
                  <a:lumOff val="25000"/>
                </a:schemeClr>
              </a:solidFill>
              <a:latin typeface="Trebuchet MS"/>
              <a:cs typeface="Trebuchet MS"/>
            </a:endParaRPr>
          </a:p>
        </p:txBody>
      </p:sp>
      <p:sp>
        <p:nvSpPr>
          <p:cNvPr id="11" name="Rectangle 11"/>
          <p:cNvSpPr txBox="1">
            <a:spLocks noChangeArrowheads="1"/>
          </p:cNvSpPr>
          <p:nvPr/>
        </p:nvSpPr>
        <p:spPr bwMode="auto">
          <a:xfrm>
            <a:off x="5314274" y="1401946"/>
            <a:ext cx="31242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2800" b="1" i="1" dirty="0" smtClean="0">
                <a:solidFill>
                  <a:schemeClr val="accent2">
                    <a:lumMod val="75000"/>
                    <a:lumOff val="25000"/>
                  </a:schemeClr>
                </a:solidFill>
                <a:latin typeface="Trebuchet MS"/>
                <a:cs typeface="Trebuchet MS"/>
              </a:rPr>
              <a:t>Data Entry</a:t>
            </a:r>
          </a:p>
          <a:p>
            <a:pPr algn="l"/>
            <a:r>
              <a:rPr lang="en-US" sz="2800" b="1" i="1" dirty="0">
                <a:solidFill>
                  <a:schemeClr val="accent2">
                    <a:lumMod val="75000"/>
                    <a:lumOff val="25000"/>
                  </a:schemeClr>
                </a:solidFill>
                <a:latin typeface="Trebuchet MS"/>
                <a:cs typeface="Trebuchet MS"/>
              </a:rPr>
              <a:t>	</a:t>
            </a:r>
            <a:endParaRPr lang="en-US" sz="2800" i="1" dirty="0">
              <a:solidFill>
                <a:schemeClr val="accent2">
                  <a:lumMod val="75000"/>
                  <a:lumOff val="25000"/>
                </a:schemeClr>
              </a:solidFill>
              <a:latin typeface="Trebuchet MS"/>
              <a:cs typeface="Trebuchet MS"/>
            </a:endParaRPr>
          </a:p>
        </p:txBody>
      </p:sp>
      <p:pic>
        <p:nvPicPr>
          <p:cNvPr id="48132" name="Picture 5" descr="Datashee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897062"/>
            <a:ext cx="3714750" cy="4808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07897" y="511861"/>
            <a:ext cx="4148456" cy="7361516"/>
          </a:xfrm>
          <a:prstGeom prst="rect">
            <a:avLst/>
          </a:prstGeom>
        </p:spPr>
      </p:pic>
    </p:spTree>
    <p:extLst>
      <p:ext uri="{BB962C8B-B14F-4D97-AF65-F5344CB8AC3E}">
        <p14:creationId xmlns:p14="http://schemas.microsoft.com/office/powerpoint/2010/main" val="572020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7" descr="SP32-20100326-1007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1791" y="1397554"/>
            <a:ext cx="6321425" cy="396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26" name="Rectangle 2"/>
          <p:cNvSpPr>
            <a:spLocks noChangeArrowheads="1"/>
          </p:cNvSpPr>
          <p:nvPr/>
        </p:nvSpPr>
        <p:spPr bwMode="auto">
          <a:xfrm>
            <a:off x="703263" y="21859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52228" name="Text Box 4"/>
          <p:cNvSpPr txBox="1">
            <a:spLocks noChangeArrowheads="1"/>
          </p:cNvSpPr>
          <p:nvPr/>
        </p:nvSpPr>
        <p:spPr bwMode="auto">
          <a:xfrm>
            <a:off x="-3767" y="1397554"/>
            <a:ext cx="2819400" cy="442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10000"/>
              </a:lnSpc>
            </a:pPr>
            <a:r>
              <a:rPr lang="en-US" sz="1600" dirty="0">
                <a:latin typeface="Trebuchet MS"/>
                <a:cs typeface="Trebuchet MS"/>
              </a:rPr>
              <a:t>Tracks species observations submitted by volunteers.</a:t>
            </a:r>
          </a:p>
          <a:p>
            <a:pPr>
              <a:lnSpc>
                <a:spcPct val="110000"/>
              </a:lnSpc>
            </a:pPr>
            <a:endParaRPr lang="en-US" sz="1600" dirty="0">
              <a:latin typeface="Trebuchet MS"/>
              <a:cs typeface="Trebuchet MS"/>
            </a:endParaRPr>
          </a:p>
          <a:p>
            <a:pPr>
              <a:lnSpc>
                <a:spcPct val="110000"/>
              </a:lnSpc>
            </a:pPr>
            <a:r>
              <a:rPr lang="en-US" sz="1600" dirty="0">
                <a:latin typeface="Trebuchet MS"/>
                <a:cs typeface="Trebuchet MS"/>
              </a:rPr>
              <a:t>Provides the public with full access to citizen science data.</a:t>
            </a:r>
          </a:p>
          <a:p>
            <a:pPr eaLnBrk="1" hangingPunct="1">
              <a:lnSpc>
                <a:spcPct val="110000"/>
              </a:lnSpc>
            </a:pPr>
            <a:endParaRPr lang="en-US" sz="1600" dirty="0">
              <a:latin typeface="Trebuchet MS"/>
              <a:cs typeface="Trebuchet MS"/>
            </a:endParaRPr>
          </a:p>
          <a:p>
            <a:pPr eaLnBrk="1" hangingPunct="1">
              <a:lnSpc>
                <a:spcPct val="110000"/>
              </a:lnSpc>
            </a:pPr>
            <a:r>
              <a:rPr lang="en-US" sz="1600" dirty="0">
                <a:latin typeface="Trebuchet MS"/>
                <a:cs typeface="Trebuchet MS"/>
              </a:rPr>
              <a:t>Links to </a:t>
            </a:r>
            <a:r>
              <a:rPr lang="en-US" sz="1600" b="1" dirty="0">
                <a:latin typeface="Trebuchet MS"/>
                <a:cs typeface="Trebuchet MS"/>
              </a:rPr>
              <a:t>species observation</a:t>
            </a:r>
            <a:r>
              <a:rPr lang="en-US" sz="1600" dirty="0">
                <a:latin typeface="Trebuchet MS"/>
                <a:cs typeface="Trebuchet MS"/>
              </a:rPr>
              <a:t> </a:t>
            </a:r>
            <a:r>
              <a:rPr lang="en-US" sz="1600" b="1" dirty="0">
                <a:latin typeface="Trebuchet MS"/>
                <a:cs typeface="Trebuchet MS"/>
              </a:rPr>
              <a:t>detail</a:t>
            </a:r>
            <a:r>
              <a:rPr lang="en-US" sz="1600" dirty="0">
                <a:latin typeface="Trebuchet MS"/>
                <a:cs typeface="Trebuchet MS"/>
              </a:rPr>
              <a:t> page </a:t>
            </a:r>
            <a:r>
              <a:rPr lang="en-US" sz="1600" b="1" dirty="0">
                <a:latin typeface="Trebuchet MS"/>
                <a:cs typeface="Trebuchet MS"/>
              </a:rPr>
              <a:t>plant detail</a:t>
            </a:r>
            <a:r>
              <a:rPr lang="en-US" sz="1600" dirty="0">
                <a:latin typeface="Trebuchet MS"/>
                <a:cs typeface="Trebuchet MS"/>
              </a:rPr>
              <a:t> page and </a:t>
            </a:r>
            <a:r>
              <a:rPr lang="en-US" sz="1600" b="1" dirty="0">
                <a:latin typeface="Trebuchet MS"/>
                <a:cs typeface="Trebuchet MS"/>
              </a:rPr>
              <a:t>validation</a:t>
            </a:r>
            <a:r>
              <a:rPr lang="en-US" sz="1600" dirty="0">
                <a:latin typeface="Trebuchet MS"/>
                <a:cs typeface="Trebuchet MS"/>
              </a:rPr>
              <a:t> information.</a:t>
            </a:r>
          </a:p>
          <a:p>
            <a:pPr eaLnBrk="1" hangingPunct="1">
              <a:lnSpc>
                <a:spcPct val="110000"/>
              </a:lnSpc>
            </a:pPr>
            <a:endParaRPr lang="en-US" sz="1600" dirty="0">
              <a:latin typeface="Trebuchet MS"/>
              <a:cs typeface="Trebuchet MS"/>
            </a:endParaRPr>
          </a:p>
          <a:p>
            <a:pPr eaLnBrk="1" hangingPunct="1">
              <a:lnSpc>
                <a:spcPct val="110000"/>
              </a:lnSpc>
            </a:pPr>
            <a:r>
              <a:rPr lang="en-US" sz="1600" dirty="0">
                <a:latin typeface="Trebuchet MS"/>
                <a:cs typeface="Trebuchet MS"/>
              </a:rPr>
              <a:t>Procedure based on Nature Conservancy Weed Information Management System.</a:t>
            </a:r>
          </a:p>
        </p:txBody>
      </p:sp>
      <p:cxnSp>
        <p:nvCxnSpPr>
          <p:cNvPr id="10" name="Straight Arrow Connector 9"/>
          <p:cNvCxnSpPr>
            <a:cxnSpLocks noChangeShapeType="1"/>
          </p:cNvCxnSpPr>
          <p:nvPr/>
        </p:nvCxnSpPr>
        <p:spPr bwMode="auto">
          <a:xfrm rot="10800000" flipV="1">
            <a:off x="5410200" y="3581400"/>
            <a:ext cx="533400" cy="38100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sp>
        <p:nvSpPr>
          <p:cNvPr id="29703" name="Oval 8"/>
          <p:cNvSpPr>
            <a:spLocks noChangeArrowheads="1"/>
          </p:cNvSpPr>
          <p:nvPr/>
        </p:nvSpPr>
        <p:spPr bwMode="auto">
          <a:xfrm>
            <a:off x="4800600" y="3890526"/>
            <a:ext cx="9144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9" name="Group 8"/>
          <p:cNvGrpSpPr/>
          <p:nvPr/>
        </p:nvGrpSpPr>
        <p:grpSpPr>
          <a:xfrm>
            <a:off x="-3767" y="6019800"/>
            <a:ext cx="9144000" cy="838200"/>
            <a:chOff x="0" y="6019800"/>
            <a:chExt cx="9144000" cy="838200"/>
          </a:xfrm>
        </p:grpSpPr>
        <p:sp>
          <p:nvSpPr>
            <p:cNvPr id="11" name="Round Same Side Corner Rectangle 10"/>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color_bl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3" name="Rectangle 11"/>
          <p:cNvSpPr txBox="1">
            <a:spLocks noChangeArrowheads="1"/>
          </p:cNvSpPr>
          <p:nvPr/>
        </p:nvSpPr>
        <p:spPr bwMode="auto">
          <a:xfrm>
            <a:off x="1170007" y="5604330"/>
            <a:ext cx="4240192"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2400" b="1" i="1" dirty="0" smtClean="0">
                <a:solidFill>
                  <a:schemeClr val="accent2">
                    <a:lumMod val="75000"/>
                    <a:lumOff val="25000"/>
                  </a:schemeClr>
                </a:solidFill>
                <a:latin typeface="+mn-lt"/>
              </a:rPr>
              <a:t>Search &amp; Export Data by: </a:t>
            </a:r>
          </a:p>
          <a:p>
            <a:pPr algn="l"/>
            <a:r>
              <a:rPr lang="en-US" sz="2400" b="1" i="1" dirty="0">
                <a:solidFill>
                  <a:schemeClr val="accent2">
                    <a:lumMod val="75000"/>
                    <a:lumOff val="25000"/>
                  </a:schemeClr>
                </a:solidFill>
                <a:latin typeface="+mn-lt"/>
              </a:rPr>
              <a:t>	</a:t>
            </a:r>
            <a:endParaRPr lang="en-US" sz="2400" i="1" dirty="0">
              <a:solidFill>
                <a:schemeClr val="accent2">
                  <a:lumMod val="75000"/>
                  <a:lumOff val="25000"/>
                </a:schemeClr>
              </a:solidFill>
              <a:latin typeface="+mn-lt"/>
            </a:endParaRPr>
          </a:p>
        </p:txBody>
      </p:sp>
      <p:sp>
        <p:nvSpPr>
          <p:cNvPr id="14" name="Content Placeholder 8"/>
          <p:cNvSpPr txBox="1">
            <a:spLocks/>
          </p:cNvSpPr>
          <p:nvPr/>
        </p:nvSpPr>
        <p:spPr>
          <a:xfrm>
            <a:off x="5085994" y="5415669"/>
            <a:ext cx="2366725" cy="1055709"/>
          </a:xfrm>
          <a:prstGeom prst="rect">
            <a:avLst/>
          </a:prstGeom>
        </p:spPr>
        <p:txBody>
          <a:bodyPr>
            <a:normAutofit fontScale="62500" lnSpcReduction="20000"/>
          </a:bodyPr>
          <a:lstStyle>
            <a:lvl1pPr marL="463550" indent="-463550" algn="l" defTabSz="914400" rtl="0" eaLnBrk="1" latinLnBrk="0" hangingPunct="1">
              <a:spcBef>
                <a:spcPts val="2000"/>
              </a:spcBef>
              <a:buSzPct val="90000"/>
              <a:buFontTx/>
              <a:buBlip>
                <a:blip r:embed="rId5"/>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6"/>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7"/>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7"/>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7"/>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5"/>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7"/>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5"/>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6"/>
              </a:buBlip>
              <a:defRPr lang="en-US" sz="1800" kern="1200" dirty="0">
                <a:solidFill>
                  <a:schemeClr val="tx1"/>
                </a:solidFill>
                <a:latin typeface="+mn-lt"/>
                <a:ea typeface="+mn-ea"/>
                <a:cs typeface="+mn-cs"/>
              </a:defRPr>
            </a:lvl9pPr>
          </a:lstStyle>
          <a:p>
            <a:pPr marL="457200" indent="-457200">
              <a:lnSpc>
                <a:spcPct val="120000"/>
              </a:lnSpc>
              <a:spcBef>
                <a:spcPts val="0"/>
              </a:spcBef>
            </a:pPr>
            <a:r>
              <a:rPr lang="en-US" sz="3200" dirty="0" smtClean="0"/>
              <a:t>Species</a:t>
            </a:r>
          </a:p>
          <a:p>
            <a:pPr marL="457200" indent="-457200">
              <a:lnSpc>
                <a:spcPct val="120000"/>
              </a:lnSpc>
              <a:spcBef>
                <a:spcPts val="0"/>
              </a:spcBef>
            </a:pPr>
            <a:r>
              <a:rPr lang="en-US" sz="3200" dirty="0" smtClean="0"/>
              <a:t>Satellite </a:t>
            </a:r>
          </a:p>
          <a:p>
            <a:pPr marL="457200" indent="-457200">
              <a:lnSpc>
                <a:spcPct val="120000"/>
              </a:lnSpc>
              <a:spcBef>
                <a:spcPts val="0"/>
              </a:spcBef>
            </a:pPr>
            <a:r>
              <a:rPr lang="en-US" sz="3200" dirty="0" smtClean="0"/>
              <a:t>Observer</a:t>
            </a:r>
          </a:p>
          <a:p>
            <a:pPr marL="457200" lvl="1" indent="0">
              <a:buFontTx/>
              <a:buNone/>
            </a:pPr>
            <a:endParaRPr lang="en-US" dirty="0" smtClean="0"/>
          </a:p>
          <a:p>
            <a:pPr lvl="1"/>
            <a:endParaRPr lang="en-US" dirty="0" smtClean="0"/>
          </a:p>
          <a:p>
            <a:pPr lvl="1"/>
            <a:endParaRPr lang="en-US" b="1" i="1" dirty="0" smtClean="0"/>
          </a:p>
          <a:p>
            <a:pPr lvl="1"/>
            <a:endParaRPr lang="en-US" b="1" i="1" dirty="0" smtClean="0"/>
          </a:p>
          <a:p>
            <a:pPr lvl="1"/>
            <a:endParaRPr lang="en-US" b="1" i="1" dirty="0" smtClean="0"/>
          </a:p>
          <a:p>
            <a:pPr lvl="1"/>
            <a:endParaRPr lang="en-US" b="1" i="1" dirty="0" smtClean="0"/>
          </a:p>
        </p:txBody>
      </p:sp>
      <p:sp>
        <p:nvSpPr>
          <p:cNvPr id="15" name="Title 1"/>
          <p:cNvSpPr txBox="1">
            <a:spLocks/>
          </p:cNvSpPr>
          <p:nvPr/>
        </p:nvSpPr>
        <p:spPr>
          <a:xfrm>
            <a:off x="35004" y="62372"/>
            <a:ext cx="9108996"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srgbClr val="000000"/>
                </a:solidFill>
                <a:latin typeface="Trebuchet MS"/>
                <a:cs typeface="Trebuchet MS"/>
              </a:rPr>
              <a:t>Invaders of Texas: </a:t>
            </a:r>
            <a:r>
              <a:rPr lang="en-US" sz="4000" i="1" dirty="0" smtClean="0">
                <a:solidFill>
                  <a:prstClr val="black"/>
                </a:solidFill>
                <a:latin typeface="Trebuchet MS"/>
                <a:cs typeface="Trebuchet MS"/>
              </a:rPr>
              <a:t>Citizen Scientists</a:t>
            </a:r>
          </a:p>
          <a:p>
            <a:r>
              <a:rPr lang="en-US" sz="2400" b="1" i="1" dirty="0" smtClean="0">
                <a:solidFill>
                  <a:srgbClr val="408000"/>
                </a:solidFill>
                <a:latin typeface="Trebuchet MS"/>
                <a:cs typeface="Trebuchet MS"/>
              </a:rPr>
              <a:t>Detection Database</a:t>
            </a:r>
            <a:endParaRPr lang="en-US" sz="2400" b="1" i="1" dirty="0">
              <a:solidFill>
                <a:srgbClr val="008000"/>
              </a:solidFill>
              <a:latin typeface="Trebuchet MS"/>
              <a:cs typeface="Trebuchet MS"/>
            </a:endParaRPr>
          </a:p>
        </p:txBody>
      </p:sp>
    </p:spTree>
    <p:extLst>
      <p:ext uri="{BB962C8B-B14F-4D97-AF65-F5344CB8AC3E}">
        <p14:creationId xmlns:p14="http://schemas.microsoft.com/office/powerpoint/2010/main" val="3443513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703263" y="21859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pSp>
        <p:nvGrpSpPr>
          <p:cNvPr id="11" name="Group 10"/>
          <p:cNvGrpSpPr/>
          <p:nvPr/>
        </p:nvGrpSpPr>
        <p:grpSpPr>
          <a:xfrm>
            <a:off x="-3767" y="6019800"/>
            <a:ext cx="9144000" cy="838200"/>
            <a:chOff x="0" y="6019800"/>
            <a:chExt cx="9144000" cy="838200"/>
          </a:xfrm>
        </p:grpSpPr>
        <p:sp>
          <p:nvSpPr>
            <p:cNvPr id="12" name="Round Same Side Corner Rectangle 11"/>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14" name="Picture 5" descr="SP32-20100326-10102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04" y="1681163"/>
            <a:ext cx="4768656" cy="33196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SP32-20100826-11292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45088" y="3302000"/>
            <a:ext cx="4470811" cy="340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Text Box 6"/>
          <p:cNvSpPr txBox="1">
            <a:spLocks noChangeArrowheads="1"/>
          </p:cNvSpPr>
          <p:nvPr/>
        </p:nvSpPr>
        <p:spPr bwMode="auto">
          <a:xfrm>
            <a:off x="4978461" y="1168102"/>
            <a:ext cx="4037437" cy="191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30000"/>
              </a:lnSpc>
            </a:pPr>
            <a:r>
              <a:rPr lang="en-US" sz="3200" b="1" i="1" dirty="0">
                <a:solidFill>
                  <a:schemeClr val="accent2">
                    <a:lumMod val="75000"/>
                    <a:lumOff val="25000"/>
                  </a:schemeClr>
                </a:solidFill>
                <a:latin typeface="+mn-lt"/>
              </a:rPr>
              <a:t>Google Maps</a:t>
            </a:r>
          </a:p>
          <a:p>
            <a:pPr>
              <a:lnSpc>
                <a:spcPct val="130000"/>
              </a:lnSpc>
            </a:pPr>
            <a:r>
              <a:rPr lang="en-US" sz="2000" dirty="0">
                <a:latin typeface="+mn-lt"/>
              </a:rPr>
              <a:t>Interactive and searchable by Species or Satellite and linked  to individual records.</a:t>
            </a:r>
          </a:p>
        </p:txBody>
      </p:sp>
      <p:sp>
        <p:nvSpPr>
          <p:cNvPr id="10" name="Title 1"/>
          <p:cNvSpPr txBox="1">
            <a:spLocks/>
          </p:cNvSpPr>
          <p:nvPr/>
        </p:nvSpPr>
        <p:spPr>
          <a:xfrm>
            <a:off x="35004" y="62372"/>
            <a:ext cx="9108996"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srgbClr val="000000"/>
                </a:solidFill>
                <a:latin typeface="Trebuchet MS"/>
                <a:cs typeface="Trebuchet MS"/>
              </a:rPr>
              <a:t>Invaders of Texas: </a:t>
            </a:r>
            <a:r>
              <a:rPr lang="en-US" sz="4000" i="1" dirty="0" smtClean="0">
                <a:solidFill>
                  <a:prstClr val="black"/>
                </a:solidFill>
                <a:latin typeface="Trebuchet MS"/>
                <a:cs typeface="Trebuchet MS"/>
              </a:rPr>
              <a:t>Citizen Scientists</a:t>
            </a:r>
          </a:p>
          <a:p>
            <a:r>
              <a:rPr lang="en-US" sz="2400" b="1" i="1" dirty="0" smtClean="0">
                <a:solidFill>
                  <a:srgbClr val="408000"/>
                </a:solidFill>
                <a:latin typeface="Trebuchet MS"/>
                <a:cs typeface="Trebuchet MS"/>
              </a:rPr>
              <a:t>Contribution - Data Mapping</a:t>
            </a:r>
            <a:endParaRPr lang="en-US" sz="2400" b="1" i="1" dirty="0">
              <a:solidFill>
                <a:srgbClr val="008000"/>
              </a:solidFill>
              <a:latin typeface="Trebuchet MS"/>
              <a:cs typeface="Trebuchet MS"/>
            </a:endParaRPr>
          </a:p>
        </p:txBody>
      </p:sp>
    </p:spTree>
    <p:extLst>
      <p:ext uri="{BB962C8B-B14F-4D97-AF65-F5344CB8AC3E}">
        <p14:creationId xmlns:p14="http://schemas.microsoft.com/office/powerpoint/2010/main" val="1659505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3"/>
          <p:cNvSpPr txBox="1">
            <a:spLocks noChangeArrowheads="1"/>
          </p:cNvSpPr>
          <p:nvPr/>
        </p:nvSpPr>
        <p:spPr bwMode="auto">
          <a:xfrm>
            <a:off x="-1" y="1828800"/>
            <a:ext cx="482003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latin typeface="+mn-lt"/>
                <a:cs typeface="Arial" charset="0"/>
              </a:rPr>
              <a:t>USDA/Turner – </a:t>
            </a:r>
            <a:r>
              <a:rPr lang="en-US" sz="1800" dirty="0" smtClean="0">
                <a:latin typeface="+mn-lt"/>
                <a:cs typeface="Arial" charset="0"/>
              </a:rPr>
              <a:t>60 Counties</a:t>
            </a:r>
            <a:endParaRPr lang="en-US" sz="1800" dirty="0">
              <a:latin typeface="+mn-lt"/>
              <a:cs typeface="Arial" charset="0"/>
            </a:endParaRPr>
          </a:p>
          <a:p>
            <a:r>
              <a:rPr lang="en-US" sz="1800" dirty="0" smtClean="0">
                <a:latin typeface="+mn-lt"/>
                <a:cs typeface="Arial" charset="0"/>
              </a:rPr>
              <a:t>Invaders of Texas– </a:t>
            </a:r>
            <a:r>
              <a:rPr lang="en-US" sz="1800" dirty="0" smtClean="0">
                <a:latin typeface="+mn-lt"/>
                <a:cs typeface="Arial" charset="0"/>
              </a:rPr>
              <a:t>157 </a:t>
            </a:r>
            <a:r>
              <a:rPr lang="en-US" sz="1800" dirty="0" smtClean="0">
                <a:latin typeface="+mn-lt"/>
                <a:cs typeface="Arial" charset="0"/>
              </a:rPr>
              <a:t>Counties</a:t>
            </a:r>
            <a:endParaRPr lang="en-US" sz="1800" dirty="0">
              <a:latin typeface="+mn-lt"/>
              <a:cs typeface="Arial" charset="0"/>
            </a:endParaRPr>
          </a:p>
          <a:p>
            <a:r>
              <a:rPr lang="en-US" sz="1800" dirty="0" smtClean="0">
                <a:latin typeface="+mn-lt"/>
                <a:cs typeface="Arial" charset="0"/>
              </a:rPr>
              <a:t>Unique </a:t>
            </a:r>
            <a:r>
              <a:rPr lang="en-US" sz="1800" dirty="0">
                <a:latin typeface="+mn-lt"/>
                <a:cs typeface="Arial" charset="0"/>
              </a:rPr>
              <a:t>Invaders- </a:t>
            </a:r>
            <a:r>
              <a:rPr lang="en-US" sz="1800" dirty="0" smtClean="0">
                <a:latin typeface="+mn-lt"/>
                <a:cs typeface="Arial" charset="0"/>
              </a:rPr>
              <a:t>40 Counties</a:t>
            </a:r>
            <a:endParaRPr lang="en-US" sz="1800" dirty="0">
              <a:latin typeface="+mn-lt"/>
              <a:cs typeface="Arial" charset="0"/>
            </a:endParaRPr>
          </a:p>
          <a:p>
            <a:r>
              <a:rPr lang="en-US" sz="1800" b="1" dirty="0" smtClean="0">
                <a:latin typeface="+mn-lt"/>
                <a:cs typeface="Arial" charset="0"/>
              </a:rPr>
              <a:t>149</a:t>
            </a:r>
            <a:r>
              <a:rPr lang="en-US" sz="1800" b="1" dirty="0">
                <a:latin typeface="+mn-lt"/>
                <a:cs typeface="Arial" charset="0"/>
              </a:rPr>
              <a:t>% more counties observed</a:t>
            </a:r>
          </a:p>
          <a:p>
            <a:pPr>
              <a:buFont typeface="Arial" charset="0"/>
              <a:buChar char="•"/>
            </a:pPr>
            <a:endParaRPr lang="en-US" sz="1800" dirty="0">
              <a:latin typeface="Calibri" charset="0"/>
            </a:endParaRPr>
          </a:p>
        </p:txBody>
      </p:sp>
      <p:sp>
        <p:nvSpPr>
          <p:cNvPr id="5" name="Title 1"/>
          <p:cNvSpPr txBox="1">
            <a:spLocks/>
          </p:cNvSpPr>
          <p:nvPr/>
        </p:nvSpPr>
        <p:spPr>
          <a:xfrm>
            <a:off x="35004" y="53766"/>
            <a:ext cx="9108996"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prstClr val="black"/>
                </a:solidFill>
                <a:cs typeface="American Typewriter"/>
              </a:rPr>
              <a:t>Invaders of Texas: </a:t>
            </a:r>
            <a:r>
              <a:rPr lang="en-US" sz="4000" i="1" dirty="0" smtClean="0">
                <a:solidFill>
                  <a:prstClr val="black"/>
                </a:solidFill>
                <a:cs typeface="American Typewriter"/>
              </a:rPr>
              <a:t>Citizen Scientists</a:t>
            </a:r>
          </a:p>
          <a:p>
            <a:r>
              <a:rPr lang="en-US" sz="2400" b="1" i="1" dirty="0" smtClean="0">
                <a:solidFill>
                  <a:srgbClr val="408000"/>
                </a:solidFill>
              </a:rPr>
              <a:t>Your </a:t>
            </a:r>
            <a:r>
              <a:rPr lang="en-US" sz="2400" b="1" i="1" dirty="0" smtClean="0">
                <a:solidFill>
                  <a:srgbClr val="408000"/>
                </a:solidFill>
              </a:rPr>
              <a:t>Contribution - </a:t>
            </a:r>
            <a:r>
              <a:rPr lang="en-US" sz="2400" b="1" i="1" dirty="0" smtClean="0">
                <a:solidFill>
                  <a:srgbClr val="408000"/>
                </a:solidFill>
              </a:rPr>
              <a:t>Data Dissemination</a:t>
            </a:r>
            <a:endParaRPr lang="en-US" sz="2400" b="1" i="1" dirty="0">
              <a:solidFill>
                <a:srgbClr val="008000"/>
              </a:solidFill>
              <a:cs typeface="Big Caslon"/>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60419" name="Picture 4" descr="ARDO4_USDAvsInvaders_201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73247" y="1290658"/>
            <a:ext cx="3415025" cy="264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8" descr="ardo4-us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28" y="3103631"/>
            <a:ext cx="3586163" cy="27432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7" descr="eddmap"/>
          <p:cNvPicPr>
            <a:picLocks noChangeAspect="1" noChangeArrowheads="1"/>
          </p:cNvPicPr>
          <p:nvPr/>
        </p:nvPicPr>
        <p:blipFill rotWithShape="1">
          <a:blip r:embed="rId6">
            <a:extLst>
              <a:ext uri="{28A0092B-C50C-407E-A947-70E740481C1C}">
                <a14:useLocalDpi xmlns:a14="http://schemas.microsoft.com/office/drawing/2010/main" val="0"/>
              </a:ext>
            </a:extLst>
          </a:blip>
          <a:srcRect l="3188" t="9341" r="4549"/>
          <a:stretch/>
        </p:blipFill>
        <p:spPr bwMode="auto">
          <a:xfrm>
            <a:off x="5477712" y="4163309"/>
            <a:ext cx="3610560" cy="262969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417" name="Title 4"/>
          <p:cNvSpPr>
            <a:spLocks noGrp="1"/>
          </p:cNvSpPr>
          <p:nvPr>
            <p:ph type="title"/>
          </p:nvPr>
        </p:nvSpPr>
        <p:spPr bwMode="auto">
          <a:xfrm>
            <a:off x="0" y="1290658"/>
            <a:ext cx="6255888" cy="7437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2400" b="1" dirty="0" smtClean="0">
                <a:solidFill>
                  <a:schemeClr val="accent2">
                    <a:lumMod val="75000"/>
                    <a:lumOff val="25000"/>
                  </a:schemeClr>
                </a:solidFill>
                <a:latin typeface="+mn-lt"/>
              </a:rPr>
              <a:t>Example: </a:t>
            </a:r>
            <a:r>
              <a:rPr lang="en-US" sz="2400" b="1" i="1" dirty="0" err="1" smtClean="0">
                <a:solidFill>
                  <a:schemeClr val="accent2">
                    <a:lumMod val="75000"/>
                    <a:lumOff val="25000"/>
                  </a:schemeClr>
                </a:solidFill>
                <a:latin typeface="+mn-lt"/>
              </a:rPr>
              <a:t>Arundo</a:t>
            </a:r>
            <a:r>
              <a:rPr lang="en-US" sz="2400" b="1" i="1" dirty="0" smtClean="0">
                <a:solidFill>
                  <a:schemeClr val="accent2">
                    <a:lumMod val="75000"/>
                    <a:lumOff val="25000"/>
                  </a:schemeClr>
                </a:solidFill>
                <a:latin typeface="+mn-lt"/>
              </a:rPr>
              <a:t> </a:t>
            </a:r>
            <a:r>
              <a:rPr lang="en-US" sz="2400" b="1" i="1" dirty="0" err="1" smtClean="0">
                <a:solidFill>
                  <a:schemeClr val="accent2">
                    <a:lumMod val="75000"/>
                    <a:lumOff val="25000"/>
                  </a:schemeClr>
                </a:solidFill>
                <a:latin typeface="+mn-lt"/>
              </a:rPr>
              <a:t>donax</a:t>
            </a:r>
            <a:r>
              <a:rPr lang="en-US" sz="2400" b="1" i="1" dirty="0" smtClean="0">
                <a:solidFill>
                  <a:schemeClr val="accent2">
                    <a:lumMod val="75000"/>
                    <a:lumOff val="25000"/>
                  </a:schemeClr>
                </a:solidFill>
                <a:latin typeface="+mn-lt"/>
              </a:rPr>
              <a:t> (giant reed)</a:t>
            </a:r>
            <a:endParaRPr lang="en-US" sz="2400" i="1" dirty="0">
              <a:solidFill>
                <a:schemeClr val="accent2">
                  <a:lumMod val="75000"/>
                  <a:lumOff val="25000"/>
                </a:schemeClr>
              </a:solidFill>
              <a:latin typeface="+mn-lt"/>
            </a:endParaRPr>
          </a:p>
        </p:txBody>
      </p:sp>
      <p:sp>
        <p:nvSpPr>
          <p:cNvPr id="11" name="Rectangle 19"/>
          <p:cNvSpPr>
            <a:spLocks noChangeArrowheads="1"/>
          </p:cNvSpPr>
          <p:nvPr/>
        </p:nvSpPr>
        <p:spPr bwMode="auto">
          <a:xfrm>
            <a:off x="268592" y="3939295"/>
            <a:ext cx="406400" cy="457200"/>
          </a:xfrm>
          <a:prstGeom prst="rect">
            <a:avLst/>
          </a:prstGeom>
          <a:noFill/>
          <a:ln w="38100">
            <a:solidFill>
              <a:srgbClr val="F5142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Rectangle 19"/>
          <p:cNvSpPr>
            <a:spLocks noChangeArrowheads="1"/>
          </p:cNvSpPr>
          <p:nvPr/>
        </p:nvSpPr>
        <p:spPr bwMode="auto">
          <a:xfrm>
            <a:off x="6242902" y="5562600"/>
            <a:ext cx="406400" cy="457200"/>
          </a:xfrm>
          <a:prstGeom prst="rect">
            <a:avLst/>
          </a:prstGeom>
          <a:noFill/>
          <a:ln w="38100">
            <a:solidFill>
              <a:srgbClr val="F5142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3" name="Picture 5" descr="ard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1429" y="1925157"/>
            <a:ext cx="2271442" cy="1596414"/>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2409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4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4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P spid="60417" grpId="0"/>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ChangeArrowheads="1"/>
          </p:cNvSpPr>
          <p:nvPr/>
        </p:nvSpPr>
        <p:spPr bwMode="auto">
          <a:xfrm>
            <a:off x="703263" y="21859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atin typeface="Calibri" charset="0"/>
            </a:endParaRPr>
          </a:p>
        </p:txBody>
      </p:sp>
      <p:sp>
        <p:nvSpPr>
          <p:cNvPr id="6" name="Title 1"/>
          <p:cNvSpPr txBox="1">
            <a:spLocks/>
          </p:cNvSpPr>
          <p:nvPr/>
        </p:nvSpPr>
        <p:spPr>
          <a:xfrm>
            <a:off x="-35796" y="75740"/>
            <a:ext cx="10359734"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4000" b="1" dirty="0" smtClean="0">
                <a:solidFill>
                  <a:srgbClr val="000000"/>
                </a:solidFill>
                <a:latin typeface="Trebuchet MS"/>
                <a:cs typeface="Trebuchet MS"/>
              </a:rPr>
              <a:t>Citizen Science: </a:t>
            </a:r>
            <a:r>
              <a:rPr lang="en-US" sz="4000" i="1" dirty="0" smtClean="0">
                <a:solidFill>
                  <a:srgbClr val="000000"/>
                </a:solidFill>
                <a:latin typeface="Trebuchet MS"/>
                <a:cs typeface="Trebuchet MS"/>
              </a:rPr>
              <a:t>Sentinel </a:t>
            </a:r>
            <a:r>
              <a:rPr lang="en-US" sz="4000" i="1" dirty="0" smtClean="0">
                <a:solidFill>
                  <a:srgbClr val="000000"/>
                </a:solidFill>
                <a:latin typeface="Trebuchet MS"/>
                <a:cs typeface="Trebuchet MS"/>
              </a:rPr>
              <a:t>Pest Network</a:t>
            </a:r>
          </a:p>
          <a:p>
            <a:pPr algn="l"/>
            <a:r>
              <a:rPr lang="en-US" sz="2200" b="1" i="1" dirty="0" smtClean="0">
                <a:solidFill>
                  <a:srgbClr val="408000"/>
                </a:solidFill>
                <a:latin typeface="Trebuchet MS"/>
                <a:cs typeface="Trebuchet MS"/>
              </a:rPr>
              <a:t>Training our Citizen Scientists to Detect &amp; Report Invasive Pests </a:t>
            </a:r>
            <a:endParaRPr lang="en-US" sz="2200" b="1" i="1" dirty="0">
              <a:solidFill>
                <a:srgbClr val="008000"/>
              </a:solidFill>
              <a:latin typeface="Trebuchet MS"/>
              <a:cs typeface="Trebuchet MS"/>
            </a:endParaRPr>
          </a:p>
        </p:txBody>
      </p:sp>
      <p:grpSp>
        <p:nvGrpSpPr>
          <p:cNvPr id="7" name="Group 6"/>
          <p:cNvGrpSpPr/>
          <p:nvPr/>
        </p:nvGrpSpPr>
        <p:grpSpPr>
          <a:xfrm>
            <a:off x="-3767" y="6019800"/>
            <a:ext cx="9144000" cy="838200"/>
            <a:chOff x="0" y="6019800"/>
            <a:chExt cx="9144000" cy="838200"/>
          </a:xfrm>
        </p:grpSpPr>
        <p:sp>
          <p:nvSpPr>
            <p:cNvPr id="8" name="Round Same Side Corner Rectangle 7"/>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2" name="Rectangle 1"/>
          <p:cNvSpPr/>
          <p:nvPr/>
        </p:nvSpPr>
        <p:spPr>
          <a:xfrm>
            <a:off x="35005" y="1345455"/>
            <a:ext cx="3152842" cy="3785652"/>
          </a:xfrm>
          <a:prstGeom prst="rect">
            <a:avLst/>
          </a:prstGeom>
        </p:spPr>
        <p:txBody>
          <a:bodyPr wrap="square">
            <a:spAutoFit/>
          </a:bodyPr>
          <a:lstStyle/>
          <a:p>
            <a:r>
              <a:rPr lang="en-US" sz="2400" dirty="0" smtClean="0">
                <a:solidFill>
                  <a:srgbClr val="800000"/>
                </a:solidFill>
                <a:latin typeface="Trebuchet MS"/>
                <a:cs typeface="Trebuchet MS"/>
              </a:rPr>
              <a:t>Objectives: </a:t>
            </a:r>
          </a:p>
          <a:p>
            <a:r>
              <a:rPr lang="en-US" b="1" dirty="0" smtClean="0">
                <a:latin typeface="Trebuchet MS"/>
                <a:cs typeface="Trebuchet MS"/>
              </a:rPr>
              <a:t>Train citizens </a:t>
            </a:r>
            <a:r>
              <a:rPr lang="en-US" dirty="0" smtClean="0">
                <a:latin typeface="Trebuchet MS"/>
                <a:cs typeface="Trebuchet MS"/>
              </a:rPr>
              <a:t>to identify and report pests of regulatory significance</a:t>
            </a:r>
          </a:p>
          <a:p>
            <a:endParaRPr lang="en-US" dirty="0" smtClean="0">
              <a:latin typeface="Trebuchet MS"/>
              <a:cs typeface="Trebuchet MS"/>
            </a:endParaRPr>
          </a:p>
          <a:p>
            <a:r>
              <a:rPr lang="en-US" b="1" dirty="0" smtClean="0">
                <a:latin typeface="Trebuchet MS"/>
                <a:cs typeface="Trebuchet MS"/>
              </a:rPr>
              <a:t>Work with state </a:t>
            </a:r>
            <a:r>
              <a:rPr lang="en-US" dirty="0" smtClean="0">
                <a:latin typeface="Trebuchet MS"/>
                <a:cs typeface="Trebuchet MS"/>
              </a:rPr>
              <a:t>and </a:t>
            </a:r>
            <a:r>
              <a:rPr lang="en-US" b="1" dirty="0" smtClean="0">
                <a:latin typeface="Trebuchet MS"/>
                <a:cs typeface="Trebuchet MS"/>
              </a:rPr>
              <a:t>federal agency </a:t>
            </a:r>
            <a:r>
              <a:rPr lang="en-US" dirty="0" smtClean="0">
                <a:latin typeface="Trebuchet MS"/>
                <a:cs typeface="Trebuchet MS"/>
              </a:rPr>
              <a:t>partners to follow up on citizen reports.</a:t>
            </a:r>
          </a:p>
          <a:p>
            <a:endParaRPr lang="en-US" dirty="0" smtClean="0">
              <a:latin typeface="Trebuchet MS"/>
              <a:cs typeface="Trebuchet MS"/>
            </a:endParaRPr>
          </a:p>
          <a:p>
            <a:r>
              <a:rPr lang="en-US" b="1" dirty="0" smtClean="0">
                <a:latin typeface="Trebuchet MS"/>
                <a:cs typeface="Trebuchet MS"/>
              </a:rPr>
              <a:t>Participate in outreach campaigns </a:t>
            </a:r>
            <a:r>
              <a:rPr lang="en-US" dirty="0" smtClean="0">
                <a:latin typeface="Trebuchet MS"/>
                <a:cs typeface="Trebuchet MS"/>
              </a:rPr>
              <a:t>to disseminate information about pests to the public.</a:t>
            </a:r>
          </a:p>
        </p:txBody>
      </p:sp>
      <p:pic>
        <p:nvPicPr>
          <p:cNvPr id="3" name="Picture 2" descr="PestWatch.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1928" y="4873802"/>
            <a:ext cx="1963138" cy="1487734"/>
          </a:xfrm>
          <a:prstGeom prst="rect">
            <a:avLst/>
          </a:prstGeom>
          <a:ln w="15875">
            <a:solidFill>
              <a:schemeClr val="tx1"/>
            </a:solidFill>
          </a:ln>
        </p:spPr>
      </p:pic>
      <p:pic>
        <p:nvPicPr>
          <p:cNvPr id="4" name="Picture 3" descr="APHISFactSheet.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3980" y="5893667"/>
            <a:ext cx="3193561" cy="467869"/>
          </a:xfrm>
          <a:prstGeom prst="rect">
            <a:avLst/>
          </a:prstGeom>
          <a:ln w="15875">
            <a:solidFill>
              <a:schemeClr val="tx1"/>
            </a:solidFill>
          </a:ln>
        </p:spPr>
      </p:pic>
      <p:pic>
        <p:nvPicPr>
          <p:cNvPr id="15" name="Picture 14" descr="spnonline.jpg"/>
          <p:cNvPicPr>
            <a:picLocks noChangeAspect="1"/>
          </p:cNvPicPr>
          <p:nvPr/>
        </p:nvPicPr>
        <p:blipFill>
          <a:blip r:embed="rId6"/>
          <a:stretch>
            <a:fillRect/>
          </a:stretch>
        </p:blipFill>
        <p:spPr>
          <a:xfrm>
            <a:off x="3593980" y="1443282"/>
            <a:ext cx="5478939" cy="4124958"/>
          </a:xfrm>
          <a:prstGeom prst="rect">
            <a:avLst/>
          </a:prstGeom>
          <a:ln w="12700">
            <a:solidFill>
              <a:schemeClr val="tx1"/>
            </a:solidFill>
          </a:ln>
        </p:spPr>
      </p:pic>
    </p:spTree>
    <p:extLst>
      <p:ext uri="{BB962C8B-B14F-4D97-AF65-F5344CB8AC3E}">
        <p14:creationId xmlns:p14="http://schemas.microsoft.com/office/powerpoint/2010/main" val="175098219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7001" y="16404"/>
            <a:ext cx="9161001"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srgbClr val="000000"/>
                </a:solidFill>
                <a:latin typeface="Trebuchet MS"/>
                <a:ea typeface="MS PGothic" charset="0"/>
                <a:cs typeface="Trebuchet MS"/>
              </a:rPr>
              <a:t>REPORT IT!</a:t>
            </a:r>
          </a:p>
          <a:p>
            <a:r>
              <a:rPr lang="en-US" sz="2200" i="1" dirty="0" smtClean="0">
                <a:solidFill>
                  <a:srgbClr val="008000"/>
                </a:solidFill>
                <a:latin typeface="Trebuchet MS"/>
                <a:ea typeface="MS PGothic" charset="0"/>
                <a:cs typeface="Trebuchet MS"/>
              </a:rPr>
              <a:t>Early Detection &amp; Rapid Response</a:t>
            </a:r>
            <a:endParaRPr lang="en-US" sz="2200" dirty="0">
              <a:solidFill>
                <a:srgbClr val="008000"/>
              </a:solidFill>
              <a:latin typeface="Trebuchet MS"/>
              <a:cs typeface="Trebuchet MS"/>
            </a:endParaRPr>
          </a:p>
        </p:txBody>
      </p:sp>
      <p:grpSp>
        <p:nvGrpSpPr>
          <p:cNvPr id="8" name="Group 7"/>
          <p:cNvGrpSpPr/>
          <p:nvPr/>
        </p:nvGrpSpPr>
        <p:grpSpPr>
          <a:xfrm>
            <a:off x="0"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21" name="Picture 20" descr="report.jpg"/>
          <p:cNvPicPr>
            <a:picLocks noChangeAspect="1"/>
          </p:cNvPicPr>
          <p:nvPr/>
        </p:nvPicPr>
        <p:blipFill>
          <a:blip r:embed="rId4"/>
          <a:stretch>
            <a:fillRect/>
          </a:stretch>
        </p:blipFill>
        <p:spPr>
          <a:xfrm>
            <a:off x="335689" y="1505608"/>
            <a:ext cx="4519356" cy="3402513"/>
          </a:xfrm>
          <a:prstGeom prst="rect">
            <a:avLst/>
          </a:prstGeom>
          <a:ln w="15875">
            <a:solidFill>
              <a:schemeClr val="tx1"/>
            </a:solidFill>
          </a:ln>
        </p:spPr>
      </p:pic>
      <p:pic>
        <p:nvPicPr>
          <p:cNvPr id="22" name="Picture 21" descr="report form.jpg"/>
          <p:cNvPicPr>
            <a:picLocks noChangeAspect="1"/>
          </p:cNvPicPr>
          <p:nvPr/>
        </p:nvPicPr>
        <p:blipFill rotWithShape="1">
          <a:blip r:embed="rId5"/>
          <a:srcRect l="32124" r="13898"/>
          <a:stretch/>
        </p:blipFill>
        <p:spPr>
          <a:xfrm>
            <a:off x="5194144" y="1368310"/>
            <a:ext cx="3830357" cy="5342710"/>
          </a:xfrm>
          <a:prstGeom prst="rect">
            <a:avLst/>
          </a:prstGeom>
          <a:ln w="15875">
            <a:solidFill>
              <a:schemeClr val="tx1"/>
            </a:solidFill>
          </a:ln>
        </p:spPr>
      </p:pic>
      <p:sp>
        <p:nvSpPr>
          <p:cNvPr id="11" name="Rectangle 10"/>
          <p:cNvSpPr/>
          <p:nvPr/>
        </p:nvSpPr>
        <p:spPr>
          <a:xfrm>
            <a:off x="259864" y="4962688"/>
            <a:ext cx="4934280" cy="1015663"/>
          </a:xfrm>
          <a:prstGeom prst="rect">
            <a:avLst/>
          </a:prstGeom>
        </p:spPr>
        <p:txBody>
          <a:bodyPr wrap="square">
            <a:spAutoFit/>
          </a:bodyPr>
          <a:lstStyle/>
          <a:p>
            <a:r>
              <a:rPr lang="en-US" sz="2400" dirty="0" smtClean="0">
                <a:solidFill>
                  <a:srgbClr val="800000"/>
                </a:solidFill>
                <a:latin typeface="Trebuchet MS"/>
                <a:cs typeface="Trebuchet MS"/>
              </a:rPr>
              <a:t>IMPORTANT: </a:t>
            </a:r>
            <a:endParaRPr lang="en-US" sz="2400" dirty="0" smtClean="0">
              <a:solidFill>
                <a:srgbClr val="800000"/>
              </a:solidFill>
              <a:latin typeface="Trebuchet MS"/>
              <a:cs typeface="Trebuchet MS"/>
            </a:endParaRPr>
          </a:p>
          <a:p>
            <a:r>
              <a:rPr lang="en-US" b="1" dirty="0" smtClean="0">
                <a:latin typeface="Trebuchet MS"/>
                <a:cs typeface="Trebuchet MS"/>
              </a:rPr>
              <a:t>Does not require an Invaders of Texas Citizen Scientist login </a:t>
            </a:r>
            <a:r>
              <a:rPr lang="en-US" b="1" dirty="0" smtClean="0">
                <a:latin typeface="Trebuchet MS"/>
                <a:cs typeface="Trebuchet MS"/>
              </a:rPr>
              <a:t>account!</a:t>
            </a:r>
          </a:p>
        </p:txBody>
      </p:sp>
    </p:spTree>
    <p:extLst>
      <p:ext uri="{BB962C8B-B14F-4D97-AF65-F5344CB8AC3E}">
        <p14:creationId xmlns:p14="http://schemas.microsoft.com/office/powerpoint/2010/main" val="206203183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p:cNvGrpSpPr/>
          <p:nvPr/>
        </p:nvGrpSpPr>
        <p:grpSpPr>
          <a:xfrm>
            <a:off x="2740089" y="3607274"/>
            <a:ext cx="2166705" cy="2347461"/>
            <a:chOff x="2776769" y="4370799"/>
            <a:chExt cx="2166705" cy="2347461"/>
          </a:xfrm>
          <a:solidFill>
            <a:schemeClr val="accent2">
              <a:lumMod val="75000"/>
              <a:lumOff val="25000"/>
            </a:schemeClr>
          </a:solidFill>
        </p:grpSpPr>
        <p:sp>
          <p:nvSpPr>
            <p:cNvPr id="87" name="Freeform 53"/>
            <p:cNvSpPr>
              <a:spLocks/>
            </p:cNvSpPr>
            <p:nvPr/>
          </p:nvSpPr>
          <p:spPr bwMode="auto">
            <a:xfrm rot="16200000">
              <a:off x="3680027" y="4073432"/>
              <a:ext cx="887747" cy="1482482"/>
            </a:xfrm>
            <a:custGeom>
              <a:avLst/>
              <a:gdLst>
                <a:gd name="T0" fmla="*/ 185 w 583"/>
                <a:gd name="T1" fmla="*/ 398 h 559"/>
                <a:gd name="T2" fmla="*/ 185 w 583"/>
                <a:gd name="T3" fmla="*/ 384 h 559"/>
                <a:gd name="T4" fmla="*/ 194 w 583"/>
                <a:gd name="T5" fmla="*/ 381 h 559"/>
                <a:gd name="T6" fmla="*/ 176 w 583"/>
                <a:gd name="T7" fmla="*/ 371 h 559"/>
                <a:gd name="T8" fmla="*/ 162 w 583"/>
                <a:gd name="T9" fmla="*/ 367 h 559"/>
                <a:gd name="T10" fmla="*/ 182 w 583"/>
                <a:gd name="T11" fmla="*/ 366 h 559"/>
                <a:gd name="T12" fmla="*/ 180 w 583"/>
                <a:gd name="T13" fmla="*/ 354 h 559"/>
                <a:gd name="T14" fmla="*/ 198 w 583"/>
                <a:gd name="T15" fmla="*/ 337 h 559"/>
                <a:gd name="T16" fmla="*/ 189 w 583"/>
                <a:gd name="T17" fmla="*/ 330 h 559"/>
                <a:gd name="T18" fmla="*/ 210 w 583"/>
                <a:gd name="T19" fmla="*/ 311 h 559"/>
                <a:gd name="T20" fmla="*/ 223 w 583"/>
                <a:gd name="T21" fmla="*/ 301 h 559"/>
                <a:gd name="T22" fmla="*/ 216 w 583"/>
                <a:gd name="T23" fmla="*/ 292 h 559"/>
                <a:gd name="T24" fmla="*/ 221 w 583"/>
                <a:gd name="T25" fmla="*/ 283 h 559"/>
                <a:gd name="T26" fmla="*/ 228 w 583"/>
                <a:gd name="T27" fmla="*/ 275 h 559"/>
                <a:gd name="T28" fmla="*/ 239 w 583"/>
                <a:gd name="T29" fmla="*/ 246 h 559"/>
                <a:gd name="T30" fmla="*/ 262 w 583"/>
                <a:gd name="T31" fmla="*/ 244 h 559"/>
                <a:gd name="T32" fmla="*/ 267 w 583"/>
                <a:gd name="T33" fmla="*/ 233 h 559"/>
                <a:gd name="T34" fmla="*/ 260 w 583"/>
                <a:gd name="T35" fmla="*/ 219 h 559"/>
                <a:gd name="T36" fmla="*/ 280 w 583"/>
                <a:gd name="T37" fmla="*/ 207 h 559"/>
                <a:gd name="T38" fmla="*/ 572 w 583"/>
                <a:gd name="T39" fmla="*/ 158 h 559"/>
                <a:gd name="T40" fmla="*/ 264 w 583"/>
                <a:gd name="T41" fmla="*/ 7 h 559"/>
                <a:gd name="T42" fmla="*/ 9 w 583"/>
                <a:gd name="T43" fmla="*/ 1 h 559"/>
                <a:gd name="T44" fmla="*/ 7 w 583"/>
                <a:gd name="T45" fmla="*/ 8 h 559"/>
                <a:gd name="T46" fmla="*/ 107 w 583"/>
                <a:gd name="T47" fmla="*/ 2 h 559"/>
                <a:gd name="T48" fmla="*/ 9 w 583"/>
                <a:gd name="T49" fmla="*/ 0 h 559"/>
                <a:gd name="T50" fmla="*/ 7 w 583"/>
                <a:gd name="T51" fmla="*/ 50 h 559"/>
                <a:gd name="T52" fmla="*/ 7 w 583"/>
                <a:gd name="T53" fmla="*/ 31 h 559"/>
                <a:gd name="T54" fmla="*/ 7 w 583"/>
                <a:gd name="T55" fmla="*/ 31 h 559"/>
                <a:gd name="T56" fmla="*/ 3 w 583"/>
                <a:gd name="T57" fmla="*/ 90 h 559"/>
                <a:gd name="T58" fmla="*/ 3 w 583"/>
                <a:gd name="T59" fmla="*/ 216 h 559"/>
                <a:gd name="T60" fmla="*/ 9 w 583"/>
                <a:gd name="T61" fmla="*/ 240 h 559"/>
                <a:gd name="T62" fmla="*/ 9 w 583"/>
                <a:gd name="T63" fmla="*/ 146 h 559"/>
                <a:gd name="T64" fmla="*/ 7 w 583"/>
                <a:gd name="T65" fmla="*/ 61 h 559"/>
                <a:gd name="T66" fmla="*/ 7 w 583"/>
                <a:gd name="T67" fmla="*/ 29 h 559"/>
                <a:gd name="T68" fmla="*/ 7 w 583"/>
                <a:gd name="T69" fmla="*/ 30 h 559"/>
                <a:gd name="T70" fmla="*/ 3 w 583"/>
                <a:gd name="T71" fmla="*/ 82 h 559"/>
                <a:gd name="T72" fmla="*/ 7 w 583"/>
                <a:gd name="T73" fmla="*/ 173 h 559"/>
                <a:gd name="T74" fmla="*/ 9 w 583"/>
                <a:gd name="T75" fmla="*/ 239 h 559"/>
                <a:gd name="T76" fmla="*/ 9 w 583"/>
                <a:gd name="T77" fmla="*/ 149 h 559"/>
                <a:gd name="T78" fmla="*/ 7 w 583"/>
                <a:gd name="T79" fmla="*/ 57 h 559"/>
                <a:gd name="T80" fmla="*/ 7 w 583"/>
                <a:gd name="T81" fmla="*/ 30 h 559"/>
                <a:gd name="T82" fmla="*/ 5 w 583"/>
                <a:gd name="T83" fmla="*/ 96 h 559"/>
                <a:gd name="T84" fmla="*/ 5 w 583"/>
                <a:gd name="T85" fmla="*/ 212 h 559"/>
                <a:gd name="T86" fmla="*/ 12 w 583"/>
                <a:gd name="T87" fmla="*/ 258 h 559"/>
                <a:gd name="T88" fmla="*/ 7 w 583"/>
                <a:gd name="T89" fmla="*/ 286 h 559"/>
                <a:gd name="T90" fmla="*/ 9 w 583"/>
                <a:gd name="T91" fmla="*/ 337 h 559"/>
                <a:gd name="T92" fmla="*/ 0 w 583"/>
                <a:gd name="T93" fmla="*/ 423 h 559"/>
                <a:gd name="T94" fmla="*/ 5 w 583"/>
                <a:gd name="T95" fmla="*/ 526 h 559"/>
                <a:gd name="T96" fmla="*/ 7 w 583"/>
                <a:gd name="T97" fmla="*/ 556 h 559"/>
                <a:gd name="T98" fmla="*/ 7 w 583"/>
                <a:gd name="T99" fmla="*/ 556 h 559"/>
                <a:gd name="T100" fmla="*/ 7 w 583"/>
                <a:gd name="T101" fmla="*/ 556 h 559"/>
                <a:gd name="T102" fmla="*/ 7 w 583"/>
                <a:gd name="T103" fmla="*/ 556 h 559"/>
                <a:gd name="T104" fmla="*/ 7 w 583"/>
                <a:gd name="T105" fmla="*/ 557 h 559"/>
                <a:gd name="T106" fmla="*/ 7 w 583"/>
                <a:gd name="T107" fmla="*/ 556 h 559"/>
                <a:gd name="T108" fmla="*/ 7 w 583"/>
                <a:gd name="T109" fmla="*/ 555 h 559"/>
                <a:gd name="T110" fmla="*/ 144 w 583"/>
                <a:gd name="T111" fmla="*/ 556 h 559"/>
                <a:gd name="T112" fmla="*/ 141 w 583"/>
                <a:gd name="T113" fmla="*/ 539 h 559"/>
                <a:gd name="T114" fmla="*/ 157 w 583"/>
                <a:gd name="T115" fmla="*/ 521 h 559"/>
                <a:gd name="T116" fmla="*/ 189 w 583"/>
                <a:gd name="T117" fmla="*/ 479 h 559"/>
                <a:gd name="T118" fmla="*/ 189 w 583"/>
                <a:gd name="T119" fmla="*/ 458 h 559"/>
                <a:gd name="T120" fmla="*/ 160 w 583"/>
                <a:gd name="T121" fmla="*/ 417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3" h="559">
                  <a:moveTo>
                    <a:pt x="160" y="417"/>
                  </a:moveTo>
                  <a:lnTo>
                    <a:pt x="180" y="402"/>
                  </a:lnTo>
                  <a:lnTo>
                    <a:pt x="182" y="402"/>
                  </a:lnTo>
                  <a:lnTo>
                    <a:pt x="185" y="400"/>
                  </a:lnTo>
                  <a:lnTo>
                    <a:pt x="185" y="400"/>
                  </a:lnTo>
                  <a:lnTo>
                    <a:pt x="185" y="398"/>
                  </a:lnTo>
                  <a:lnTo>
                    <a:pt x="185" y="397"/>
                  </a:lnTo>
                  <a:lnTo>
                    <a:pt x="185" y="397"/>
                  </a:lnTo>
                  <a:lnTo>
                    <a:pt x="182" y="394"/>
                  </a:lnTo>
                  <a:lnTo>
                    <a:pt x="180" y="393"/>
                  </a:lnTo>
                  <a:lnTo>
                    <a:pt x="178" y="391"/>
                  </a:lnTo>
                  <a:lnTo>
                    <a:pt x="185" y="384"/>
                  </a:lnTo>
                  <a:lnTo>
                    <a:pt x="185" y="384"/>
                  </a:lnTo>
                  <a:lnTo>
                    <a:pt x="185" y="383"/>
                  </a:lnTo>
                  <a:lnTo>
                    <a:pt x="189" y="384"/>
                  </a:lnTo>
                  <a:lnTo>
                    <a:pt x="191" y="384"/>
                  </a:lnTo>
                  <a:lnTo>
                    <a:pt x="194" y="383"/>
                  </a:lnTo>
                  <a:lnTo>
                    <a:pt x="194" y="381"/>
                  </a:lnTo>
                  <a:lnTo>
                    <a:pt x="194" y="381"/>
                  </a:lnTo>
                  <a:lnTo>
                    <a:pt x="191" y="378"/>
                  </a:lnTo>
                  <a:lnTo>
                    <a:pt x="187" y="374"/>
                  </a:lnTo>
                  <a:lnTo>
                    <a:pt x="182" y="372"/>
                  </a:lnTo>
                  <a:lnTo>
                    <a:pt x="176" y="371"/>
                  </a:lnTo>
                  <a:lnTo>
                    <a:pt x="176" y="371"/>
                  </a:lnTo>
                  <a:lnTo>
                    <a:pt x="171" y="371"/>
                  </a:lnTo>
                  <a:lnTo>
                    <a:pt x="169" y="371"/>
                  </a:lnTo>
                  <a:lnTo>
                    <a:pt x="169" y="371"/>
                  </a:lnTo>
                  <a:lnTo>
                    <a:pt x="164" y="369"/>
                  </a:lnTo>
                  <a:lnTo>
                    <a:pt x="162" y="367"/>
                  </a:lnTo>
                  <a:lnTo>
                    <a:pt x="162" y="367"/>
                  </a:lnTo>
                  <a:lnTo>
                    <a:pt x="162" y="366"/>
                  </a:lnTo>
                  <a:lnTo>
                    <a:pt x="164" y="365"/>
                  </a:lnTo>
                  <a:lnTo>
                    <a:pt x="171" y="365"/>
                  </a:lnTo>
                  <a:lnTo>
                    <a:pt x="171" y="365"/>
                  </a:lnTo>
                  <a:lnTo>
                    <a:pt x="176" y="366"/>
                  </a:lnTo>
                  <a:lnTo>
                    <a:pt x="182" y="366"/>
                  </a:lnTo>
                  <a:lnTo>
                    <a:pt x="182" y="366"/>
                  </a:lnTo>
                  <a:lnTo>
                    <a:pt x="187" y="366"/>
                  </a:lnTo>
                  <a:lnTo>
                    <a:pt x="187" y="366"/>
                  </a:lnTo>
                  <a:lnTo>
                    <a:pt x="189" y="363"/>
                  </a:lnTo>
                  <a:lnTo>
                    <a:pt x="187" y="361"/>
                  </a:lnTo>
                  <a:lnTo>
                    <a:pt x="180" y="354"/>
                  </a:lnTo>
                  <a:lnTo>
                    <a:pt x="180" y="354"/>
                  </a:lnTo>
                  <a:lnTo>
                    <a:pt x="180" y="351"/>
                  </a:lnTo>
                  <a:lnTo>
                    <a:pt x="180" y="351"/>
                  </a:lnTo>
                  <a:lnTo>
                    <a:pt x="189" y="344"/>
                  </a:lnTo>
                  <a:lnTo>
                    <a:pt x="196" y="341"/>
                  </a:lnTo>
                  <a:lnTo>
                    <a:pt x="198" y="337"/>
                  </a:lnTo>
                  <a:lnTo>
                    <a:pt x="198" y="337"/>
                  </a:lnTo>
                  <a:lnTo>
                    <a:pt x="201" y="335"/>
                  </a:lnTo>
                  <a:lnTo>
                    <a:pt x="196" y="332"/>
                  </a:lnTo>
                  <a:lnTo>
                    <a:pt x="196" y="332"/>
                  </a:lnTo>
                  <a:lnTo>
                    <a:pt x="194" y="331"/>
                  </a:lnTo>
                  <a:lnTo>
                    <a:pt x="189" y="330"/>
                  </a:lnTo>
                  <a:lnTo>
                    <a:pt x="182" y="330"/>
                  </a:lnTo>
                  <a:lnTo>
                    <a:pt x="187" y="318"/>
                  </a:lnTo>
                  <a:lnTo>
                    <a:pt x="203" y="318"/>
                  </a:lnTo>
                  <a:lnTo>
                    <a:pt x="203" y="318"/>
                  </a:lnTo>
                  <a:lnTo>
                    <a:pt x="205" y="313"/>
                  </a:lnTo>
                  <a:lnTo>
                    <a:pt x="210" y="311"/>
                  </a:lnTo>
                  <a:lnTo>
                    <a:pt x="214" y="310"/>
                  </a:lnTo>
                  <a:lnTo>
                    <a:pt x="214" y="310"/>
                  </a:lnTo>
                  <a:lnTo>
                    <a:pt x="216" y="310"/>
                  </a:lnTo>
                  <a:lnTo>
                    <a:pt x="221" y="310"/>
                  </a:lnTo>
                  <a:lnTo>
                    <a:pt x="221" y="310"/>
                  </a:lnTo>
                  <a:lnTo>
                    <a:pt x="223" y="301"/>
                  </a:lnTo>
                  <a:lnTo>
                    <a:pt x="226" y="298"/>
                  </a:lnTo>
                  <a:lnTo>
                    <a:pt x="223" y="294"/>
                  </a:lnTo>
                  <a:lnTo>
                    <a:pt x="223" y="294"/>
                  </a:lnTo>
                  <a:lnTo>
                    <a:pt x="221" y="293"/>
                  </a:lnTo>
                  <a:lnTo>
                    <a:pt x="219" y="292"/>
                  </a:lnTo>
                  <a:lnTo>
                    <a:pt x="216" y="292"/>
                  </a:lnTo>
                  <a:lnTo>
                    <a:pt x="214" y="289"/>
                  </a:lnTo>
                  <a:lnTo>
                    <a:pt x="214" y="289"/>
                  </a:lnTo>
                  <a:lnTo>
                    <a:pt x="214" y="288"/>
                  </a:lnTo>
                  <a:lnTo>
                    <a:pt x="214" y="286"/>
                  </a:lnTo>
                  <a:lnTo>
                    <a:pt x="221" y="283"/>
                  </a:lnTo>
                  <a:lnTo>
                    <a:pt x="221" y="283"/>
                  </a:lnTo>
                  <a:lnTo>
                    <a:pt x="226" y="282"/>
                  </a:lnTo>
                  <a:lnTo>
                    <a:pt x="230" y="281"/>
                  </a:lnTo>
                  <a:lnTo>
                    <a:pt x="230" y="280"/>
                  </a:lnTo>
                  <a:lnTo>
                    <a:pt x="230" y="280"/>
                  </a:lnTo>
                  <a:lnTo>
                    <a:pt x="230" y="277"/>
                  </a:lnTo>
                  <a:lnTo>
                    <a:pt x="228" y="275"/>
                  </a:lnTo>
                  <a:lnTo>
                    <a:pt x="228" y="275"/>
                  </a:lnTo>
                  <a:lnTo>
                    <a:pt x="228" y="273"/>
                  </a:lnTo>
                  <a:lnTo>
                    <a:pt x="228" y="270"/>
                  </a:lnTo>
                  <a:lnTo>
                    <a:pt x="228" y="270"/>
                  </a:lnTo>
                  <a:lnTo>
                    <a:pt x="232" y="258"/>
                  </a:lnTo>
                  <a:lnTo>
                    <a:pt x="239" y="246"/>
                  </a:lnTo>
                  <a:lnTo>
                    <a:pt x="239" y="246"/>
                  </a:lnTo>
                  <a:lnTo>
                    <a:pt x="244" y="245"/>
                  </a:lnTo>
                  <a:lnTo>
                    <a:pt x="251" y="244"/>
                  </a:lnTo>
                  <a:lnTo>
                    <a:pt x="255" y="244"/>
                  </a:lnTo>
                  <a:lnTo>
                    <a:pt x="255" y="244"/>
                  </a:lnTo>
                  <a:lnTo>
                    <a:pt x="262" y="244"/>
                  </a:lnTo>
                  <a:lnTo>
                    <a:pt x="267" y="241"/>
                  </a:lnTo>
                  <a:lnTo>
                    <a:pt x="269" y="238"/>
                  </a:lnTo>
                  <a:lnTo>
                    <a:pt x="269" y="235"/>
                  </a:lnTo>
                  <a:lnTo>
                    <a:pt x="269" y="235"/>
                  </a:lnTo>
                  <a:lnTo>
                    <a:pt x="269" y="234"/>
                  </a:lnTo>
                  <a:lnTo>
                    <a:pt x="267" y="233"/>
                  </a:lnTo>
                  <a:lnTo>
                    <a:pt x="264" y="232"/>
                  </a:lnTo>
                  <a:lnTo>
                    <a:pt x="262" y="232"/>
                  </a:lnTo>
                  <a:lnTo>
                    <a:pt x="262" y="232"/>
                  </a:lnTo>
                  <a:lnTo>
                    <a:pt x="260" y="228"/>
                  </a:lnTo>
                  <a:lnTo>
                    <a:pt x="260" y="225"/>
                  </a:lnTo>
                  <a:lnTo>
                    <a:pt x="260" y="219"/>
                  </a:lnTo>
                  <a:lnTo>
                    <a:pt x="260" y="219"/>
                  </a:lnTo>
                  <a:lnTo>
                    <a:pt x="262" y="216"/>
                  </a:lnTo>
                  <a:lnTo>
                    <a:pt x="262" y="215"/>
                  </a:lnTo>
                  <a:lnTo>
                    <a:pt x="262" y="215"/>
                  </a:lnTo>
                  <a:lnTo>
                    <a:pt x="271" y="210"/>
                  </a:lnTo>
                  <a:lnTo>
                    <a:pt x="280" y="207"/>
                  </a:lnTo>
                  <a:lnTo>
                    <a:pt x="289" y="203"/>
                  </a:lnTo>
                  <a:lnTo>
                    <a:pt x="292" y="200"/>
                  </a:lnTo>
                  <a:lnTo>
                    <a:pt x="292" y="197"/>
                  </a:lnTo>
                  <a:lnTo>
                    <a:pt x="562" y="202"/>
                  </a:lnTo>
                  <a:lnTo>
                    <a:pt x="562" y="202"/>
                  </a:lnTo>
                  <a:lnTo>
                    <a:pt x="572" y="158"/>
                  </a:lnTo>
                  <a:lnTo>
                    <a:pt x="581" y="112"/>
                  </a:lnTo>
                  <a:lnTo>
                    <a:pt x="583" y="68"/>
                  </a:lnTo>
                  <a:lnTo>
                    <a:pt x="583" y="23"/>
                  </a:lnTo>
                  <a:lnTo>
                    <a:pt x="583" y="23"/>
                  </a:lnTo>
                  <a:lnTo>
                    <a:pt x="371" y="12"/>
                  </a:lnTo>
                  <a:lnTo>
                    <a:pt x="264" y="7"/>
                  </a:lnTo>
                  <a:lnTo>
                    <a:pt x="157" y="4"/>
                  </a:lnTo>
                  <a:lnTo>
                    <a:pt x="62" y="2"/>
                  </a:lnTo>
                  <a:lnTo>
                    <a:pt x="30" y="2"/>
                  </a:lnTo>
                  <a:lnTo>
                    <a:pt x="30" y="2"/>
                  </a:lnTo>
                  <a:lnTo>
                    <a:pt x="18" y="1"/>
                  </a:lnTo>
                  <a:lnTo>
                    <a:pt x="9" y="1"/>
                  </a:lnTo>
                  <a:lnTo>
                    <a:pt x="7" y="1"/>
                  </a:lnTo>
                  <a:lnTo>
                    <a:pt x="7" y="2"/>
                  </a:lnTo>
                  <a:lnTo>
                    <a:pt x="7" y="2"/>
                  </a:lnTo>
                  <a:lnTo>
                    <a:pt x="5" y="4"/>
                  </a:lnTo>
                  <a:lnTo>
                    <a:pt x="7" y="6"/>
                  </a:lnTo>
                  <a:lnTo>
                    <a:pt x="7" y="8"/>
                  </a:lnTo>
                  <a:lnTo>
                    <a:pt x="7" y="2"/>
                  </a:lnTo>
                  <a:lnTo>
                    <a:pt x="7" y="2"/>
                  </a:lnTo>
                  <a:lnTo>
                    <a:pt x="23" y="1"/>
                  </a:lnTo>
                  <a:lnTo>
                    <a:pt x="39" y="0"/>
                  </a:lnTo>
                  <a:lnTo>
                    <a:pt x="73" y="1"/>
                  </a:lnTo>
                  <a:lnTo>
                    <a:pt x="107" y="2"/>
                  </a:lnTo>
                  <a:lnTo>
                    <a:pt x="139" y="4"/>
                  </a:lnTo>
                  <a:lnTo>
                    <a:pt x="137" y="4"/>
                  </a:lnTo>
                  <a:lnTo>
                    <a:pt x="128" y="4"/>
                  </a:lnTo>
                  <a:lnTo>
                    <a:pt x="21" y="0"/>
                  </a:lnTo>
                  <a:lnTo>
                    <a:pt x="21" y="0"/>
                  </a:lnTo>
                  <a:lnTo>
                    <a:pt x="9" y="0"/>
                  </a:lnTo>
                  <a:lnTo>
                    <a:pt x="7" y="0"/>
                  </a:lnTo>
                  <a:lnTo>
                    <a:pt x="5" y="1"/>
                  </a:lnTo>
                  <a:lnTo>
                    <a:pt x="7" y="5"/>
                  </a:lnTo>
                  <a:lnTo>
                    <a:pt x="7" y="23"/>
                  </a:lnTo>
                  <a:lnTo>
                    <a:pt x="7" y="41"/>
                  </a:lnTo>
                  <a:lnTo>
                    <a:pt x="7" y="50"/>
                  </a:lnTo>
                  <a:lnTo>
                    <a:pt x="7" y="31"/>
                  </a:lnTo>
                  <a:lnTo>
                    <a:pt x="7" y="30"/>
                  </a:lnTo>
                  <a:lnTo>
                    <a:pt x="7" y="30"/>
                  </a:lnTo>
                  <a:lnTo>
                    <a:pt x="7" y="30"/>
                  </a:lnTo>
                  <a:lnTo>
                    <a:pt x="7" y="31"/>
                  </a:lnTo>
                  <a:lnTo>
                    <a:pt x="7" y="31"/>
                  </a:lnTo>
                  <a:lnTo>
                    <a:pt x="7" y="31"/>
                  </a:lnTo>
                  <a:lnTo>
                    <a:pt x="7" y="31"/>
                  </a:lnTo>
                  <a:lnTo>
                    <a:pt x="7" y="31"/>
                  </a:lnTo>
                  <a:lnTo>
                    <a:pt x="7" y="30"/>
                  </a:lnTo>
                  <a:lnTo>
                    <a:pt x="7" y="31"/>
                  </a:lnTo>
                  <a:lnTo>
                    <a:pt x="7" y="31"/>
                  </a:lnTo>
                  <a:lnTo>
                    <a:pt x="7" y="25"/>
                  </a:lnTo>
                  <a:lnTo>
                    <a:pt x="7" y="45"/>
                  </a:lnTo>
                  <a:lnTo>
                    <a:pt x="7" y="57"/>
                  </a:lnTo>
                  <a:lnTo>
                    <a:pt x="5" y="75"/>
                  </a:lnTo>
                  <a:lnTo>
                    <a:pt x="3" y="79"/>
                  </a:lnTo>
                  <a:lnTo>
                    <a:pt x="3" y="90"/>
                  </a:lnTo>
                  <a:lnTo>
                    <a:pt x="3" y="90"/>
                  </a:lnTo>
                  <a:lnTo>
                    <a:pt x="7" y="123"/>
                  </a:lnTo>
                  <a:lnTo>
                    <a:pt x="9" y="140"/>
                  </a:lnTo>
                  <a:lnTo>
                    <a:pt x="9" y="157"/>
                  </a:lnTo>
                  <a:lnTo>
                    <a:pt x="7" y="172"/>
                  </a:lnTo>
                  <a:lnTo>
                    <a:pt x="3" y="216"/>
                  </a:lnTo>
                  <a:lnTo>
                    <a:pt x="3" y="216"/>
                  </a:lnTo>
                  <a:lnTo>
                    <a:pt x="3" y="221"/>
                  </a:lnTo>
                  <a:lnTo>
                    <a:pt x="7" y="226"/>
                  </a:lnTo>
                  <a:lnTo>
                    <a:pt x="12" y="246"/>
                  </a:lnTo>
                  <a:lnTo>
                    <a:pt x="9" y="240"/>
                  </a:lnTo>
                  <a:lnTo>
                    <a:pt x="9" y="240"/>
                  </a:lnTo>
                  <a:lnTo>
                    <a:pt x="5" y="219"/>
                  </a:lnTo>
                  <a:lnTo>
                    <a:pt x="3" y="209"/>
                  </a:lnTo>
                  <a:lnTo>
                    <a:pt x="3" y="197"/>
                  </a:lnTo>
                  <a:lnTo>
                    <a:pt x="3" y="197"/>
                  </a:lnTo>
                  <a:lnTo>
                    <a:pt x="7" y="163"/>
                  </a:lnTo>
                  <a:lnTo>
                    <a:pt x="9" y="146"/>
                  </a:lnTo>
                  <a:lnTo>
                    <a:pt x="9" y="128"/>
                  </a:lnTo>
                  <a:lnTo>
                    <a:pt x="9" y="128"/>
                  </a:lnTo>
                  <a:lnTo>
                    <a:pt x="5" y="102"/>
                  </a:lnTo>
                  <a:lnTo>
                    <a:pt x="5" y="88"/>
                  </a:lnTo>
                  <a:lnTo>
                    <a:pt x="5" y="76"/>
                  </a:lnTo>
                  <a:lnTo>
                    <a:pt x="7" y="61"/>
                  </a:lnTo>
                  <a:lnTo>
                    <a:pt x="7" y="45"/>
                  </a:lnTo>
                  <a:lnTo>
                    <a:pt x="7" y="30"/>
                  </a:lnTo>
                  <a:lnTo>
                    <a:pt x="7" y="25"/>
                  </a:lnTo>
                  <a:lnTo>
                    <a:pt x="7" y="26"/>
                  </a:lnTo>
                  <a:lnTo>
                    <a:pt x="7" y="29"/>
                  </a:lnTo>
                  <a:lnTo>
                    <a:pt x="7" y="29"/>
                  </a:lnTo>
                  <a:lnTo>
                    <a:pt x="7" y="30"/>
                  </a:lnTo>
                  <a:lnTo>
                    <a:pt x="7" y="31"/>
                  </a:lnTo>
                  <a:lnTo>
                    <a:pt x="7" y="30"/>
                  </a:lnTo>
                  <a:lnTo>
                    <a:pt x="7" y="30"/>
                  </a:lnTo>
                  <a:lnTo>
                    <a:pt x="7" y="31"/>
                  </a:lnTo>
                  <a:lnTo>
                    <a:pt x="7" y="30"/>
                  </a:lnTo>
                  <a:lnTo>
                    <a:pt x="7" y="29"/>
                  </a:lnTo>
                  <a:lnTo>
                    <a:pt x="7" y="27"/>
                  </a:lnTo>
                  <a:lnTo>
                    <a:pt x="7" y="25"/>
                  </a:lnTo>
                  <a:lnTo>
                    <a:pt x="7" y="25"/>
                  </a:lnTo>
                  <a:lnTo>
                    <a:pt x="5" y="54"/>
                  </a:lnTo>
                  <a:lnTo>
                    <a:pt x="3" y="82"/>
                  </a:lnTo>
                  <a:lnTo>
                    <a:pt x="3" y="82"/>
                  </a:lnTo>
                  <a:lnTo>
                    <a:pt x="7" y="117"/>
                  </a:lnTo>
                  <a:lnTo>
                    <a:pt x="9" y="134"/>
                  </a:lnTo>
                  <a:lnTo>
                    <a:pt x="9" y="151"/>
                  </a:lnTo>
                  <a:lnTo>
                    <a:pt x="9" y="151"/>
                  </a:lnTo>
                  <a:lnTo>
                    <a:pt x="7" y="173"/>
                  </a:lnTo>
                  <a:lnTo>
                    <a:pt x="3" y="195"/>
                  </a:lnTo>
                  <a:lnTo>
                    <a:pt x="3" y="206"/>
                  </a:lnTo>
                  <a:lnTo>
                    <a:pt x="3" y="216"/>
                  </a:lnTo>
                  <a:lnTo>
                    <a:pt x="5" y="228"/>
                  </a:lnTo>
                  <a:lnTo>
                    <a:pt x="9" y="239"/>
                  </a:lnTo>
                  <a:lnTo>
                    <a:pt x="9" y="239"/>
                  </a:lnTo>
                  <a:lnTo>
                    <a:pt x="5" y="228"/>
                  </a:lnTo>
                  <a:lnTo>
                    <a:pt x="3" y="216"/>
                  </a:lnTo>
                  <a:lnTo>
                    <a:pt x="3" y="206"/>
                  </a:lnTo>
                  <a:lnTo>
                    <a:pt x="3" y="195"/>
                  </a:lnTo>
                  <a:lnTo>
                    <a:pt x="9" y="149"/>
                  </a:lnTo>
                  <a:lnTo>
                    <a:pt x="9" y="149"/>
                  </a:lnTo>
                  <a:lnTo>
                    <a:pt x="9" y="131"/>
                  </a:lnTo>
                  <a:lnTo>
                    <a:pt x="7" y="114"/>
                  </a:lnTo>
                  <a:lnTo>
                    <a:pt x="5" y="94"/>
                  </a:lnTo>
                  <a:lnTo>
                    <a:pt x="5" y="76"/>
                  </a:lnTo>
                  <a:lnTo>
                    <a:pt x="7" y="41"/>
                  </a:lnTo>
                  <a:lnTo>
                    <a:pt x="7" y="57"/>
                  </a:lnTo>
                  <a:lnTo>
                    <a:pt x="7" y="30"/>
                  </a:lnTo>
                  <a:lnTo>
                    <a:pt x="7" y="25"/>
                  </a:lnTo>
                  <a:lnTo>
                    <a:pt x="7" y="27"/>
                  </a:lnTo>
                  <a:lnTo>
                    <a:pt x="7" y="29"/>
                  </a:lnTo>
                  <a:lnTo>
                    <a:pt x="7" y="29"/>
                  </a:lnTo>
                  <a:lnTo>
                    <a:pt x="7" y="30"/>
                  </a:lnTo>
                  <a:lnTo>
                    <a:pt x="7" y="31"/>
                  </a:lnTo>
                  <a:lnTo>
                    <a:pt x="7" y="36"/>
                  </a:lnTo>
                  <a:lnTo>
                    <a:pt x="7" y="56"/>
                  </a:lnTo>
                  <a:lnTo>
                    <a:pt x="5" y="74"/>
                  </a:lnTo>
                  <a:lnTo>
                    <a:pt x="5" y="74"/>
                  </a:lnTo>
                  <a:lnTo>
                    <a:pt x="5" y="96"/>
                  </a:lnTo>
                  <a:lnTo>
                    <a:pt x="7" y="117"/>
                  </a:lnTo>
                  <a:lnTo>
                    <a:pt x="7" y="117"/>
                  </a:lnTo>
                  <a:lnTo>
                    <a:pt x="7" y="141"/>
                  </a:lnTo>
                  <a:lnTo>
                    <a:pt x="7" y="165"/>
                  </a:lnTo>
                  <a:lnTo>
                    <a:pt x="5" y="212"/>
                  </a:lnTo>
                  <a:lnTo>
                    <a:pt x="5" y="212"/>
                  </a:lnTo>
                  <a:lnTo>
                    <a:pt x="9" y="240"/>
                  </a:lnTo>
                  <a:lnTo>
                    <a:pt x="12" y="269"/>
                  </a:lnTo>
                  <a:lnTo>
                    <a:pt x="12" y="273"/>
                  </a:lnTo>
                  <a:lnTo>
                    <a:pt x="12" y="265"/>
                  </a:lnTo>
                  <a:lnTo>
                    <a:pt x="12" y="265"/>
                  </a:lnTo>
                  <a:lnTo>
                    <a:pt x="12" y="258"/>
                  </a:lnTo>
                  <a:lnTo>
                    <a:pt x="12" y="256"/>
                  </a:lnTo>
                  <a:lnTo>
                    <a:pt x="12" y="253"/>
                  </a:lnTo>
                  <a:lnTo>
                    <a:pt x="12" y="258"/>
                  </a:lnTo>
                  <a:lnTo>
                    <a:pt x="12" y="267"/>
                  </a:lnTo>
                  <a:lnTo>
                    <a:pt x="7" y="286"/>
                  </a:lnTo>
                  <a:lnTo>
                    <a:pt x="7" y="286"/>
                  </a:lnTo>
                  <a:lnTo>
                    <a:pt x="5" y="295"/>
                  </a:lnTo>
                  <a:lnTo>
                    <a:pt x="5" y="305"/>
                  </a:lnTo>
                  <a:lnTo>
                    <a:pt x="5" y="305"/>
                  </a:lnTo>
                  <a:lnTo>
                    <a:pt x="9" y="325"/>
                  </a:lnTo>
                  <a:lnTo>
                    <a:pt x="9" y="345"/>
                  </a:lnTo>
                  <a:lnTo>
                    <a:pt x="9" y="337"/>
                  </a:lnTo>
                  <a:lnTo>
                    <a:pt x="3" y="366"/>
                  </a:lnTo>
                  <a:lnTo>
                    <a:pt x="0" y="375"/>
                  </a:lnTo>
                  <a:lnTo>
                    <a:pt x="0" y="386"/>
                  </a:lnTo>
                  <a:lnTo>
                    <a:pt x="0" y="408"/>
                  </a:lnTo>
                  <a:lnTo>
                    <a:pt x="0" y="416"/>
                  </a:lnTo>
                  <a:lnTo>
                    <a:pt x="0" y="423"/>
                  </a:lnTo>
                  <a:lnTo>
                    <a:pt x="0" y="443"/>
                  </a:lnTo>
                  <a:lnTo>
                    <a:pt x="0" y="477"/>
                  </a:lnTo>
                  <a:lnTo>
                    <a:pt x="0" y="463"/>
                  </a:lnTo>
                  <a:lnTo>
                    <a:pt x="0" y="495"/>
                  </a:lnTo>
                  <a:lnTo>
                    <a:pt x="3" y="510"/>
                  </a:lnTo>
                  <a:lnTo>
                    <a:pt x="5" y="526"/>
                  </a:lnTo>
                  <a:lnTo>
                    <a:pt x="5" y="544"/>
                  </a:lnTo>
                  <a:lnTo>
                    <a:pt x="5" y="547"/>
                  </a:lnTo>
                  <a:lnTo>
                    <a:pt x="7" y="557"/>
                  </a:lnTo>
                  <a:lnTo>
                    <a:pt x="7" y="556"/>
                  </a:lnTo>
                  <a:lnTo>
                    <a:pt x="7" y="556"/>
                  </a:lnTo>
                  <a:lnTo>
                    <a:pt x="7" y="556"/>
                  </a:lnTo>
                  <a:lnTo>
                    <a:pt x="7" y="556"/>
                  </a:lnTo>
                  <a:lnTo>
                    <a:pt x="7" y="556"/>
                  </a:lnTo>
                  <a:lnTo>
                    <a:pt x="7" y="556"/>
                  </a:lnTo>
                  <a:lnTo>
                    <a:pt x="7" y="556"/>
                  </a:lnTo>
                  <a:lnTo>
                    <a:pt x="7" y="557"/>
                  </a:lnTo>
                  <a:lnTo>
                    <a:pt x="7" y="556"/>
                  </a:lnTo>
                  <a:lnTo>
                    <a:pt x="7" y="556"/>
                  </a:lnTo>
                  <a:lnTo>
                    <a:pt x="7" y="556"/>
                  </a:lnTo>
                  <a:lnTo>
                    <a:pt x="7" y="556"/>
                  </a:lnTo>
                  <a:lnTo>
                    <a:pt x="7" y="556"/>
                  </a:lnTo>
                  <a:lnTo>
                    <a:pt x="7" y="556"/>
                  </a:lnTo>
                  <a:lnTo>
                    <a:pt x="7" y="556"/>
                  </a:lnTo>
                  <a:lnTo>
                    <a:pt x="7" y="556"/>
                  </a:lnTo>
                  <a:lnTo>
                    <a:pt x="7" y="556"/>
                  </a:lnTo>
                  <a:lnTo>
                    <a:pt x="7" y="557"/>
                  </a:lnTo>
                  <a:lnTo>
                    <a:pt x="7" y="557"/>
                  </a:lnTo>
                  <a:lnTo>
                    <a:pt x="7" y="556"/>
                  </a:lnTo>
                  <a:lnTo>
                    <a:pt x="7" y="556"/>
                  </a:lnTo>
                  <a:lnTo>
                    <a:pt x="7" y="556"/>
                  </a:lnTo>
                  <a:lnTo>
                    <a:pt x="7" y="556"/>
                  </a:lnTo>
                  <a:lnTo>
                    <a:pt x="7" y="556"/>
                  </a:lnTo>
                  <a:lnTo>
                    <a:pt x="7" y="556"/>
                  </a:lnTo>
                  <a:lnTo>
                    <a:pt x="7" y="556"/>
                  </a:lnTo>
                  <a:lnTo>
                    <a:pt x="7" y="557"/>
                  </a:lnTo>
                  <a:lnTo>
                    <a:pt x="7" y="556"/>
                  </a:lnTo>
                  <a:lnTo>
                    <a:pt x="7" y="556"/>
                  </a:lnTo>
                  <a:lnTo>
                    <a:pt x="7" y="556"/>
                  </a:lnTo>
                  <a:lnTo>
                    <a:pt x="7" y="556"/>
                  </a:lnTo>
                  <a:lnTo>
                    <a:pt x="7" y="556"/>
                  </a:lnTo>
                  <a:lnTo>
                    <a:pt x="7" y="556"/>
                  </a:lnTo>
                  <a:lnTo>
                    <a:pt x="7" y="556"/>
                  </a:lnTo>
                  <a:lnTo>
                    <a:pt x="7" y="557"/>
                  </a:lnTo>
                  <a:lnTo>
                    <a:pt x="7" y="557"/>
                  </a:lnTo>
                  <a:lnTo>
                    <a:pt x="7" y="557"/>
                  </a:lnTo>
                  <a:lnTo>
                    <a:pt x="7" y="555"/>
                  </a:lnTo>
                  <a:lnTo>
                    <a:pt x="7" y="555"/>
                  </a:lnTo>
                  <a:lnTo>
                    <a:pt x="23" y="557"/>
                  </a:lnTo>
                  <a:lnTo>
                    <a:pt x="41" y="558"/>
                  </a:lnTo>
                  <a:lnTo>
                    <a:pt x="75" y="559"/>
                  </a:lnTo>
                  <a:lnTo>
                    <a:pt x="110" y="558"/>
                  </a:lnTo>
                  <a:lnTo>
                    <a:pt x="144" y="556"/>
                  </a:lnTo>
                  <a:lnTo>
                    <a:pt x="144" y="556"/>
                  </a:lnTo>
                  <a:lnTo>
                    <a:pt x="148" y="555"/>
                  </a:lnTo>
                  <a:lnTo>
                    <a:pt x="150" y="551"/>
                  </a:lnTo>
                  <a:lnTo>
                    <a:pt x="148" y="546"/>
                  </a:lnTo>
                  <a:lnTo>
                    <a:pt x="148" y="546"/>
                  </a:lnTo>
                  <a:lnTo>
                    <a:pt x="146" y="543"/>
                  </a:lnTo>
                  <a:lnTo>
                    <a:pt x="141" y="539"/>
                  </a:lnTo>
                  <a:lnTo>
                    <a:pt x="141" y="539"/>
                  </a:lnTo>
                  <a:lnTo>
                    <a:pt x="139" y="536"/>
                  </a:lnTo>
                  <a:lnTo>
                    <a:pt x="141" y="532"/>
                  </a:lnTo>
                  <a:lnTo>
                    <a:pt x="144" y="530"/>
                  </a:lnTo>
                  <a:lnTo>
                    <a:pt x="148" y="526"/>
                  </a:lnTo>
                  <a:lnTo>
                    <a:pt x="157" y="521"/>
                  </a:lnTo>
                  <a:lnTo>
                    <a:pt x="164" y="516"/>
                  </a:lnTo>
                  <a:lnTo>
                    <a:pt x="196" y="488"/>
                  </a:lnTo>
                  <a:lnTo>
                    <a:pt x="196" y="488"/>
                  </a:lnTo>
                  <a:lnTo>
                    <a:pt x="196" y="484"/>
                  </a:lnTo>
                  <a:lnTo>
                    <a:pt x="194" y="482"/>
                  </a:lnTo>
                  <a:lnTo>
                    <a:pt x="189" y="479"/>
                  </a:lnTo>
                  <a:lnTo>
                    <a:pt x="187" y="477"/>
                  </a:lnTo>
                  <a:lnTo>
                    <a:pt x="187" y="477"/>
                  </a:lnTo>
                  <a:lnTo>
                    <a:pt x="187" y="472"/>
                  </a:lnTo>
                  <a:lnTo>
                    <a:pt x="187" y="467"/>
                  </a:lnTo>
                  <a:lnTo>
                    <a:pt x="189" y="458"/>
                  </a:lnTo>
                  <a:lnTo>
                    <a:pt x="189" y="458"/>
                  </a:lnTo>
                  <a:lnTo>
                    <a:pt x="191" y="452"/>
                  </a:lnTo>
                  <a:lnTo>
                    <a:pt x="189" y="447"/>
                  </a:lnTo>
                  <a:lnTo>
                    <a:pt x="185" y="436"/>
                  </a:lnTo>
                  <a:lnTo>
                    <a:pt x="173" y="426"/>
                  </a:lnTo>
                  <a:lnTo>
                    <a:pt x="160" y="417"/>
                  </a:lnTo>
                  <a:lnTo>
                    <a:pt x="160" y="417"/>
                  </a:lnTo>
                  <a:close/>
                </a:path>
              </a:pathLst>
            </a:custGeom>
            <a:grpFill/>
            <a:ln w="3175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 name="Freeform 54"/>
            <p:cNvSpPr>
              <a:spLocks/>
            </p:cNvSpPr>
            <p:nvPr/>
          </p:nvSpPr>
          <p:spPr bwMode="auto">
            <a:xfrm rot="16200000">
              <a:off x="3116308" y="4891093"/>
              <a:ext cx="1487628" cy="2166705"/>
            </a:xfrm>
            <a:custGeom>
              <a:avLst/>
              <a:gdLst>
                <a:gd name="T0" fmla="*/ 940 w 947"/>
                <a:gd name="T1" fmla="*/ 604 h 817"/>
                <a:gd name="T2" fmla="*/ 942 w 947"/>
                <a:gd name="T3" fmla="*/ 588 h 817"/>
                <a:gd name="T4" fmla="*/ 942 w 947"/>
                <a:gd name="T5" fmla="*/ 554 h 817"/>
                <a:gd name="T6" fmla="*/ 944 w 947"/>
                <a:gd name="T7" fmla="*/ 533 h 817"/>
                <a:gd name="T8" fmla="*/ 944 w 947"/>
                <a:gd name="T9" fmla="*/ 496 h 817"/>
                <a:gd name="T10" fmla="*/ 947 w 947"/>
                <a:gd name="T11" fmla="*/ 432 h 817"/>
                <a:gd name="T12" fmla="*/ 944 w 947"/>
                <a:gd name="T13" fmla="*/ 267 h 817"/>
                <a:gd name="T14" fmla="*/ 942 w 947"/>
                <a:gd name="T15" fmla="*/ 250 h 817"/>
                <a:gd name="T16" fmla="*/ 944 w 947"/>
                <a:gd name="T17" fmla="*/ 227 h 817"/>
                <a:gd name="T18" fmla="*/ 924 w 947"/>
                <a:gd name="T19" fmla="*/ 0 h 817"/>
                <a:gd name="T20" fmla="*/ 908 w 947"/>
                <a:gd name="T21" fmla="*/ 0 h 817"/>
                <a:gd name="T22" fmla="*/ 865 w 947"/>
                <a:gd name="T23" fmla="*/ 18 h 817"/>
                <a:gd name="T24" fmla="*/ 799 w 947"/>
                <a:gd name="T25" fmla="*/ 53 h 817"/>
                <a:gd name="T26" fmla="*/ 680 w 947"/>
                <a:gd name="T27" fmla="*/ 100 h 817"/>
                <a:gd name="T28" fmla="*/ 612 w 947"/>
                <a:gd name="T29" fmla="*/ 108 h 817"/>
                <a:gd name="T30" fmla="*/ 485 w 947"/>
                <a:gd name="T31" fmla="*/ 177 h 817"/>
                <a:gd name="T32" fmla="*/ 494 w 947"/>
                <a:gd name="T33" fmla="*/ 218 h 817"/>
                <a:gd name="T34" fmla="*/ 573 w 947"/>
                <a:gd name="T35" fmla="*/ 240 h 817"/>
                <a:gd name="T36" fmla="*/ 576 w 947"/>
                <a:gd name="T37" fmla="*/ 256 h 817"/>
                <a:gd name="T38" fmla="*/ 564 w 947"/>
                <a:gd name="T39" fmla="*/ 306 h 817"/>
                <a:gd name="T40" fmla="*/ 535 w 947"/>
                <a:gd name="T41" fmla="*/ 322 h 817"/>
                <a:gd name="T42" fmla="*/ 364 w 947"/>
                <a:gd name="T43" fmla="*/ 379 h 817"/>
                <a:gd name="T44" fmla="*/ 234 w 947"/>
                <a:gd name="T45" fmla="*/ 429 h 817"/>
                <a:gd name="T46" fmla="*/ 196 w 947"/>
                <a:gd name="T47" fmla="*/ 434 h 817"/>
                <a:gd name="T48" fmla="*/ 125 w 947"/>
                <a:gd name="T49" fmla="*/ 448 h 817"/>
                <a:gd name="T50" fmla="*/ 82 w 947"/>
                <a:gd name="T51" fmla="*/ 458 h 817"/>
                <a:gd name="T52" fmla="*/ 41 w 947"/>
                <a:gd name="T53" fmla="*/ 501 h 817"/>
                <a:gd name="T54" fmla="*/ 25 w 947"/>
                <a:gd name="T55" fmla="*/ 545 h 817"/>
                <a:gd name="T56" fmla="*/ 9 w 947"/>
                <a:gd name="T57" fmla="*/ 573 h 817"/>
                <a:gd name="T58" fmla="*/ 16 w 947"/>
                <a:gd name="T59" fmla="*/ 583 h 817"/>
                <a:gd name="T60" fmla="*/ 32 w 947"/>
                <a:gd name="T61" fmla="*/ 579 h 817"/>
                <a:gd name="T62" fmla="*/ 161 w 947"/>
                <a:gd name="T63" fmla="*/ 561 h 817"/>
                <a:gd name="T64" fmla="*/ 200 w 947"/>
                <a:gd name="T65" fmla="*/ 559 h 817"/>
                <a:gd name="T66" fmla="*/ 252 w 947"/>
                <a:gd name="T67" fmla="*/ 576 h 817"/>
                <a:gd name="T68" fmla="*/ 280 w 947"/>
                <a:gd name="T69" fmla="*/ 571 h 817"/>
                <a:gd name="T70" fmla="*/ 275 w 947"/>
                <a:gd name="T71" fmla="*/ 581 h 817"/>
                <a:gd name="T72" fmla="*/ 312 w 947"/>
                <a:gd name="T73" fmla="*/ 593 h 817"/>
                <a:gd name="T74" fmla="*/ 325 w 947"/>
                <a:gd name="T75" fmla="*/ 610 h 817"/>
                <a:gd name="T76" fmla="*/ 346 w 947"/>
                <a:gd name="T77" fmla="*/ 618 h 817"/>
                <a:gd name="T78" fmla="*/ 366 w 947"/>
                <a:gd name="T79" fmla="*/ 632 h 817"/>
                <a:gd name="T80" fmla="*/ 380 w 947"/>
                <a:gd name="T81" fmla="*/ 625 h 817"/>
                <a:gd name="T82" fmla="*/ 391 w 947"/>
                <a:gd name="T83" fmla="*/ 648 h 817"/>
                <a:gd name="T84" fmla="*/ 382 w 947"/>
                <a:gd name="T85" fmla="*/ 650 h 817"/>
                <a:gd name="T86" fmla="*/ 455 w 947"/>
                <a:gd name="T87" fmla="*/ 714 h 817"/>
                <a:gd name="T88" fmla="*/ 496 w 947"/>
                <a:gd name="T89" fmla="*/ 733 h 817"/>
                <a:gd name="T90" fmla="*/ 537 w 947"/>
                <a:gd name="T91" fmla="*/ 733 h 817"/>
                <a:gd name="T92" fmla="*/ 528 w 947"/>
                <a:gd name="T93" fmla="*/ 740 h 817"/>
                <a:gd name="T94" fmla="*/ 514 w 947"/>
                <a:gd name="T95" fmla="*/ 756 h 817"/>
                <a:gd name="T96" fmla="*/ 539 w 947"/>
                <a:gd name="T97" fmla="*/ 797 h 817"/>
                <a:gd name="T98" fmla="*/ 610 w 947"/>
                <a:gd name="T99" fmla="*/ 808 h 817"/>
                <a:gd name="T100" fmla="*/ 633 w 947"/>
                <a:gd name="T101" fmla="*/ 803 h 817"/>
                <a:gd name="T102" fmla="*/ 696 w 947"/>
                <a:gd name="T103" fmla="*/ 817 h 817"/>
                <a:gd name="T104" fmla="*/ 767 w 947"/>
                <a:gd name="T105" fmla="*/ 807 h 817"/>
                <a:gd name="T106" fmla="*/ 796 w 947"/>
                <a:gd name="T107" fmla="*/ 799 h 817"/>
                <a:gd name="T108" fmla="*/ 826 w 947"/>
                <a:gd name="T109" fmla="*/ 797 h 817"/>
                <a:gd name="T110" fmla="*/ 890 w 947"/>
                <a:gd name="T111" fmla="*/ 781 h 817"/>
                <a:gd name="T112" fmla="*/ 942 w 947"/>
                <a:gd name="T113" fmla="*/ 745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7" h="817">
                  <a:moveTo>
                    <a:pt x="940" y="625"/>
                  </a:moveTo>
                  <a:lnTo>
                    <a:pt x="940" y="626"/>
                  </a:lnTo>
                  <a:lnTo>
                    <a:pt x="940" y="624"/>
                  </a:lnTo>
                  <a:lnTo>
                    <a:pt x="940" y="619"/>
                  </a:lnTo>
                  <a:lnTo>
                    <a:pt x="940" y="617"/>
                  </a:lnTo>
                  <a:lnTo>
                    <a:pt x="940" y="614"/>
                  </a:lnTo>
                  <a:lnTo>
                    <a:pt x="940" y="606"/>
                  </a:lnTo>
                  <a:lnTo>
                    <a:pt x="940" y="604"/>
                  </a:lnTo>
                  <a:lnTo>
                    <a:pt x="940" y="601"/>
                  </a:lnTo>
                  <a:lnTo>
                    <a:pt x="940" y="594"/>
                  </a:lnTo>
                  <a:lnTo>
                    <a:pt x="940" y="597"/>
                  </a:lnTo>
                  <a:lnTo>
                    <a:pt x="940" y="595"/>
                  </a:lnTo>
                  <a:lnTo>
                    <a:pt x="940" y="594"/>
                  </a:lnTo>
                  <a:lnTo>
                    <a:pt x="942" y="591"/>
                  </a:lnTo>
                  <a:lnTo>
                    <a:pt x="942" y="591"/>
                  </a:lnTo>
                  <a:lnTo>
                    <a:pt x="942" y="588"/>
                  </a:lnTo>
                  <a:lnTo>
                    <a:pt x="942" y="585"/>
                  </a:lnTo>
                  <a:lnTo>
                    <a:pt x="942" y="582"/>
                  </a:lnTo>
                  <a:lnTo>
                    <a:pt x="942" y="580"/>
                  </a:lnTo>
                  <a:lnTo>
                    <a:pt x="942" y="565"/>
                  </a:lnTo>
                  <a:lnTo>
                    <a:pt x="942" y="563"/>
                  </a:lnTo>
                  <a:lnTo>
                    <a:pt x="942" y="565"/>
                  </a:lnTo>
                  <a:lnTo>
                    <a:pt x="942" y="557"/>
                  </a:lnTo>
                  <a:lnTo>
                    <a:pt x="942" y="554"/>
                  </a:lnTo>
                  <a:lnTo>
                    <a:pt x="944" y="545"/>
                  </a:lnTo>
                  <a:lnTo>
                    <a:pt x="944" y="544"/>
                  </a:lnTo>
                  <a:lnTo>
                    <a:pt x="944" y="536"/>
                  </a:lnTo>
                  <a:lnTo>
                    <a:pt x="944" y="537"/>
                  </a:lnTo>
                  <a:lnTo>
                    <a:pt x="944" y="537"/>
                  </a:lnTo>
                  <a:lnTo>
                    <a:pt x="944" y="532"/>
                  </a:lnTo>
                  <a:lnTo>
                    <a:pt x="944" y="532"/>
                  </a:lnTo>
                  <a:lnTo>
                    <a:pt x="944" y="533"/>
                  </a:lnTo>
                  <a:lnTo>
                    <a:pt x="944" y="526"/>
                  </a:lnTo>
                  <a:lnTo>
                    <a:pt x="944" y="495"/>
                  </a:lnTo>
                  <a:lnTo>
                    <a:pt x="944" y="494"/>
                  </a:lnTo>
                  <a:lnTo>
                    <a:pt x="944" y="494"/>
                  </a:lnTo>
                  <a:lnTo>
                    <a:pt x="944" y="494"/>
                  </a:lnTo>
                  <a:lnTo>
                    <a:pt x="944" y="495"/>
                  </a:lnTo>
                  <a:lnTo>
                    <a:pt x="944" y="495"/>
                  </a:lnTo>
                  <a:lnTo>
                    <a:pt x="944" y="496"/>
                  </a:lnTo>
                  <a:lnTo>
                    <a:pt x="944" y="496"/>
                  </a:lnTo>
                  <a:lnTo>
                    <a:pt x="944" y="496"/>
                  </a:lnTo>
                  <a:lnTo>
                    <a:pt x="944" y="493"/>
                  </a:lnTo>
                  <a:lnTo>
                    <a:pt x="944" y="487"/>
                  </a:lnTo>
                  <a:lnTo>
                    <a:pt x="944" y="478"/>
                  </a:lnTo>
                  <a:lnTo>
                    <a:pt x="944" y="459"/>
                  </a:lnTo>
                  <a:lnTo>
                    <a:pt x="944" y="455"/>
                  </a:lnTo>
                  <a:lnTo>
                    <a:pt x="947" y="432"/>
                  </a:lnTo>
                  <a:lnTo>
                    <a:pt x="947" y="432"/>
                  </a:lnTo>
                  <a:lnTo>
                    <a:pt x="947" y="368"/>
                  </a:lnTo>
                  <a:lnTo>
                    <a:pt x="947" y="305"/>
                  </a:lnTo>
                  <a:lnTo>
                    <a:pt x="947" y="305"/>
                  </a:lnTo>
                  <a:lnTo>
                    <a:pt x="947" y="286"/>
                  </a:lnTo>
                  <a:lnTo>
                    <a:pt x="944" y="268"/>
                  </a:lnTo>
                  <a:lnTo>
                    <a:pt x="944" y="267"/>
                  </a:lnTo>
                  <a:lnTo>
                    <a:pt x="944" y="267"/>
                  </a:lnTo>
                  <a:lnTo>
                    <a:pt x="944" y="264"/>
                  </a:lnTo>
                  <a:lnTo>
                    <a:pt x="944" y="264"/>
                  </a:lnTo>
                  <a:lnTo>
                    <a:pt x="944" y="264"/>
                  </a:lnTo>
                  <a:lnTo>
                    <a:pt x="944" y="267"/>
                  </a:lnTo>
                  <a:lnTo>
                    <a:pt x="944" y="268"/>
                  </a:lnTo>
                  <a:lnTo>
                    <a:pt x="944" y="265"/>
                  </a:lnTo>
                  <a:lnTo>
                    <a:pt x="944" y="257"/>
                  </a:lnTo>
                  <a:lnTo>
                    <a:pt x="942" y="250"/>
                  </a:lnTo>
                  <a:lnTo>
                    <a:pt x="944" y="268"/>
                  </a:lnTo>
                  <a:lnTo>
                    <a:pt x="944" y="265"/>
                  </a:lnTo>
                  <a:lnTo>
                    <a:pt x="944" y="262"/>
                  </a:lnTo>
                  <a:lnTo>
                    <a:pt x="944" y="237"/>
                  </a:lnTo>
                  <a:lnTo>
                    <a:pt x="944" y="238"/>
                  </a:lnTo>
                  <a:lnTo>
                    <a:pt x="944" y="237"/>
                  </a:lnTo>
                  <a:lnTo>
                    <a:pt x="944" y="233"/>
                  </a:lnTo>
                  <a:lnTo>
                    <a:pt x="944" y="227"/>
                  </a:lnTo>
                  <a:lnTo>
                    <a:pt x="885" y="221"/>
                  </a:lnTo>
                  <a:lnTo>
                    <a:pt x="885" y="221"/>
                  </a:lnTo>
                  <a:lnTo>
                    <a:pt x="908" y="111"/>
                  </a:lnTo>
                  <a:lnTo>
                    <a:pt x="917" y="56"/>
                  </a:lnTo>
                  <a:lnTo>
                    <a:pt x="926" y="1"/>
                  </a:lnTo>
                  <a:lnTo>
                    <a:pt x="926" y="1"/>
                  </a:lnTo>
                  <a:lnTo>
                    <a:pt x="926" y="0"/>
                  </a:lnTo>
                  <a:lnTo>
                    <a:pt x="924" y="0"/>
                  </a:lnTo>
                  <a:lnTo>
                    <a:pt x="924" y="0"/>
                  </a:lnTo>
                  <a:lnTo>
                    <a:pt x="922" y="1"/>
                  </a:lnTo>
                  <a:lnTo>
                    <a:pt x="919" y="2"/>
                  </a:lnTo>
                  <a:lnTo>
                    <a:pt x="917" y="2"/>
                  </a:lnTo>
                  <a:lnTo>
                    <a:pt x="917" y="2"/>
                  </a:lnTo>
                  <a:lnTo>
                    <a:pt x="913" y="0"/>
                  </a:lnTo>
                  <a:lnTo>
                    <a:pt x="913" y="0"/>
                  </a:lnTo>
                  <a:lnTo>
                    <a:pt x="908" y="0"/>
                  </a:lnTo>
                  <a:lnTo>
                    <a:pt x="908" y="0"/>
                  </a:lnTo>
                  <a:lnTo>
                    <a:pt x="903" y="0"/>
                  </a:lnTo>
                  <a:lnTo>
                    <a:pt x="901" y="2"/>
                  </a:lnTo>
                  <a:lnTo>
                    <a:pt x="894" y="6"/>
                  </a:lnTo>
                  <a:lnTo>
                    <a:pt x="887" y="11"/>
                  </a:lnTo>
                  <a:lnTo>
                    <a:pt x="881" y="14"/>
                  </a:lnTo>
                  <a:lnTo>
                    <a:pt x="881" y="14"/>
                  </a:lnTo>
                  <a:lnTo>
                    <a:pt x="865" y="18"/>
                  </a:lnTo>
                  <a:lnTo>
                    <a:pt x="849" y="22"/>
                  </a:lnTo>
                  <a:lnTo>
                    <a:pt x="849" y="22"/>
                  </a:lnTo>
                  <a:lnTo>
                    <a:pt x="840" y="25"/>
                  </a:lnTo>
                  <a:lnTo>
                    <a:pt x="835" y="29"/>
                  </a:lnTo>
                  <a:lnTo>
                    <a:pt x="831" y="32"/>
                  </a:lnTo>
                  <a:lnTo>
                    <a:pt x="826" y="37"/>
                  </a:lnTo>
                  <a:lnTo>
                    <a:pt x="826" y="37"/>
                  </a:lnTo>
                  <a:lnTo>
                    <a:pt x="799" y="53"/>
                  </a:lnTo>
                  <a:lnTo>
                    <a:pt x="771" y="67"/>
                  </a:lnTo>
                  <a:lnTo>
                    <a:pt x="712" y="96"/>
                  </a:lnTo>
                  <a:lnTo>
                    <a:pt x="712" y="96"/>
                  </a:lnTo>
                  <a:lnTo>
                    <a:pt x="705" y="98"/>
                  </a:lnTo>
                  <a:lnTo>
                    <a:pt x="696" y="99"/>
                  </a:lnTo>
                  <a:lnTo>
                    <a:pt x="689" y="99"/>
                  </a:lnTo>
                  <a:lnTo>
                    <a:pt x="680" y="100"/>
                  </a:lnTo>
                  <a:lnTo>
                    <a:pt x="680" y="100"/>
                  </a:lnTo>
                  <a:lnTo>
                    <a:pt x="676" y="102"/>
                  </a:lnTo>
                  <a:lnTo>
                    <a:pt x="669" y="105"/>
                  </a:lnTo>
                  <a:lnTo>
                    <a:pt x="662" y="108"/>
                  </a:lnTo>
                  <a:lnTo>
                    <a:pt x="655" y="108"/>
                  </a:lnTo>
                  <a:lnTo>
                    <a:pt x="655" y="108"/>
                  </a:lnTo>
                  <a:lnTo>
                    <a:pt x="633" y="108"/>
                  </a:lnTo>
                  <a:lnTo>
                    <a:pt x="612" y="108"/>
                  </a:lnTo>
                  <a:lnTo>
                    <a:pt x="612" y="108"/>
                  </a:lnTo>
                  <a:lnTo>
                    <a:pt x="603" y="108"/>
                  </a:lnTo>
                  <a:lnTo>
                    <a:pt x="592" y="110"/>
                  </a:lnTo>
                  <a:lnTo>
                    <a:pt x="580" y="114"/>
                  </a:lnTo>
                  <a:lnTo>
                    <a:pt x="569" y="118"/>
                  </a:lnTo>
                  <a:lnTo>
                    <a:pt x="546" y="130"/>
                  </a:lnTo>
                  <a:lnTo>
                    <a:pt x="521" y="146"/>
                  </a:lnTo>
                  <a:lnTo>
                    <a:pt x="501" y="161"/>
                  </a:lnTo>
                  <a:lnTo>
                    <a:pt x="485" y="177"/>
                  </a:lnTo>
                  <a:lnTo>
                    <a:pt x="473" y="190"/>
                  </a:lnTo>
                  <a:lnTo>
                    <a:pt x="469" y="196"/>
                  </a:lnTo>
                  <a:lnTo>
                    <a:pt x="469" y="201"/>
                  </a:lnTo>
                  <a:lnTo>
                    <a:pt x="469" y="201"/>
                  </a:lnTo>
                  <a:lnTo>
                    <a:pt x="469" y="204"/>
                  </a:lnTo>
                  <a:lnTo>
                    <a:pt x="471" y="207"/>
                  </a:lnTo>
                  <a:lnTo>
                    <a:pt x="480" y="213"/>
                  </a:lnTo>
                  <a:lnTo>
                    <a:pt x="494" y="218"/>
                  </a:lnTo>
                  <a:lnTo>
                    <a:pt x="510" y="221"/>
                  </a:lnTo>
                  <a:lnTo>
                    <a:pt x="544" y="228"/>
                  </a:lnTo>
                  <a:lnTo>
                    <a:pt x="557" y="232"/>
                  </a:lnTo>
                  <a:lnTo>
                    <a:pt x="569" y="236"/>
                  </a:lnTo>
                  <a:lnTo>
                    <a:pt x="569" y="236"/>
                  </a:lnTo>
                  <a:lnTo>
                    <a:pt x="571" y="238"/>
                  </a:lnTo>
                  <a:lnTo>
                    <a:pt x="573" y="240"/>
                  </a:lnTo>
                  <a:lnTo>
                    <a:pt x="573" y="240"/>
                  </a:lnTo>
                  <a:lnTo>
                    <a:pt x="573" y="243"/>
                  </a:lnTo>
                  <a:lnTo>
                    <a:pt x="571" y="246"/>
                  </a:lnTo>
                  <a:lnTo>
                    <a:pt x="567" y="251"/>
                  </a:lnTo>
                  <a:lnTo>
                    <a:pt x="567" y="251"/>
                  </a:lnTo>
                  <a:lnTo>
                    <a:pt x="569" y="252"/>
                  </a:lnTo>
                  <a:lnTo>
                    <a:pt x="569" y="252"/>
                  </a:lnTo>
                  <a:lnTo>
                    <a:pt x="569" y="252"/>
                  </a:lnTo>
                  <a:lnTo>
                    <a:pt x="576" y="256"/>
                  </a:lnTo>
                  <a:lnTo>
                    <a:pt x="585" y="258"/>
                  </a:lnTo>
                  <a:lnTo>
                    <a:pt x="560" y="301"/>
                  </a:lnTo>
                  <a:lnTo>
                    <a:pt x="560" y="301"/>
                  </a:lnTo>
                  <a:lnTo>
                    <a:pt x="560" y="302"/>
                  </a:lnTo>
                  <a:lnTo>
                    <a:pt x="560" y="304"/>
                  </a:lnTo>
                  <a:lnTo>
                    <a:pt x="562" y="305"/>
                  </a:lnTo>
                  <a:lnTo>
                    <a:pt x="564" y="306"/>
                  </a:lnTo>
                  <a:lnTo>
                    <a:pt x="564" y="306"/>
                  </a:lnTo>
                  <a:lnTo>
                    <a:pt x="562" y="310"/>
                  </a:lnTo>
                  <a:lnTo>
                    <a:pt x="557" y="313"/>
                  </a:lnTo>
                  <a:lnTo>
                    <a:pt x="555" y="317"/>
                  </a:lnTo>
                  <a:lnTo>
                    <a:pt x="548" y="319"/>
                  </a:lnTo>
                  <a:lnTo>
                    <a:pt x="548" y="319"/>
                  </a:lnTo>
                  <a:lnTo>
                    <a:pt x="542" y="320"/>
                  </a:lnTo>
                  <a:lnTo>
                    <a:pt x="535" y="322"/>
                  </a:lnTo>
                  <a:lnTo>
                    <a:pt x="535" y="322"/>
                  </a:lnTo>
                  <a:lnTo>
                    <a:pt x="523" y="326"/>
                  </a:lnTo>
                  <a:lnTo>
                    <a:pt x="514" y="331"/>
                  </a:lnTo>
                  <a:lnTo>
                    <a:pt x="496" y="343"/>
                  </a:lnTo>
                  <a:lnTo>
                    <a:pt x="475" y="353"/>
                  </a:lnTo>
                  <a:lnTo>
                    <a:pt x="464" y="357"/>
                  </a:lnTo>
                  <a:lnTo>
                    <a:pt x="453" y="361"/>
                  </a:lnTo>
                  <a:lnTo>
                    <a:pt x="364" y="379"/>
                  </a:lnTo>
                  <a:lnTo>
                    <a:pt x="364" y="379"/>
                  </a:lnTo>
                  <a:lnTo>
                    <a:pt x="348" y="384"/>
                  </a:lnTo>
                  <a:lnTo>
                    <a:pt x="332" y="389"/>
                  </a:lnTo>
                  <a:lnTo>
                    <a:pt x="305" y="400"/>
                  </a:lnTo>
                  <a:lnTo>
                    <a:pt x="277" y="414"/>
                  </a:lnTo>
                  <a:lnTo>
                    <a:pt x="248" y="426"/>
                  </a:lnTo>
                  <a:lnTo>
                    <a:pt x="248" y="426"/>
                  </a:lnTo>
                  <a:lnTo>
                    <a:pt x="241" y="428"/>
                  </a:lnTo>
                  <a:lnTo>
                    <a:pt x="234" y="429"/>
                  </a:lnTo>
                  <a:lnTo>
                    <a:pt x="225" y="430"/>
                  </a:lnTo>
                  <a:lnTo>
                    <a:pt x="218" y="430"/>
                  </a:lnTo>
                  <a:lnTo>
                    <a:pt x="218" y="430"/>
                  </a:lnTo>
                  <a:lnTo>
                    <a:pt x="214" y="429"/>
                  </a:lnTo>
                  <a:lnTo>
                    <a:pt x="207" y="429"/>
                  </a:lnTo>
                  <a:lnTo>
                    <a:pt x="207" y="429"/>
                  </a:lnTo>
                  <a:lnTo>
                    <a:pt x="202" y="433"/>
                  </a:lnTo>
                  <a:lnTo>
                    <a:pt x="196" y="434"/>
                  </a:lnTo>
                  <a:lnTo>
                    <a:pt x="196" y="434"/>
                  </a:lnTo>
                  <a:lnTo>
                    <a:pt x="180" y="435"/>
                  </a:lnTo>
                  <a:lnTo>
                    <a:pt x="161" y="436"/>
                  </a:lnTo>
                  <a:lnTo>
                    <a:pt x="161" y="436"/>
                  </a:lnTo>
                  <a:lnTo>
                    <a:pt x="152" y="438"/>
                  </a:lnTo>
                  <a:lnTo>
                    <a:pt x="143" y="441"/>
                  </a:lnTo>
                  <a:lnTo>
                    <a:pt x="125" y="448"/>
                  </a:lnTo>
                  <a:lnTo>
                    <a:pt x="125" y="448"/>
                  </a:lnTo>
                  <a:lnTo>
                    <a:pt x="118" y="449"/>
                  </a:lnTo>
                  <a:lnTo>
                    <a:pt x="114" y="451"/>
                  </a:lnTo>
                  <a:lnTo>
                    <a:pt x="100" y="451"/>
                  </a:lnTo>
                  <a:lnTo>
                    <a:pt x="89" y="453"/>
                  </a:lnTo>
                  <a:lnTo>
                    <a:pt x="84" y="454"/>
                  </a:lnTo>
                  <a:lnTo>
                    <a:pt x="82" y="457"/>
                  </a:lnTo>
                  <a:lnTo>
                    <a:pt x="82" y="457"/>
                  </a:lnTo>
                  <a:lnTo>
                    <a:pt x="82" y="458"/>
                  </a:lnTo>
                  <a:lnTo>
                    <a:pt x="82" y="459"/>
                  </a:lnTo>
                  <a:lnTo>
                    <a:pt x="82" y="459"/>
                  </a:lnTo>
                  <a:lnTo>
                    <a:pt x="79" y="464"/>
                  </a:lnTo>
                  <a:lnTo>
                    <a:pt x="77" y="469"/>
                  </a:lnTo>
                  <a:lnTo>
                    <a:pt x="77" y="469"/>
                  </a:lnTo>
                  <a:lnTo>
                    <a:pt x="66" y="481"/>
                  </a:lnTo>
                  <a:lnTo>
                    <a:pt x="54" y="490"/>
                  </a:lnTo>
                  <a:lnTo>
                    <a:pt x="41" y="501"/>
                  </a:lnTo>
                  <a:lnTo>
                    <a:pt x="36" y="507"/>
                  </a:lnTo>
                  <a:lnTo>
                    <a:pt x="34" y="513"/>
                  </a:lnTo>
                  <a:lnTo>
                    <a:pt x="34" y="513"/>
                  </a:lnTo>
                  <a:lnTo>
                    <a:pt x="32" y="520"/>
                  </a:lnTo>
                  <a:lnTo>
                    <a:pt x="29" y="527"/>
                  </a:lnTo>
                  <a:lnTo>
                    <a:pt x="27" y="542"/>
                  </a:lnTo>
                  <a:lnTo>
                    <a:pt x="27" y="542"/>
                  </a:lnTo>
                  <a:lnTo>
                    <a:pt x="25" y="545"/>
                  </a:lnTo>
                  <a:lnTo>
                    <a:pt x="23" y="549"/>
                  </a:lnTo>
                  <a:lnTo>
                    <a:pt x="11" y="555"/>
                  </a:lnTo>
                  <a:lnTo>
                    <a:pt x="2" y="562"/>
                  </a:lnTo>
                  <a:lnTo>
                    <a:pt x="0" y="565"/>
                  </a:lnTo>
                  <a:lnTo>
                    <a:pt x="0" y="569"/>
                  </a:lnTo>
                  <a:lnTo>
                    <a:pt x="0" y="569"/>
                  </a:lnTo>
                  <a:lnTo>
                    <a:pt x="2" y="571"/>
                  </a:lnTo>
                  <a:lnTo>
                    <a:pt x="9" y="573"/>
                  </a:lnTo>
                  <a:lnTo>
                    <a:pt x="13" y="574"/>
                  </a:lnTo>
                  <a:lnTo>
                    <a:pt x="16" y="576"/>
                  </a:lnTo>
                  <a:lnTo>
                    <a:pt x="16" y="576"/>
                  </a:lnTo>
                  <a:lnTo>
                    <a:pt x="16" y="577"/>
                  </a:lnTo>
                  <a:lnTo>
                    <a:pt x="16" y="579"/>
                  </a:lnTo>
                  <a:lnTo>
                    <a:pt x="16" y="582"/>
                  </a:lnTo>
                  <a:lnTo>
                    <a:pt x="16" y="582"/>
                  </a:lnTo>
                  <a:lnTo>
                    <a:pt x="16" y="583"/>
                  </a:lnTo>
                  <a:lnTo>
                    <a:pt x="18" y="583"/>
                  </a:lnTo>
                  <a:lnTo>
                    <a:pt x="18" y="583"/>
                  </a:lnTo>
                  <a:lnTo>
                    <a:pt x="23" y="585"/>
                  </a:lnTo>
                  <a:lnTo>
                    <a:pt x="25" y="585"/>
                  </a:lnTo>
                  <a:lnTo>
                    <a:pt x="25" y="583"/>
                  </a:lnTo>
                  <a:lnTo>
                    <a:pt x="32" y="579"/>
                  </a:lnTo>
                  <a:lnTo>
                    <a:pt x="32" y="579"/>
                  </a:lnTo>
                  <a:lnTo>
                    <a:pt x="32" y="579"/>
                  </a:lnTo>
                  <a:lnTo>
                    <a:pt x="34" y="579"/>
                  </a:lnTo>
                  <a:lnTo>
                    <a:pt x="34" y="579"/>
                  </a:lnTo>
                  <a:lnTo>
                    <a:pt x="86" y="568"/>
                  </a:lnTo>
                  <a:lnTo>
                    <a:pt x="114" y="563"/>
                  </a:lnTo>
                  <a:lnTo>
                    <a:pt x="141" y="559"/>
                  </a:lnTo>
                  <a:lnTo>
                    <a:pt x="141" y="559"/>
                  </a:lnTo>
                  <a:lnTo>
                    <a:pt x="152" y="559"/>
                  </a:lnTo>
                  <a:lnTo>
                    <a:pt x="161" y="561"/>
                  </a:lnTo>
                  <a:lnTo>
                    <a:pt x="180" y="565"/>
                  </a:lnTo>
                  <a:lnTo>
                    <a:pt x="180" y="565"/>
                  </a:lnTo>
                  <a:lnTo>
                    <a:pt x="186" y="567"/>
                  </a:lnTo>
                  <a:lnTo>
                    <a:pt x="191" y="567"/>
                  </a:lnTo>
                  <a:lnTo>
                    <a:pt x="193" y="565"/>
                  </a:lnTo>
                  <a:lnTo>
                    <a:pt x="193" y="565"/>
                  </a:lnTo>
                  <a:lnTo>
                    <a:pt x="196" y="562"/>
                  </a:lnTo>
                  <a:lnTo>
                    <a:pt x="200" y="559"/>
                  </a:lnTo>
                  <a:lnTo>
                    <a:pt x="200" y="559"/>
                  </a:lnTo>
                  <a:lnTo>
                    <a:pt x="202" y="561"/>
                  </a:lnTo>
                  <a:lnTo>
                    <a:pt x="202" y="561"/>
                  </a:lnTo>
                  <a:lnTo>
                    <a:pt x="207" y="567"/>
                  </a:lnTo>
                  <a:lnTo>
                    <a:pt x="209" y="569"/>
                  </a:lnTo>
                  <a:lnTo>
                    <a:pt x="216" y="570"/>
                  </a:lnTo>
                  <a:lnTo>
                    <a:pt x="252" y="576"/>
                  </a:lnTo>
                  <a:lnTo>
                    <a:pt x="252" y="576"/>
                  </a:lnTo>
                  <a:lnTo>
                    <a:pt x="252" y="574"/>
                  </a:lnTo>
                  <a:lnTo>
                    <a:pt x="255" y="573"/>
                  </a:lnTo>
                  <a:lnTo>
                    <a:pt x="255" y="573"/>
                  </a:lnTo>
                  <a:lnTo>
                    <a:pt x="259" y="570"/>
                  </a:lnTo>
                  <a:lnTo>
                    <a:pt x="264" y="570"/>
                  </a:lnTo>
                  <a:lnTo>
                    <a:pt x="273" y="570"/>
                  </a:lnTo>
                  <a:lnTo>
                    <a:pt x="273" y="570"/>
                  </a:lnTo>
                  <a:lnTo>
                    <a:pt x="280" y="571"/>
                  </a:lnTo>
                  <a:lnTo>
                    <a:pt x="282" y="573"/>
                  </a:lnTo>
                  <a:lnTo>
                    <a:pt x="282" y="575"/>
                  </a:lnTo>
                  <a:lnTo>
                    <a:pt x="282" y="575"/>
                  </a:lnTo>
                  <a:lnTo>
                    <a:pt x="282" y="576"/>
                  </a:lnTo>
                  <a:lnTo>
                    <a:pt x="277" y="577"/>
                  </a:lnTo>
                  <a:lnTo>
                    <a:pt x="275" y="579"/>
                  </a:lnTo>
                  <a:lnTo>
                    <a:pt x="275" y="581"/>
                  </a:lnTo>
                  <a:lnTo>
                    <a:pt x="275" y="581"/>
                  </a:lnTo>
                  <a:lnTo>
                    <a:pt x="275" y="583"/>
                  </a:lnTo>
                  <a:lnTo>
                    <a:pt x="280" y="587"/>
                  </a:lnTo>
                  <a:lnTo>
                    <a:pt x="289" y="592"/>
                  </a:lnTo>
                  <a:lnTo>
                    <a:pt x="289" y="592"/>
                  </a:lnTo>
                  <a:lnTo>
                    <a:pt x="298" y="594"/>
                  </a:lnTo>
                  <a:lnTo>
                    <a:pt x="307" y="594"/>
                  </a:lnTo>
                  <a:lnTo>
                    <a:pt x="307" y="594"/>
                  </a:lnTo>
                  <a:lnTo>
                    <a:pt x="312" y="593"/>
                  </a:lnTo>
                  <a:lnTo>
                    <a:pt x="314" y="592"/>
                  </a:lnTo>
                  <a:lnTo>
                    <a:pt x="314" y="589"/>
                  </a:lnTo>
                  <a:lnTo>
                    <a:pt x="323" y="592"/>
                  </a:lnTo>
                  <a:lnTo>
                    <a:pt x="321" y="597"/>
                  </a:lnTo>
                  <a:lnTo>
                    <a:pt x="323" y="606"/>
                  </a:lnTo>
                  <a:lnTo>
                    <a:pt x="323" y="606"/>
                  </a:lnTo>
                  <a:lnTo>
                    <a:pt x="323" y="608"/>
                  </a:lnTo>
                  <a:lnTo>
                    <a:pt x="325" y="610"/>
                  </a:lnTo>
                  <a:lnTo>
                    <a:pt x="332" y="610"/>
                  </a:lnTo>
                  <a:lnTo>
                    <a:pt x="343" y="608"/>
                  </a:lnTo>
                  <a:lnTo>
                    <a:pt x="343" y="608"/>
                  </a:lnTo>
                  <a:lnTo>
                    <a:pt x="348" y="610"/>
                  </a:lnTo>
                  <a:lnTo>
                    <a:pt x="348" y="610"/>
                  </a:lnTo>
                  <a:lnTo>
                    <a:pt x="348" y="613"/>
                  </a:lnTo>
                  <a:lnTo>
                    <a:pt x="346" y="618"/>
                  </a:lnTo>
                  <a:lnTo>
                    <a:pt x="346" y="618"/>
                  </a:lnTo>
                  <a:lnTo>
                    <a:pt x="346" y="622"/>
                  </a:lnTo>
                  <a:lnTo>
                    <a:pt x="348" y="628"/>
                  </a:lnTo>
                  <a:lnTo>
                    <a:pt x="353" y="634"/>
                  </a:lnTo>
                  <a:lnTo>
                    <a:pt x="357" y="635"/>
                  </a:lnTo>
                  <a:lnTo>
                    <a:pt x="359" y="635"/>
                  </a:lnTo>
                  <a:lnTo>
                    <a:pt x="364" y="635"/>
                  </a:lnTo>
                  <a:lnTo>
                    <a:pt x="364" y="635"/>
                  </a:lnTo>
                  <a:lnTo>
                    <a:pt x="366" y="632"/>
                  </a:lnTo>
                  <a:lnTo>
                    <a:pt x="369" y="630"/>
                  </a:lnTo>
                  <a:lnTo>
                    <a:pt x="371" y="628"/>
                  </a:lnTo>
                  <a:lnTo>
                    <a:pt x="373" y="625"/>
                  </a:lnTo>
                  <a:lnTo>
                    <a:pt x="373" y="625"/>
                  </a:lnTo>
                  <a:lnTo>
                    <a:pt x="375" y="625"/>
                  </a:lnTo>
                  <a:lnTo>
                    <a:pt x="378" y="625"/>
                  </a:lnTo>
                  <a:lnTo>
                    <a:pt x="380" y="625"/>
                  </a:lnTo>
                  <a:lnTo>
                    <a:pt x="380" y="625"/>
                  </a:lnTo>
                  <a:lnTo>
                    <a:pt x="382" y="632"/>
                  </a:lnTo>
                  <a:lnTo>
                    <a:pt x="387" y="640"/>
                  </a:lnTo>
                  <a:lnTo>
                    <a:pt x="387" y="640"/>
                  </a:lnTo>
                  <a:lnTo>
                    <a:pt x="391" y="644"/>
                  </a:lnTo>
                  <a:lnTo>
                    <a:pt x="396" y="648"/>
                  </a:lnTo>
                  <a:lnTo>
                    <a:pt x="396" y="648"/>
                  </a:lnTo>
                  <a:lnTo>
                    <a:pt x="396" y="648"/>
                  </a:lnTo>
                  <a:lnTo>
                    <a:pt x="391" y="648"/>
                  </a:lnTo>
                  <a:lnTo>
                    <a:pt x="391" y="648"/>
                  </a:lnTo>
                  <a:lnTo>
                    <a:pt x="391" y="647"/>
                  </a:lnTo>
                  <a:lnTo>
                    <a:pt x="389" y="647"/>
                  </a:lnTo>
                  <a:lnTo>
                    <a:pt x="389" y="647"/>
                  </a:lnTo>
                  <a:lnTo>
                    <a:pt x="384" y="647"/>
                  </a:lnTo>
                  <a:lnTo>
                    <a:pt x="382" y="649"/>
                  </a:lnTo>
                  <a:lnTo>
                    <a:pt x="382" y="650"/>
                  </a:lnTo>
                  <a:lnTo>
                    <a:pt x="382" y="650"/>
                  </a:lnTo>
                  <a:lnTo>
                    <a:pt x="384" y="659"/>
                  </a:lnTo>
                  <a:lnTo>
                    <a:pt x="391" y="668"/>
                  </a:lnTo>
                  <a:lnTo>
                    <a:pt x="405" y="684"/>
                  </a:lnTo>
                  <a:lnTo>
                    <a:pt x="423" y="699"/>
                  </a:lnTo>
                  <a:lnTo>
                    <a:pt x="446" y="714"/>
                  </a:lnTo>
                  <a:lnTo>
                    <a:pt x="446" y="714"/>
                  </a:lnTo>
                  <a:lnTo>
                    <a:pt x="450" y="714"/>
                  </a:lnTo>
                  <a:lnTo>
                    <a:pt x="455" y="714"/>
                  </a:lnTo>
                  <a:lnTo>
                    <a:pt x="460" y="714"/>
                  </a:lnTo>
                  <a:lnTo>
                    <a:pt x="462" y="715"/>
                  </a:lnTo>
                  <a:lnTo>
                    <a:pt x="462" y="715"/>
                  </a:lnTo>
                  <a:lnTo>
                    <a:pt x="475" y="724"/>
                  </a:lnTo>
                  <a:lnTo>
                    <a:pt x="491" y="733"/>
                  </a:lnTo>
                  <a:lnTo>
                    <a:pt x="491" y="733"/>
                  </a:lnTo>
                  <a:lnTo>
                    <a:pt x="494" y="733"/>
                  </a:lnTo>
                  <a:lnTo>
                    <a:pt x="496" y="733"/>
                  </a:lnTo>
                  <a:lnTo>
                    <a:pt x="496" y="733"/>
                  </a:lnTo>
                  <a:lnTo>
                    <a:pt x="505" y="729"/>
                  </a:lnTo>
                  <a:lnTo>
                    <a:pt x="514" y="726"/>
                  </a:lnTo>
                  <a:lnTo>
                    <a:pt x="514" y="726"/>
                  </a:lnTo>
                  <a:lnTo>
                    <a:pt x="523" y="726"/>
                  </a:lnTo>
                  <a:lnTo>
                    <a:pt x="530" y="727"/>
                  </a:lnTo>
                  <a:lnTo>
                    <a:pt x="530" y="727"/>
                  </a:lnTo>
                  <a:lnTo>
                    <a:pt x="537" y="733"/>
                  </a:lnTo>
                  <a:lnTo>
                    <a:pt x="542" y="739"/>
                  </a:lnTo>
                  <a:lnTo>
                    <a:pt x="542" y="739"/>
                  </a:lnTo>
                  <a:lnTo>
                    <a:pt x="542" y="740"/>
                  </a:lnTo>
                  <a:lnTo>
                    <a:pt x="539" y="741"/>
                  </a:lnTo>
                  <a:lnTo>
                    <a:pt x="539" y="741"/>
                  </a:lnTo>
                  <a:lnTo>
                    <a:pt x="537" y="742"/>
                  </a:lnTo>
                  <a:lnTo>
                    <a:pt x="532" y="741"/>
                  </a:lnTo>
                  <a:lnTo>
                    <a:pt x="528" y="740"/>
                  </a:lnTo>
                  <a:lnTo>
                    <a:pt x="523" y="740"/>
                  </a:lnTo>
                  <a:lnTo>
                    <a:pt x="516" y="741"/>
                  </a:lnTo>
                  <a:lnTo>
                    <a:pt x="516" y="741"/>
                  </a:lnTo>
                  <a:lnTo>
                    <a:pt x="519" y="747"/>
                  </a:lnTo>
                  <a:lnTo>
                    <a:pt x="519" y="754"/>
                  </a:lnTo>
                  <a:lnTo>
                    <a:pt x="519" y="754"/>
                  </a:lnTo>
                  <a:lnTo>
                    <a:pt x="516" y="756"/>
                  </a:lnTo>
                  <a:lnTo>
                    <a:pt x="514" y="756"/>
                  </a:lnTo>
                  <a:lnTo>
                    <a:pt x="514" y="756"/>
                  </a:lnTo>
                  <a:lnTo>
                    <a:pt x="521" y="764"/>
                  </a:lnTo>
                  <a:lnTo>
                    <a:pt x="528" y="771"/>
                  </a:lnTo>
                  <a:lnTo>
                    <a:pt x="535" y="779"/>
                  </a:lnTo>
                  <a:lnTo>
                    <a:pt x="537" y="788"/>
                  </a:lnTo>
                  <a:lnTo>
                    <a:pt x="537" y="799"/>
                  </a:lnTo>
                  <a:lnTo>
                    <a:pt x="539" y="797"/>
                  </a:lnTo>
                  <a:lnTo>
                    <a:pt x="539" y="797"/>
                  </a:lnTo>
                  <a:lnTo>
                    <a:pt x="548" y="795"/>
                  </a:lnTo>
                  <a:lnTo>
                    <a:pt x="553" y="794"/>
                  </a:lnTo>
                  <a:lnTo>
                    <a:pt x="557" y="794"/>
                  </a:lnTo>
                  <a:lnTo>
                    <a:pt x="557" y="794"/>
                  </a:lnTo>
                  <a:lnTo>
                    <a:pt x="582" y="803"/>
                  </a:lnTo>
                  <a:lnTo>
                    <a:pt x="596" y="807"/>
                  </a:lnTo>
                  <a:lnTo>
                    <a:pt x="603" y="808"/>
                  </a:lnTo>
                  <a:lnTo>
                    <a:pt x="610" y="808"/>
                  </a:lnTo>
                  <a:lnTo>
                    <a:pt x="610" y="808"/>
                  </a:lnTo>
                  <a:lnTo>
                    <a:pt x="614" y="807"/>
                  </a:lnTo>
                  <a:lnTo>
                    <a:pt x="617" y="806"/>
                  </a:lnTo>
                  <a:lnTo>
                    <a:pt x="621" y="803"/>
                  </a:lnTo>
                  <a:lnTo>
                    <a:pt x="621" y="803"/>
                  </a:lnTo>
                  <a:lnTo>
                    <a:pt x="628" y="803"/>
                  </a:lnTo>
                  <a:lnTo>
                    <a:pt x="633" y="803"/>
                  </a:lnTo>
                  <a:lnTo>
                    <a:pt x="633" y="803"/>
                  </a:lnTo>
                  <a:lnTo>
                    <a:pt x="651" y="803"/>
                  </a:lnTo>
                  <a:lnTo>
                    <a:pt x="658" y="803"/>
                  </a:lnTo>
                  <a:lnTo>
                    <a:pt x="664" y="807"/>
                  </a:lnTo>
                  <a:lnTo>
                    <a:pt x="671" y="811"/>
                  </a:lnTo>
                  <a:lnTo>
                    <a:pt x="671" y="811"/>
                  </a:lnTo>
                  <a:lnTo>
                    <a:pt x="678" y="813"/>
                  </a:lnTo>
                  <a:lnTo>
                    <a:pt x="683" y="815"/>
                  </a:lnTo>
                  <a:lnTo>
                    <a:pt x="696" y="817"/>
                  </a:lnTo>
                  <a:lnTo>
                    <a:pt x="712" y="817"/>
                  </a:lnTo>
                  <a:lnTo>
                    <a:pt x="726" y="817"/>
                  </a:lnTo>
                  <a:lnTo>
                    <a:pt x="726" y="817"/>
                  </a:lnTo>
                  <a:lnTo>
                    <a:pt x="737" y="814"/>
                  </a:lnTo>
                  <a:lnTo>
                    <a:pt x="746" y="812"/>
                  </a:lnTo>
                  <a:lnTo>
                    <a:pt x="755" y="808"/>
                  </a:lnTo>
                  <a:lnTo>
                    <a:pt x="767" y="807"/>
                  </a:lnTo>
                  <a:lnTo>
                    <a:pt x="767" y="807"/>
                  </a:lnTo>
                  <a:lnTo>
                    <a:pt x="771" y="807"/>
                  </a:lnTo>
                  <a:lnTo>
                    <a:pt x="776" y="808"/>
                  </a:lnTo>
                  <a:lnTo>
                    <a:pt x="776" y="808"/>
                  </a:lnTo>
                  <a:lnTo>
                    <a:pt x="785" y="806"/>
                  </a:lnTo>
                  <a:lnTo>
                    <a:pt x="790" y="805"/>
                  </a:lnTo>
                  <a:lnTo>
                    <a:pt x="794" y="802"/>
                  </a:lnTo>
                  <a:lnTo>
                    <a:pt x="794" y="802"/>
                  </a:lnTo>
                  <a:lnTo>
                    <a:pt x="796" y="799"/>
                  </a:lnTo>
                  <a:lnTo>
                    <a:pt x="801" y="796"/>
                  </a:lnTo>
                  <a:lnTo>
                    <a:pt x="803" y="796"/>
                  </a:lnTo>
                  <a:lnTo>
                    <a:pt x="803" y="796"/>
                  </a:lnTo>
                  <a:lnTo>
                    <a:pt x="810" y="799"/>
                  </a:lnTo>
                  <a:lnTo>
                    <a:pt x="815" y="800"/>
                  </a:lnTo>
                  <a:lnTo>
                    <a:pt x="819" y="800"/>
                  </a:lnTo>
                  <a:lnTo>
                    <a:pt x="819" y="800"/>
                  </a:lnTo>
                  <a:lnTo>
                    <a:pt x="826" y="797"/>
                  </a:lnTo>
                  <a:lnTo>
                    <a:pt x="831" y="796"/>
                  </a:lnTo>
                  <a:lnTo>
                    <a:pt x="842" y="790"/>
                  </a:lnTo>
                  <a:lnTo>
                    <a:pt x="851" y="785"/>
                  </a:lnTo>
                  <a:lnTo>
                    <a:pt x="858" y="783"/>
                  </a:lnTo>
                  <a:lnTo>
                    <a:pt x="865" y="782"/>
                  </a:lnTo>
                  <a:lnTo>
                    <a:pt x="865" y="782"/>
                  </a:lnTo>
                  <a:lnTo>
                    <a:pt x="876" y="781"/>
                  </a:lnTo>
                  <a:lnTo>
                    <a:pt x="890" y="781"/>
                  </a:lnTo>
                  <a:lnTo>
                    <a:pt x="917" y="781"/>
                  </a:lnTo>
                  <a:lnTo>
                    <a:pt x="940" y="781"/>
                  </a:lnTo>
                  <a:lnTo>
                    <a:pt x="940" y="781"/>
                  </a:lnTo>
                  <a:lnTo>
                    <a:pt x="940" y="779"/>
                  </a:lnTo>
                  <a:lnTo>
                    <a:pt x="940" y="778"/>
                  </a:lnTo>
                  <a:lnTo>
                    <a:pt x="940" y="779"/>
                  </a:lnTo>
                  <a:lnTo>
                    <a:pt x="940" y="773"/>
                  </a:lnTo>
                  <a:lnTo>
                    <a:pt x="942" y="745"/>
                  </a:lnTo>
                  <a:lnTo>
                    <a:pt x="942" y="728"/>
                  </a:lnTo>
                  <a:lnTo>
                    <a:pt x="940" y="703"/>
                  </a:lnTo>
                  <a:lnTo>
                    <a:pt x="940" y="675"/>
                  </a:lnTo>
                  <a:lnTo>
                    <a:pt x="940" y="647"/>
                  </a:lnTo>
                  <a:lnTo>
                    <a:pt x="940" y="625"/>
                  </a:lnTo>
                  <a:close/>
                </a:path>
              </a:pathLst>
            </a:custGeom>
            <a:grpFill/>
            <a:ln w="3175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73" name="Title 1"/>
          <p:cNvSpPr txBox="1">
            <a:spLocks/>
          </p:cNvSpPr>
          <p:nvPr/>
        </p:nvSpPr>
        <p:spPr>
          <a:xfrm>
            <a:off x="450527" y="56874"/>
            <a:ext cx="9144000" cy="1152312"/>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srgbClr val="000000"/>
                </a:solidFill>
                <a:latin typeface="Trebuchet MS"/>
                <a:cs typeface="Trebuchet MS"/>
              </a:rPr>
              <a:t>The “Dirty Dozen” Pest List</a:t>
            </a:r>
            <a:r>
              <a:rPr lang="en-US" sz="3600" b="1" dirty="0" smtClean="0">
                <a:latin typeface="Trebuchet MS"/>
                <a:cs typeface="Trebuchet MS"/>
              </a:rPr>
              <a:t/>
            </a:r>
            <a:br>
              <a:rPr lang="en-US" sz="3600" b="1" dirty="0" smtClean="0">
                <a:latin typeface="Trebuchet MS"/>
                <a:cs typeface="Trebuchet MS"/>
              </a:rPr>
            </a:br>
            <a:endParaRPr lang="en-US" sz="3600" dirty="0">
              <a:solidFill>
                <a:schemeClr val="accent2">
                  <a:lumMod val="50000"/>
                  <a:lumOff val="50000"/>
                </a:schemeClr>
              </a:solidFill>
              <a:latin typeface="Trebuchet MS"/>
              <a:cs typeface="Trebuchet MS"/>
            </a:endParaRPr>
          </a:p>
        </p:txBody>
      </p:sp>
      <p:grpSp>
        <p:nvGrpSpPr>
          <p:cNvPr id="74" name="Group 73"/>
          <p:cNvGrpSpPr/>
          <p:nvPr/>
        </p:nvGrpSpPr>
        <p:grpSpPr>
          <a:xfrm>
            <a:off x="0" y="6019800"/>
            <a:ext cx="9144000" cy="838200"/>
            <a:chOff x="0" y="6019800"/>
            <a:chExt cx="9144000" cy="838200"/>
          </a:xfrm>
        </p:grpSpPr>
        <p:sp>
          <p:nvSpPr>
            <p:cNvPr id="75" name="Round Same Side Corner Rectangle 74"/>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6" name="Picture 75" descr="color_black.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7" name="Freeform 43"/>
          <p:cNvSpPr>
            <a:spLocks/>
          </p:cNvSpPr>
          <p:nvPr/>
        </p:nvSpPr>
        <p:spPr bwMode="auto">
          <a:xfrm rot="16200000">
            <a:off x="2114949" y="443879"/>
            <a:ext cx="1102451" cy="1585912"/>
          </a:xfrm>
          <a:custGeom>
            <a:avLst/>
            <a:gdLst>
              <a:gd name="T0" fmla="*/ 89 w 724"/>
              <a:gd name="T1" fmla="*/ 209 h 598"/>
              <a:gd name="T2" fmla="*/ 25 w 724"/>
              <a:gd name="T3" fmla="*/ 199 h 598"/>
              <a:gd name="T4" fmla="*/ 57 w 724"/>
              <a:gd name="T5" fmla="*/ 189 h 598"/>
              <a:gd name="T6" fmla="*/ 37 w 724"/>
              <a:gd name="T7" fmla="*/ 183 h 598"/>
              <a:gd name="T8" fmla="*/ 37 w 724"/>
              <a:gd name="T9" fmla="*/ 175 h 598"/>
              <a:gd name="T10" fmla="*/ 35 w 724"/>
              <a:gd name="T11" fmla="*/ 166 h 598"/>
              <a:gd name="T12" fmla="*/ 39 w 724"/>
              <a:gd name="T13" fmla="*/ 162 h 598"/>
              <a:gd name="T14" fmla="*/ 44 w 724"/>
              <a:gd name="T15" fmla="*/ 151 h 598"/>
              <a:gd name="T16" fmla="*/ 48 w 724"/>
              <a:gd name="T17" fmla="*/ 143 h 598"/>
              <a:gd name="T18" fmla="*/ 39 w 724"/>
              <a:gd name="T19" fmla="*/ 134 h 598"/>
              <a:gd name="T20" fmla="*/ 39 w 724"/>
              <a:gd name="T21" fmla="*/ 131 h 598"/>
              <a:gd name="T22" fmla="*/ 48 w 724"/>
              <a:gd name="T23" fmla="*/ 119 h 598"/>
              <a:gd name="T24" fmla="*/ 30 w 724"/>
              <a:gd name="T25" fmla="*/ 111 h 598"/>
              <a:gd name="T26" fmla="*/ 39 w 724"/>
              <a:gd name="T27" fmla="*/ 103 h 598"/>
              <a:gd name="T28" fmla="*/ 57 w 724"/>
              <a:gd name="T29" fmla="*/ 101 h 598"/>
              <a:gd name="T30" fmla="*/ 78 w 724"/>
              <a:gd name="T31" fmla="*/ 102 h 598"/>
              <a:gd name="T32" fmla="*/ 82 w 724"/>
              <a:gd name="T33" fmla="*/ 102 h 598"/>
              <a:gd name="T34" fmla="*/ 98 w 724"/>
              <a:gd name="T35" fmla="*/ 96 h 598"/>
              <a:gd name="T36" fmla="*/ 117 w 724"/>
              <a:gd name="T37" fmla="*/ 84 h 598"/>
              <a:gd name="T38" fmla="*/ 126 w 724"/>
              <a:gd name="T39" fmla="*/ 86 h 598"/>
              <a:gd name="T40" fmla="*/ 137 w 724"/>
              <a:gd name="T41" fmla="*/ 88 h 598"/>
              <a:gd name="T42" fmla="*/ 146 w 724"/>
              <a:gd name="T43" fmla="*/ 84 h 598"/>
              <a:gd name="T44" fmla="*/ 164 w 724"/>
              <a:gd name="T45" fmla="*/ 79 h 598"/>
              <a:gd name="T46" fmla="*/ 198 w 724"/>
              <a:gd name="T47" fmla="*/ 78 h 598"/>
              <a:gd name="T48" fmla="*/ 217 w 724"/>
              <a:gd name="T49" fmla="*/ 79 h 598"/>
              <a:gd name="T50" fmla="*/ 226 w 724"/>
              <a:gd name="T51" fmla="*/ 74 h 598"/>
              <a:gd name="T52" fmla="*/ 237 w 724"/>
              <a:gd name="T53" fmla="*/ 71 h 598"/>
              <a:gd name="T54" fmla="*/ 235 w 724"/>
              <a:gd name="T55" fmla="*/ 68 h 598"/>
              <a:gd name="T56" fmla="*/ 223 w 724"/>
              <a:gd name="T57" fmla="*/ 60 h 598"/>
              <a:gd name="T58" fmla="*/ 210 w 724"/>
              <a:gd name="T59" fmla="*/ 52 h 598"/>
              <a:gd name="T60" fmla="*/ 230 w 724"/>
              <a:gd name="T61" fmla="*/ 40 h 598"/>
              <a:gd name="T62" fmla="*/ 242 w 724"/>
              <a:gd name="T63" fmla="*/ 42 h 598"/>
              <a:gd name="T64" fmla="*/ 262 w 724"/>
              <a:gd name="T65" fmla="*/ 42 h 598"/>
              <a:gd name="T66" fmla="*/ 283 w 724"/>
              <a:gd name="T67" fmla="*/ 50 h 598"/>
              <a:gd name="T68" fmla="*/ 308 w 724"/>
              <a:gd name="T69" fmla="*/ 50 h 598"/>
              <a:gd name="T70" fmla="*/ 324 w 724"/>
              <a:gd name="T71" fmla="*/ 54 h 598"/>
              <a:gd name="T72" fmla="*/ 374 w 724"/>
              <a:gd name="T73" fmla="*/ 62 h 598"/>
              <a:gd name="T74" fmla="*/ 390 w 724"/>
              <a:gd name="T75" fmla="*/ 50 h 598"/>
              <a:gd name="T76" fmla="*/ 390 w 724"/>
              <a:gd name="T77" fmla="*/ 43 h 598"/>
              <a:gd name="T78" fmla="*/ 422 w 724"/>
              <a:gd name="T79" fmla="*/ 35 h 598"/>
              <a:gd name="T80" fmla="*/ 467 w 724"/>
              <a:gd name="T81" fmla="*/ 24 h 598"/>
              <a:gd name="T82" fmla="*/ 497 w 724"/>
              <a:gd name="T83" fmla="*/ 13 h 598"/>
              <a:gd name="T84" fmla="*/ 508 w 724"/>
              <a:gd name="T85" fmla="*/ 6 h 598"/>
              <a:gd name="T86" fmla="*/ 517 w 724"/>
              <a:gd name="T87" fmla="*/ 10 h 598"/>
              <a:gd name="T88" fmla="*/ 528 w 724"/>
              <a:gd name="T89" fmla="*/ 11 h 598"/>
              <a:gd name="T90" fmla="*/ 560 w 724"/>
              <a:gd name="T91" fmla="*/ 7 h 598"/>
              <a:gd name="T92" fmla="*/ 724 w 724"/>
              <a:gd name="T93" fmla="*/ 13 h 598"/>
              <a:gd name="T94" fmla="*/ 674 w 724"/>
              <a:gd name="T95" fmla="*/ 158 h 598"/>
              <a:gd name="T96" fmla="*/ 629 w 724"/>
              <a:gd name="T97" fmla="*/ 304 h 598"/>
              <a:gd name="T98" fmla="*/ 590 w 724"/>
              <a:gd name="T99" fmla="*/ 451 h 598"/>
              <a:gd name="T100" fmla="*/ 563 w 724"/>
              <a:gd name="T101" fmla="*/ 598 h 598"/>
              <a:gd name="T102" fmla="*/ 0 w 724"/>
              <a:gd name="T103" fmla="*/ 573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4" h="598">
                <a:moveTo>
                  <a:pt x="0" y="573"/>
                </a:moveTo>
                <a:lnTo>
                  <a:pt x="89" y="209"/>
                </a:lnTo>
                <a:lnTo>
                  <a:pt x="16" y="205"/>
                </a:lnTo>
                <a:lnTo>
                  <a:pt x="25" y="199"/>
                </a:lnTo>
                <a:lnTo>
                  <a:pt x="44" y="196"/>
                </a:lnTo>
                <a:lnTo>
                  <a:pt x="57" y="189"/>
                </a:lnTo>
                <a:lnTo>
                  <a:pt x="48" y="183"/>
                </a:lnTo>
                <a:lnTo>
                  <a:pt x="37" y="183"/>
                </a:lnTo>
                <a:lnTo>
                  <a:pt x="37" y="183"/>
                </a:lnTo>
                <a:lnTo>
                  <a:pt x="37" y="175"/>
                </a:lnTo>
                <a:lnTo>
                  <a:pt x="37" y="169"/>
                </a:lnTo>
                <a:lnTo>
                  <a:pt x="35" y="166"/>
                </a:lnTo>
                <a:lnTo>
                  <a:pt x="35" y="166"/>
                </a:lnTo>
                <a:lnTo>
                  <a:pt x="39" y="162"/>
                </a:lnTo>
                <a:lnTo>
                  <a:pt x="41" y="157"/>
                </a:lnTo>
                <a:lnTo>
                  <a:pt x="44" y="151"/>
                </a:lnTo>
                <a:lnTo>
                  <a:pt x="44" y="146"/>
                </a:lnTo>
                <a:lnTo>
                  <a:pt x="48" y="143"/>
                </a:lnTo>
                <a:lnTo>
                  <a:pt x="46" y="139"/>
                </a:lnTo>
                <a:lnTo>
                  <a:pt x="39" y="134"/>
                </a:lnTo>
                <a:lnTo>
                  <a:pt x="39" y="134"/>
                </a:lnTo>
                <a:lnTo>
                  <a:pt x="39" y="131"/>
                </a:lnTo>
                <a:lnTo>
                  <a:pt x="41" y="126"/>
                </a:lnTo>
                <a:lnTo>
                  <a:pt x="48" y="119"/>
                </a:lnTo>
                <a:lnTo>
                  <a:pt x="44" y="115"/>
                </a:lnTo>
                <a:lnTo>
                  <a:pt x="30" y="111"/>
                </a:lnTo>
                <a:lnTo>
                  <a:pt x="39" y="103"/>
                </a:lnTo>
                <a:lnTo>
                  <a:pt x="39" y="103"/>
                </a:lnTo>
                <a:lnTo>
                  <a:pt x="51" y="101"/>
                </a:lnTo>
                <a:lnTo>
                  <a:pt x="57" y="101"/>
                </a:lnTo>
                <a:lnTo>
                  <a:pt x="64" y="102"/>
                </a:lnTo>
                <a:lnTo>
                  <a:pt x="78" y="102"/>
                </a:lnTo>
                <a:lnTo>
                  <a:pt x="78" y="102"/>
                </a:lnTo>
                <a:lnTo>
                  <a:pt x="82" y="102"/>
                </a:lnTo>
                <a:lnTo>
                  <a:pt x="89" y="99"/>
                </a:lnTo>
                <a:lnTo>
                  <a:pt x="98" y="96"/>
                </a:lnTo>
                <a:lnTo>
                  <a:pt x="98" y="89"/>
                </a:lnTo>
                <a:lnTo>
                  <a:pt x="117" y="84"/>
                </a:lnTo>
                <a:lnTo>
                  <a:pt x="117" y="84"/>
                </a:lnTo>
                <a:lnTo>
                  <a:pt x="126" y="86"/>
                </a:lnTo>
                <a:lnTo>
                  <a:pt x="132" y="88"/>
                </a:lnTo>
                <a:lnTo>
                  <a:pt x="137" y="88"/>
                </a:lnTo>
                <a:lnTo>
                  <a:pt x="137" y="88"/>
                </a:lnTo>
                <a:lnTo>
                  <a:pt x="146" y="84"/>
                </a:lnTo>
                <a:lnTo>
                  <a:pt x="155" y="82"/>
                </a:lnTo>
                <a:lnTo>
                  <a:pt x="164" y="79"/>
                </a:lnTo>
                <a:lnTo>
                  <a:pt x="176" y="78"/>
                </a:lnTo>
                <a:lnTo>
                  <a:pt x="198" y="78"/>
                </a:lnTo>
                <a:lnTo>
                  <a:pt x="217" y="79"/>
                </a:lnTo>
                <a:lnTo>
                  <a:pt x="217" y="79"/>
                </a:lnTo>
                <a:lnTo>
                  <a:pt x="221" y="78"/>
                </a:lnTo>
                <a:lnTo>
                  <a:pt x="226" y="74"/>
                </a:lnTo>
                <a:lnTo>
                  <a:pt x="235" y="73"/>
                </a:lnTo>
                <a:lnTo>
                  <a:pt x="237" y="71"/>
                </a:lnTo>
                <a:lnTo>
                  <a:pt x="237" y="71"/>
                </a:lnTo>
                <a:lnTo>
                  <a:pt x="235" y="68"/>
                </a:lnTo>
                <a:lnTo>
                  <a:pt x="233" y="66"/>
                </a:lnTo>
                <a:lnTo>
                  <a:pt x="223" y="60"/>
                </a:lnTo>
                <a:lnTo>
                  <a:pt x="212" y="55"/>
                </a:lnTo>
                <a:lnTo>
                  <a:pt x="210" y="52"/>
                </a:lnTo>
                <a:lnTo>
                  <a:pt x="210" y="49"/>
                </a:lnTo>
                <a:lnTo>
                  <a:pt x="230" y="40"/>
                </a:lnTo>
                <a:lnTo>
                  <a:pt x="242" y="42"/>
                </a:lnTo>
                <a:lnTo>
                  <a:pt x="242" y="42"/>
                </a:lnTo>
                <a:lnTo>
                  <a:pt x="251" y="42"/>
                </a:lnTo>
                <a:lnTo>
                  <a:pt x="262" y="42"/>
                </a:lnTo>
                <a:lnTo>
                  <a:pt x="271" y="50"/>
                </a:lnTo>
                <a:lnTo>
                  <a:pt x="283" y="50"/>
                </a:lnTo>
                <a:lnTo>
                  <a:pt x="287" y="49"/>
                </a:lnTo>
                <a:lnTo>
                  <a:pt x="308" y="50"/>
                </a:lnTo>
                <a:lnTo>
                  <a:pt x="315" y="54"/>
                </a:lnTo>
                <a:lnTo>
                  <a:pt x="324" y="54"/>
                </a:lnTo>
                <a:lnTo>
                  <a:pt x="367" y="65"/>
                </a:lnTo>
                <a:lnTo>
                  <a:pt x="374" y="62"/>
                </a:lnTo>
                <a:lnTo>
                  <a:pt x="378" y="50"/>
                </a:lnTo>
                <a:lnTo>
                  <a:pt x="390" y="50"/>
                </a:lnTo>
                <a:lnTo>
                  <a:pt x="390" y="43"/>
                </a:lnTo>
                <a:lnTo>
                  <a:pt x="390" y="43"/>
                </a:lnTo>
                <a:lnTo>
                  <a:pt x="406" y="39"/>
                </a:lnTo>
                <a:lnTo>
                  <a:pt x="422" y="35"/>
                </a:lnTo>
                <a:lnTo>
                  <a:pt x="453" y="28"/>
                </a:lnTo>
                <a:lnTo>
                  <a:pt x="467" y="24"/>
                </a:lnTo>
                <a:lnTo>
                  <a:pt x="483" y="19"/>
                </a:lnTo>
                <a:lnTo>
                  <a:pt x="497" y="13"/>
                </a:lnTo>
                <a:lnTo>
                  <a:pt x="508" y="6"/>
                </a:lnTo>
                <a:lnTo>
                  <a:pt x="508" y="6"/>
                </a:lnTo>
                <a:lnTo>
                  <a:pt x="513" y="7"/>
                </a:lnTo>
                <a:lnTo>
                  <a:pt x="517" y="10"/>
                </a:lnTo>
                <a:lnTo>
                  <a:pt x="528" y="11"/>
                </a:lnTo>
                <a:lnTo>
                  <a:pt x="528" y="11"/>
                </a:lnTo>
                <a:lnTo>
                  <a:pt x="544" y="10"/>
                </a:lnTo>
                <a:lnTo>
                  <a:pt x="560" y="7"/>
                </a:lnTo>
                <a:lnTo>
                  <a:pt x="588" y="0"/>
                </a:lnTo>
                <a:lnTo>
                  <a:pt x="724" y="13"/>
                </a:lnTo>
                <a:lnTo>
                  <a:pt x="724" y="13"/>
                </a:lnTo>
                <a:lnTo>
                  <a:pt x="674" y="158"/>
                </a:lnTo>
                <a:lnTo>
                  <a:pt x="651" y="231"/>
                </a:lnTo>
                <a:lnTo>
                  <a:pt x="629" y="304"/>
                </a:lnTo>
                <a:lnTo>
                  <a:pt x="608" y="377"/>
                </a:lnTo>
                <a:lnTo>
                  <a:pt x="590" y="451"/>
                </a:lnTo>
                <a:lnTo>
                  <a:pt x="574" y="524"/>
                </a:lnTo>
                <a:lnTo>
                  <a:pt x="563" y="598"/>
                </a:lnTo>
                <a:lnTo>
                  <a:pt x="563" y="598"/>
                </a:lnTo>
                <a:lnTo>
                  <a:pt x="0" y="573"/>
                </a:lnTo>
                <a:lnTo>
                  <a:pt x="0" y="573"/>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44"/>
          <p:cNvSpPr>
            <a:spLocks/>
          </p:cNvSpPr>
          <p:nvPr/>
        </p:nvSpPr>
        <p:spPr bwMode="auto">
          <a:xfrm rot="16200000">
            <a:off x="2361500" y="1601841"/>
            <a:ext cx="980633" cy="1082026"/>
          </a:xfrm>
          <a:custGeom>
            <a:avLst/>
            <a:gdLst>
              <a:gd name="T0" fmla="*/ 0 w 644"/>
              <a:gd name="T1" fmla="*/ 383 h 408"/>
              <a:gd name="T2" fmla="*/ 555 w 644"/>
              <a:gd name="T3" fmla="*/ 408 h 408"/>
              <a:gd name="T4" fmla="*/ 644 w 644"/>
              <a:gd name="T5" fmla="*/ 44 h 408"/>
              <a:gd name="T6" fmla="*/ 644 w 644"/>
              <a:gd name="T7" fmla="*/ 44 h 408"/>
              <a:gd name="T8" fmla="*/ 537 w 644"/>
              <a:gd name="T9" fmla="*/ 37 h 408"/>
              <a:gd name="T10" fmla="*/ 433 w 644"/>
              <a:gd name="T11" fmla="*/ 29 h 408"/>
              <a:gd name="T12" fmla="*/ 223 w 644"/>
              <a:gd name="T13" fmla="*/ 12 h 408"/>
              <a:gd name="T14" fmla="*/ 89 w 644"/>
              <a:gd name="T15" fmla="*/ 0 h 408"/>
              <a:gd name="T16" fmla="*/ 89 w 644"/>
              <a:gd name="T17" fmla="*/ 0 h 408"/>
              <a:gd name="T18" fmla="*/ 73 w 644"/>
              <a:gd name="T19" fmla="*/ 47 h 408"/>
              <a:gd name="T20" fmla="*/ 59 w 644"/>
              <a:gd name="T21" fmla="*/ 95 h 408"/>
              <a:gd name="T22" fmla="*/ 46 w 644"/>
              <a:gd name="T23" fmla="*/ 142 h 408"/>
              <a:gd name="T24" fmla="*/ 36 w 644"/>
              <a:gd name="T25" fmla="*/ 192 h 408"/>
              <a:gd name="T26" fmla="*/ 16 w 644"/>
              <a:gd name="T27" fmla="*/ 287 h 408"/>
              <a:gd name="T28" fmla="*/ 0 w 644"/>
              <a:gd name="T29" fmla="*/ 383 h 408"/>
              <a:gd name="T30" fmla="*/ 0 w 644"/>
              <a:gd name="T31" fmla="*/ 383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4" h="408">
                <a:moveTo>
                  <a:pt x="0" y="383"/>
                </a:moveTo>
                <a:lnTo>
                  <a:pt x="555" y="408"/>
                </a:lnTo>
                <a:lnTo>
                  <a:pt x="644" y="44"/>
                </a:lnTo>
                <a:lnTo>
                  <a:pt x="644" y="44"/>
                </a:lnTo>
                <a:lnTo>
                  <a:pt x="537" y="37"/>
                </a:lnTo>
                <a:lnTo>
                  <a:pt x="433" y="29"/>
                </a:lnTo>
                <a:lnTo>
                  <a:pt x="223" y="12"/>
                </a:lnTo>
                <a:lnTo>
                  <a:pt x="89" y="0"/>
                </a:lnTo>
                <a:lnTo>
                  <a:pt x="89" y="0"/>
                </a:lnTo>
                <a:lnTo>
                  <a:pt x="73" y="47"/>
                </a:lnTo>
                <a:lnTo>
                  <a:pt x="59" y="95"/>
                </a:lnTo>
                <a:lnTo>
                  <a:pt x="46" y="142"/>
                </a:lnTo>
                <a:lnTo>
                  <a:pt x="36" y="192"/>
                </a:lnTo>
                <a:lnTo>
                  <a:pt x="16" y="287"/>
                </a:lnTo>
                <a:lnTo>
                  <a:pt x="0" y="383"/>
                </a:lnTo>
                <a:lnTo>
                  <a:pt x="0" y="383"/>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46"/>
          <p:cNvSpPr>
            <a:spLocks/>
          </p:cNvSpPr>
          <p:nvPr/>
        </p:nvSpPr>
        <p:spPr bwMode="auto">
          <a:xfrm rot="16200000">
            <a:off x="2567425" y="2470092"/>
            <a:ext cx="974542" cy="1127111"/>
          </a:xfrm>
          <a:custGeom>
            <a:avLst/>
            <a:gdLst>
              <a:gd name="T0" fmla="*/ 82 w 640"/>
              <a:gd name="T1" fmla="*/ 0 h 425"/>
              <a:gd name="T2" fmla="*/ 640 w 640"/>
              <a:gd name="T3" fmla="*/ 41 h 425"/>
              <a:gd name="T4" fmla="*/ 640 w 640"/>
              <a:gd name="T5" fmla="*/ 41 h 425"/>
              <a:gd name="T6" fmla="*/ 597 w 640"/>
              <a:gd name="T7" fmla="*/ 232 h 425"/>
              <a:gd name="T8" fmla="*/ 579 w 640"/>
              <a:gd name="T9" fmla="*/ 328 h 425"/>
              <a:gd name="T10" fmla="*/ 565 w 640"/>
              <a:gd name="T11" fmla="*/ 425 h 425"/>
              <a:gd name="T12" fmla="*/ 0 w 640"/>
              <a:gd name="T13" fmla="*/ 407 h 425"/>
              <a:gd name="T14" fmla="*/ 0 w 640"/>
              <a:gd name="T15" fmla="*/ 407 h 425"/>
              <a:gd name="T16" fmla="*/ 3 w 640"/>
              <a:gd name="T17" fmla="*/ 360 h 425"/>
              <a:gd name="T18" fmla="*/ 9 w 640"/>
              <a:gd name="T19" fmla="*/ 310 h 425"/>
              <a:gd name="T20" fmla="*/ 19 w 640"/>
              <a:gd name="T21" fmla="*/ 257 h 425"/>
              <a:gd name="T22" fmla="*/ 32 w 640"/>
              <a:gd name="T23" fmla="*/ 205 h 425"/>
              <a:gd name="T24" fmla="*/ 57 w 640"/>
              <a:gd name="T25" fmla="*/ 98 h 425"/>
              <a:gd name="T26" fmla="*/ 82 w 640"/>
              <a:gd name="T27" fmla="*/ 0 h 425"/>
              <a:gd name="T28" fmla="*/ 82 w 640"/>
              <a:gd name="T29"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0" h="425">
                <a:moveTo>
                  <a:pt x="82" y="0"/>
                </a:moveTo>
                <a:lnTo>
                  <a:pt x="640" y="41"/>
                </a:lnTo>
                <a:lnTo>
                  <a:pt x="640" y="41"/>
                </a:lnTo>
                <a:lnTo>
                  <a:pt x="597" y="232"/>
                </a:lnTo>
                <a:lnTo>
                  <a:pt x="579" y="328"/>
                </a:lnTo>
                <a:lnTo>
                  <a:pt x="565" y="425"/>
                </a:lnTo>
                <a:lnTo>
                  <a:pt x="0" y="407"/>
                </a:lnTo>
                <a:lnTo>
                  <a:pt x="0" y="407"/>
                </a:lnTo>
                <a:lnTo>
                  <a:pt x="3" y="360"/>
                </a:lnTo>
                <a:lnTo>
                  <a:pt x="9" y="310"/>
                </a:lnTo>
                <a:lnTo>
                  <a:pt x="19" y="257"/>
                </a:lnTo>
                <a:lnTo>
                  <a:pt x="32" y="205"/>
                </a:lnTo>
                <a:lnTo>
                  <a:pt x="57" y="98"/>
                </a:lnTo>
                <a:lnTo>
                  <a:pt x="82" y="0"/>
                </a:lnTo>
                <a:lnTo>
                  <a:pt x="82" y="0"/>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48"/>
          <p:cNvSpPr>
            <a:spLocks/>
          </p:cNvSpPr>
          <p:nvPr/>
        </p:nvSpPr>
        <p:spPr bwMode="auto">
          <a:xfrm rot="16200000">
            <a:off x="3569227" y="770282"/>
            <a:ext cx="697407" cy="1018378"/>
          </a:xfrm>
          <a:custGeom>
            <a:avLst/>
            <a:gdLst>
              <a:gd name="T0" fmla="*/ 32 w 458"/>
              <a:gd name="T1" fmla="*/ 0 h 384"/>
              <a:gd name="T2" fmla="*/ 458 w 458"/>
              <a:gd name="T3" fmla="*/ 19 h 384"/>
              <a:gd name="T4" fmla="*/ 458 w 458"/>
              <a:gd name="T5" fmla="*/ 19 h 384"/>
              <a:gd name="T6" fmla="*/ 444 w 458"/>
              <a:gd name="T7" fmla="*/ 101 h 384"/>
              <a:gd name="T8" fmla="*/ 433 w 458"/>
              <a:gd name="T9" fmla="*/ 185 h 384"/>
              <a:gd name="T10" fmla="*/ 428 w 458"/>
              <a:gd name="T11" fmla="*/ 269 h 384"/>
              <a:gd name="T12" fmla="*/ 426 w 458"/>
              <a:gd name="T13" fmla="*/ 353 h 384"/>
              <a:gd name="T14" fmla="*/ 426 w 458"/>
              <a:gd name="T15" fmla="*/ 353 h 384"/>
              <a:gd name="T16" fmla="*/ 414 w 458"/>
              <a:gd name="T17" fmla="*/ 354 h 384"/>
              <a:gd name="T18" fmla="*/ 403 w 458"/>
              <a:gd name="T19" fmla="*/ 355 h 384"/>
              <a:gd name="T20" fmla="*/ 380 w 458"/>
              <a:gd name="T21" fmla="*/ 360 h 384"/>
              <a:gd name="T22" fmla="*/ 380 w 458"/>
              <a:gd name="T23" fmla="*/ 360 h 384"/>
              <a:gd name="T24" fmla="*/ 373 w 458"/>
              <a:gd name="T25" fmla="*/ 357 h 384"/>
              <a:gd name="T26" fmla="*/ 364 w 458"/>
              <a:gd name="T27" fmla="*/ 356 h 384"/>
              <a:gd name="T28" fmla="*/ 346 w 458"/>
              <a:gd name="T29" fmla="*/ 355 h 384"/>
              <a:gd name="T30" fmla="*/ 346 w 458"/>
              <a:gd name="T31" fmla="*/ 355 h 384"/>
              <a:gd name="T32" fmla="*/ 305 w 458"/>
              <a:gd name="T33" fmla="*/ 356 h 384"/>
              <a:gd name="T34" fmla="*/ 285 w 458"/>
              <a:gd name="T35" fmla="*/ 359 h 384"/>
              <a:gd name="T36" fmla="*/ 264 w 458"/>
              <a:gd name="T37" fmla="*/ 361 h 384"/>
              <a:gd name="T38" fmla="*/ 251 w 458"/>
              <a:gd name="T39" fmla="*/ 367 h 384"/>
              <a:gd name="T40" fmla="*/ 251 w 458"/>
              <a:gd name="T41" fmla="*/ 367 h 384"/>
              <a:gd name="T42" fmla="*/ 230 w 458"/>
              <a:gd name="T43" fmla="*/ 369 h 384"/>
              <a:gd name="T44" fmla="*/ 210 w 458"/>
              <a:gd name="T45" fmla="*/ 369 h 384"/>
              <a:gd name="T46" fmla="*/ 169 w 458"/>
              <a:gd name="T47" fmla="*/ 370 h 384"/>
              <a:gd name="T48" fmla="*/ 128 w 458"/>
              <a:gd name="T49" fmla="*/ 370 h 384"/>
              <a:gd name="T50" fmla="*/ 109 w 458"/>
              <a:gd name="T51" fmla="*/ 372 h 384"/>
              <a:gd name="T52" fmla="*/ 91 w 458"/>
              <a:gd name="T53" fmla="*/ 374 h 384"/>
              <a:gd name="T54" fmla="*/ 91 w 458"/>
              <a:gd name="T55" fmla="*/ 374 h 384"/>
              <a:gd name="T56" fmla="*/ 64 w 458"/>
              <a:gd name="T57" fmla="*/ 379 h 384"/>
              <a:gd name="T58" fmla="*/ 39 w 458"/>
              <a:gd name="T59" fmla="*/ 384 h 384"/>
              <a:gd name="T60" fmla="*/ 39 w 458"/>
              <a:gd name="T61" fmla="*/ 384 h 384"/>
              <a:gd name="T62" fmla="*/ 21 w 458"/>
              <a:gd name="T63" fmla="*/ 382 h 384"/>
              <a:gd name="T64" fmla="*/ 0 w 458"/>
              <a:gd name="T65" fmla="*/ 382 h 384"/>
              <a:gd name="T66" fmla="*/ 32 w 458"/>
              <a:gd name="T67"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8" h="384">
                <a:moveTo>
                  <a:pt x="32" y="0"/>
                </a:moveTo>
                <a:lnTo>
                  <a:pt x="458" y="19"/>
                </a:lnTo>
                <a:lnTo>
                  <a:pt x="458" y="19"/>
                </a:lnTo>
                <a:lnTo>
                  <a:pt x="444" y="101"/>
                </a:lnTo>
                <a:lnTo>
                  <a:pt x="433" y="185"/>
                </a:lnTo>
                <a:lnTo>
                  <a:pt x="428" y="269"/>
                </a:lnTo>
                <a:lnTo>
                  <a:pt x="426" y="353"/>
                </a:lnTo>
                <a:lnTo>
                  <a:pt x="426" y="353"/>
                </a:lnTo>
                <a:lnTo>
                  <a:pt x="414" y="354"/>
                </a:lnTo>
                <a:lnTo>
                  <a:pt x="403" y="355"/>
                </a:lnTo>
                <a:lnTo>
                  <a:pt x="380" y="360"/>
                </a:lnTo>
                <a:lnTo>
                  <a:pt x="380" y="360"/>
                </a:lnTo>
                <a:lnTo>
                  <a:pt x="373" y="357"/>
                </a:lnTo>
                <a:lnTo>
                  <a:pt x="364" y="356"/>
                </a:lnTo>
                <a:lnTo>
                  <a:pt x="346" y="355"/>
                </a:lnTo>
                <a:lnTo>
                  <a:pt x="346" y="355"/>
                </a:lnTo>
                <a:lnTo>
                  <a:pt x="305" y="356"/>
                </a:lnTo>
                <a:lnTo>
                  <a:pt x="285" y="359"/>
                </a:lnTo>
                <a:lnTo>
                  <a:pt x="264" y="361"/>
                </a:lnTo>
                <a:lnTo>
                  <a:pt x="251" y="367"/>
                </a:lnTo>
                <a:lnTo>
                  <a:pt x="251" y="367"/>
                </a:lnTo>
                <a:lnTo>
                  <a:pt x="230" y="369"/>
                </a:lnTo>
                <a:lnTo>
                  <a:pt x="210" y="369"/>
                </a:lnTo>
                <a:lnTo>
                  <a:pt x="169" y="370"/>
                </a:lnTo>
                <a:lnTo>
                  <a:pt x="128" y="370"/>
                </a:lnTo>
                <a:lnTo>
                  <a:pt x="109" y="372"/>
                </a:lnTo>
                <a:lnTo>
                  <a:pt x="91" y="374"/>
                </a:lnTo>
                <a:lnTo>
                  <a:pt x="91" y="374"/>
                </a:lnTo>
                <a:lnTo>
                  <a:pt x="64" y="379"/>
                </a:lnTo>
                <a:lnTo>
                  <a:pt x="39" y="384"/>
                </a:lnTo>
                <a:lnTo>
                  <a:pt x="39" y="384"/>
                </a:lnTo>
                <a:lnTo>
                  <a:pt x="21" y="382"/>
                </a:lnTo>
                <a:lnTo>
                  <a:pt x="0" y="382"/>
                </a:lnTo>
                <a:lnTo>
                  <a:pt x="32" y="0"/>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49"/>
          <p:cNvSpPr>
            <a:spLocks/>
          </p:cNvSpPr>
          <p:nvPr/>
        </p:nvSpPr>
        <p:spPr bwMode="auto">
          <a:xfrm rot="16200000">
            <a:off x="3500217" y="1437583"/>
            <a:ext cx="800952" cy="1084679"/>
          </a:xfrm>
          <a:custGeom>
            <a:avLst/>
            <a:gdLst>
              <a:gd name="T0" fmla="*/ 114 w 526"/>
              <a:gd name="T1" fmla="*/ 0 h 409"/>
              <a:gd name="T2" fmla="*/ 526 w 526"/>
              <a:gd name="T3" fmla="*/ 19 h 409"/>
              <a:gd name="T4" fmla="*/ 494 w 526"/>
              <a:gd name="T5" fmla="*/ 401 h 409"/>
              <a:gd name="T6" fmla="*/ 483 w 526"/>
              <a:gd name="T7" fmla="*/ 403 h 409"/>
              <a:gd name="T8" fmla="*/ 483 w 526"/>
              <a:gd name="T9" fmla="*/ 403 h 409"/>
              <a:gd name="T10" fmla="*/ 476 w 526"/>
              <a:gd name="T11" fmla="*/ 400 h 409"/>
              <a:gd name="T12" fmla="*/ 465 w 526"/>
              <a:gd name="T13" fmla="*/ 397 h 409"/>
              <a:gd name="T14" fmla="*/ 451 w 526"/>
              <a:gd name="T15" fmla="*/ 389 h 409"/>
              <a:gd name="T16" fmla="*/ 435 w 526"/>
              <a:gd name="T17" fmla="*/ 389 h 409"/>
              <a:gd name="T18" fmla="*/ 405 w 526"/>
              <a:gd name="T19" fmla="*/ 409 h 409"/>
              <a:gd name="T20" fmla="*/ 148 w 526"/>
              <a:gd name="T21" fmla="*/ 409 h 409"/>
              <a:gd name="T22" fmla="*/ 150 w 526"/>
              <a:gd name="T23" fmla="*/ 406 h 409"/>
              <a:gd name="T24" fmla="*/ 148 w 526"/>
              <a:gd name="T25" fmla="*/ 401 h 409"/>
              <a:gd name="T26" fmla="*/ 132 w 526"/>
              <a:gd name="T27" fmla="*/ 405 h 409"/>
              <a:gd name="T28" fmla="*/ 119 w 526"/>
              <a:gd name="T29" fmla="*/ 403 h 409"/>
              <a:gd name="T30" fmla="*/ 109 w 526"/>
              <a:gd name="T31" fmla="*/ 406 h 409"/>
              <a:gd name="T32" fmla="*/ 89 w 526"/>
              <a:gd name="T33" fmla="*/ 409 h 409"/>
              <a:gd name="T34" fmla="*/ 82 w 526"/>
              <a:gd name="T35" fmla="*/ 404 h 409"/>
              <a:gd name="T36" fmla="*/ 71 w 526"/>
              <a:gd name="T37" fmla="*/ 406 h 409"/>
              <a:gd name="T38" fmla="*/ 46 w 526"/>
              <a:gd name="T39" fmla="*/ 400 h 409"/>
              <a:gd name="T40" fmla="*/ 46 w 526"/>
              <a:gd name="T41" fmla="*/ 400 h 409"/>
              <a:gd name="T42" fmla="*/ 25 w 526"/>
              <a:gd name="T43" fmla="*/ 404 h 409"/>
              <a:gd name="T44" fmla="*/ 5 w 526"/>
              <a:gd name="T45" fmla="*/ 407 h 409"/>
              <a:gd name="T46" fmla="*/ 0 w 526"/>
              <a:gd name="T47" fmla="*/ 406 h 409"/>
              <a:gd name="T48" fmla="*/ 0 w 526"/>
              <a:gd name="T49" fmla="*/ 406 h 409"/>
              <a:gd name="T50" fmla="*/ 16 w 526"/>
              <a:gd name="T51" fmla="*/ 395 h 409"/>
              <a:gd name="T52" fmla="*/ 34 w 526"/>
              <a:gd name="T53" fmla="*/ 382 h 409"/>
              <a:gd name="T54" fmla="*/ 41 w 526"/>
              <a:gd name="T55" fmla="*/ 375 h 409"/>
              <a:gd name="T56" fmla="*/ 48 w 526"/>
              <a:gd name="T57" fmla="*/ 369 h 409"/>
              <a:gd name="T58" fmla="*/ 50 w 526"/>
              <a:gd name="T59" fmla="*/ 362 h 409"/>
              <a:gd name="T60" fmla="*/ 50 w 526"/>
              <a:gd name="T61" fmla="*/ 356 h 409"/>
              <a:gd name="T62" fmla="*/ 50 w 526"/>
              <a:gd name="T63" fmla="*/ 356 h 409"/>
              <a:gd name="T64" fmla="*/ 43 w 526"/>
              <a:gd name="T65" fmla="*/ 352 h 409"/>
              <a:gd name="T66" fmla="*/ 39 w 526"/>
              <a:gd name="T67" fmla="*/ 349 h 409"/>
              <a:gd name="T68" fmla="*/ 37 w 526"/>
              <a:gd name="T69" fmla="*/ 344 h 409"/>
              <a:gd name="T70" fmla="*/ 34 w 526"/>
              <a:gd name="T71" fmla="*/ 340 h 409"/>
              <a:gd name="T72" fmla="*/ 34 w 526"/>
              <a:gd name="T73" fmla="*/ 340 h 409"/>
              <a:gd name="T74" fmla="*/ 37 w 526"/>
              <a:gd name="T75" fmla="*/ 337 h 409"/>
              <a:gd name="T76" fmla="*/ 39 w 526"/>
              <a:gd name="T77" fmla="*/ 333 h 409"/>
              <a:gd name="T78" fmla="*/ 57 w 526"/>
              <a:gd name="T79" fmla="*/ 329 h 409"/>
              <a:gd name="T80" fmla="*/ 64 w 526"/>
              <a:gd name="T81" fmla="*/ 323 h 409"/>
              <a:gd name="T82" fmla="*/ 64 w 526"/>
              <a:gd name="T83" fmla="*/ 323 h 409"/>
              <a:gd name="T84" fmla="*/ 62 w 526"/>
              <a:gd name="T85" fmla="*/ 319 h 409"/>
              <a:gd name="T86" fmla="*/ 62 w 526"/>
              <a:gd name="T87" fmla="*/ 314 h 409"/>
              <a:gd name="T88" fmla="*/ 62 w 526"/>
              <a:gd name="T89" fmla="*/ 305 h 409"/>
              <a:gd name="T90" fmla="*/ 82 w 526"/>
              <a:gd name="T91" fmla="*/ 297 h 409"/>
              <a:gd name="T92" fmla="*/ 114 w 526"/>
              <a:gd name="T93"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6" h="409">
                <a:moveTo>
                  <a:pt x="114" y="0"/>
                </a:moveTo>
                <a:lnTo>
                  <a:pt x="526" y="19"/>
                </a:lnTo>
                <a:lnTo>
                  <a:pt x="494" y="401"/>
                </a:lnTo>
                <a:lnTo>
                  <a:pt x="483" y="403"/>
                </a:lnTo>
                <a:lnTo>
                  <a:pt x="483" y="403"/>
                </a:lnTo>
                <a:lnTo>
                  <a:pt x="476" y="400"/>
                </a:lnTo>
                <a:lnTo>
                  <a:pt x="465" y="397"/>
                </a:lnTo>
                <a:lnTo>
                  <a:pt x="451" y="389"/>
                </a:lnTo>
                <a:lnTo>
                  <a:pt x="435" y="389"/>
                </a:lnTo>
                <a:lnTo>
                  <a:pt x="405" y="409"/>
                </a:lnTo>
                <a:lnTo>
                  <a:pt x="148" y="409"/>
                </a:lnTo>
                <a:lnTo>
                  <a:pt x="150" y="406"/>
                </a:lnTo>
                <a:lnTo>
                  <a:pt x="148" y="401"/>
                </a:lnTo>
                <a:lnTo>
                  <a:pt x="132" y="405"/>
                </a:lnTo>
                <a:lnTo>
                  <a:pt x="119" y="403"/>
                </a:lnTo>
                <a:lnTo>
                  <a:pt x="109" y="406"/>
                </a:lnTo>
                <a:lnTo>
                  <a:pt x="89" y="409"/>
                </a:lnTo>
                <a:lnTo>
                  <a:pt x="82" y="404"/>
                </a:lnTo>
                <a:lnTo>
                  <a:pt x="71" y="406"/>
                </a:lnTo>
                <a:lnTo>
                  <a:pt x="46" y="400"/>
                </a:lnTo>
                <a:lnTo>
                  <a:pt x="46" y="400"/>
                </a:lnTo>
                <a:lnTo>
                  <a:pt x="25" y="404"/>
                </a:lnTo>
                <a:lnTo>
                  <a:pt x="5" y="407"/>
                </a:lnTo>
                <a:lnTo>
                  <a:pt x="0" y="406"/>
                </a:lnTo>
                <a:lnTo>
                  <a:pt x="0" y="406"/>
                </a:lnTo>
                <a:lnTo>
                  <a:pt x="16" y="395"/>
                </a:lnTo>
                <a:lnTo>
                  <a:pt x="34" y="382"/>
                </a:lnTo>
                <a:lnTo>
                  <a:pt x="41" y="375"/>
                </a:lnTo>
                <a:lnTo>
                  <a:pt x="48" y="369"/>
                </a:lnTo>
                <a:lnTo>
                  <a:pt x="50" y="362"/>
                </a:lnTo>
                <a:lnTo>
                  <a:pt x="50" y="356"/>
                </a:lnTo>
                <a:lnTo>
                  <a:pt x="50" y="356"/>
                </a:lnTo>
                <a:lnTo>
                  <a:pt x="43" y="352"/>
                </a:lnTo>
                <a:lnTo>
                  <a:pt x="39" y="349"/>
                </a:lnTo>
                <a:lnTo>
                  <a:pt x="37" y="344"/>
                </a:lnTo>
                <a:lnTo>
                  <a:pt x="34" y="340"/>
                </a:lnTo>
                <a:lnTo>
                  <a:pt x="34" y="340"/>
                </a:lnTo>
                <a:lnTo>
                  <a:pt x="37" y="337"/>
                </a:lnTo>
                <a:lnTo>
                  <a:pt x="39" y="333"/>
                </a:lnTo>
                <a:lnTo>
                  <a:pt x="57" y="329"/>
                </a:lnTo>
                <a:lnTo>
                  <a:pt x="64" y="323"/>
                </a:lnTo>
                <a:lnTo>
                  <a:pt x="64" y="323"/>
                </a:lnTo>
                <a:lnTo>
                  <a:pt x="62" y="319"/>
                </a:lnTo>
                <a:lnTo>
                  <a:pt x="62" y="314"/>
                </a:lnTo>
                <a:lnTo>
                  <a:pt x="62" y="305"/>
                </a:lnTo>
                <a:lnTo>
                  <a:pt x="82" y="297"/>
                </a:lnTo>
                <a:lnTo>
                  <a:pt x="114" y="0"/>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50"/>
          <p:cNvSpPr>
            <a:spLocks/>
          </p:cNvSpPr>
          <p:nvPr/>
        </p:nvSpPr>
        <p:spPr bwMode="auto">
          <a:xfrm rot="16200000">
            <a:off x="3617725" y="1915612"/>
            <a:ext cx="695884" cy="1278277"/>
          </a:xfrm>
          <a:custGeom>
            <a:avLst/>
            <a:gdLst>
              <a:gd name="T0" fmla="*/ 457 w 457"/>
              <a:gd name="T1" fmla="*/ 12 h 482"/>
              <a:gd name="T2" fmla="*/ 405 w 457"/>
              <a:gd name="T3" fmla="*/ 317 h 482"/>
              <a:gd name="T4" fmla="*/ 405 w 457"/>
              <a:gd name="T5" fmla="*/ 326 h 482"/>
              <a:gd name="T6" fmla="*/ 407 w 457"/>
              <a:gd name="T7" fmla="*/ 335 h 482"/>
              <a:gd name="T8" fmla="*/ 382 w 457"/>
              <a:gd name="T9" fmla="*/ 345 h 482"/>
              <a:gd name="T10" fmla="*/ 380 w 457"/>
              <a:gd name="T11" fmla="*/ 349 h 482"/>
              <a:gd name="T12" fmla="*/ 377 w 457"/>
              <a:gd name="T13" fmla="*/ 352 h 482"/>
              <a:gd name="T14" fmla="*/ 382 w 457"/>
              <a:gd name="T15" fmla="*/ 361 h 482"/>
              <a:gd name="T16" fmla="*/ 393 w 457"/>
              <a:gd name="T17" fmla="*/ 368 h 482"/>
              <a:gd name="T18" fmla="*/ 393 w 457"/>
              <a:gd name="T19" fmla="*/ 378 h 482"/>
              <a:gd name="T20" fmla="*/ 386 w 457"/>
              <a:gd name="T21" fmla="*/ 385 h 482"/>
              <a:gd name="T22" fmla="*/ 343 w 457"/>
              <a:gd name="T23" fmla="*/ 418 h 482"/>
              <a:gd name="T24" fmla="*/ 323 w 457"/>
              <a:gd name="T25" fmla="*/ 427 h 482"/>
              <a:gd name="T26" fmla="*/ 316 w 457"/>
              <a:gd name="T27" fmla="*/ 427 h 482"/>
              <a:gd name="T28" fmla="*/ 293 w 457"/>
              <a:gd name="T29" fmla="*/ 423 h 482"/>
              <a:gd name="T30" fmla="*/ 289 w 457"/>
              <a:gd name="T31" fmla="*/ 425 h 482"/>
              <a:gd name="T32" fmla="*/ 270 w 457"/>
              <a:gd name="T33" fmla="*/ 430 h 482"/>
              <a:gd name="T34" fmla="*/ 252 w 457"/>
              <a:gd name="T35" fmla="*/ 435 h 482"/>
              <a:gd name="T36" fmla="*/ 236 w 457"/>
              <a:gd name="T37" fmla="*/ 436 h 482"/>
              <a:gd name="T38" fmla="*/ 213 w 457"/>
              <a:gd name="T39" fmla="*/ 447 h 482"/>
              <a:gd name="T40" fmla="*/ 204 w 457"/>
              <a:gd name="T41" fmla="*/ 448 h 482"/>
              <a:gd name="T42" fmla="*/ 170 w 457"/>
              <a:gd name="T43" fmla="*/ 445 h 482"/>
              <a:gd name="T44" fmla="*/ 152 w 457"/>
              <a:gd name="T45" fmla="*/ 454 h 482"/>
              <a:gd name="T46" fmla="*/ 141 w 457"/>
              <a:gd name="T47" fmla="*/ 450 h 482"/>
              <a:gd name="T48" fmla="*/ 118 w 457"/>
              <a:gd name="T49" fmla="*/ 456 h 482"/>
              <a:gd name="T50" fmla="*/ 107 w 457"/>
              <a:gd name="T51" fmla="*/ 454 h 482"/>
              <a:gd name="T52" fmla="*/ 59 w 457"/>
              <a:gd name="T53" fmla="*/ 466 h 482"/>
              <a:gd name="T54" fmla="*/ 25 w 457"/>
              <a:gd name="T55" fmla="*/ 479 h 482"/>
              <a:gd name="T56" fmla="*/ 4 w 457"/>
              <a:gd name="T57" fmla="*/ 479 h 482"/>
              <a:gd name="T58" fmla="*/ 18 w 457"/>
              <a:gd name="T59" fmla="*/ 105 h 482"/>
              <a:gd name="T60" fmla="*/ 159 w 457"/>
              <a:gd name="T61" fmla="*/ 110 h 482"/>
              <a:gd name="T62" fmla="*/ 173 w 457"/>
              <a:gd name="T63" fmla="*/ 55 h 482"/>
              <a:gd name="T64" fmla="*/ 177 w 457"/>
              <a:gd name="T65" fmla="*/ 12 h 482"/>
              <a:gd name="T66" fmla="*/ 177 w 457"/>
              <a:gd name="T67"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7" h="482">
                <a:moveTo>
                  <a:pt x="177" y="0"/>
                </a:moveTo>
                <a:lnTo>
                  <a:pt x="457" y="12"/>
                </a:lnTo>
                <a:lnTo>
                  <a:pt x="425" y="309"/>
                </a:lnTo>
                <a:lnTo>
                  <a:pt x="405" y="317"/>
                </a:lnTo>
                <a:lnTo>
                  <a:pt x="405" y="317"/>
                </a:lnTo>
                <a:lnTo>
                  <a:pt x="405" y="326"/>
                </a:lnTo>
                <a:lnTo>
                  <a:pt x="405" y="331"/>
                </a:lnTo>
                <a:lnTo>
                  <a:pt x="407" y="335"/>
                </a:lnTo>
                <a:lnTo>
                  <a:pt x="400" y="341"/>
                </a:lnTo>
                <a:lnTo>
                  <a:pt x="382" y="345"/>
                </a:lnTo>
                <a:lnTo>
                  <a:pt x="382" y="345"/>
                </a:lnTo>
                <a:lnTo>
                  <a:pt x="380" y="349"/>
                </a:lnTo>
                <a:lnTo>
                  <a:pt x="377" y="352"/>
                </a:lnTo>
                <a:lnTo>
                  <a:pt x="377" y="352"/>
                </a:lnTo>
                <a:lnTo>
                  <a:pt x="380" y="356"/>
                </a:lnTo>
                <a:lnTo>
                  <a:pt x="382" y="361"/>
                </a:lnTo>
                <a:lnTo>
                  <a:pt x="386" y="364"/>
                </a:lnTo>
                <a:lnTo>
                  <a:pt x="393" y="368"/>
                </a:lnTo>
                <a:lnTo>
                  <a:pt x="393" y="378"/>
                </a:lnTo>
                <a:lnTo>
                  <a:pt x="393" y="378"/>
                </a:lnTo>
                <a:lnTo>
                  <a:pt x="391" y="380"/>
                </a:lnTo>
                <a:lnTo>
                  <a:pt x="386" y="385"/>
                </a:lnTo>
                <a:lnTo>
                  <a:pt x="373" y="397"/>
                </a:lnTo>
                <a:lnTo>
                  <a:pt x="343" y="418"/>
                </a:lnTo>
                <a:lnTo>
                  <a:pt x="330" y="419"/>
                </a:lnTo>
                <a:lnTo>
                  <a:pt x="323" y="427"/>
                </a:lnTo>
                <a:lnTo>
                  <a:pt x="323" y="427"/>
                </a:lnTo>
                <a:lnTo>
                  <a:pt x="316" y="427"/>
                </a:lnTo>
                <a:lnTo>
                  <a:pt x="307" y="427"/>
                </a:lnTo>
                <a:lnTo>
                  <a:pt x="293" y="423"/>
                </a:lnTo>
                <a:lnTo>
                  <a:pt x="293" y="423"/>
                </a:lnTo>
                <a:lnTo>
                  <a:pt x="289" y="425"/>
                </a:lnTo>
                <a:lnTo>
                  <a:pt x="282" y="428"/>
                </a:lnTo>
                <a:lnTo>
                  <a:pt x="270" y="430"/>
                </a:lnTo>
                <a:lnTo>
                  <a:pt x="257" y="434"/>
                </a:lnTo>
                <a:lnTo>
                  <a:pt x="252" y="435"/>
                </a:lnTo>
                <a:lnTo>
                  <a:pt x="248" y="439"/>
                </a:lnTo>
                <a:lnTo>
                  <a:pt x="236" y="436"/>
                </a:lnTo>
                <a:lnTo>
                  <a:pt x="225" y="439"/>
                </a:lnTo>
                <a:lnTo>
                  <a:pt x="213" y="447"/>
                </a:lnTo>
                <a:lnTo>
                  <a:pt x="213" y="447"/>
                </a:lnTo>
                <a:lnTo>
                  <a:pt x="204" y="448"/>
                </a:lnTo>
                <a:lnTo>
                  <a:pt x="193" y="447"/>
                </a:lnTo>
                <a:lnTo>
                  <a:pt x="170" y="445"/>
                </a:lnTo>
                <a:lnTo>
                  <a:pt x="161" y="452"/>
                </a:lnTo>
                <a:lnTo>
                  <a:pt x="152" y="454"/>
                </a:lnTo>
                <a:lnTo>
                  <a:pt x="141" y="450"/>
                </a:lnTo>
                <a:lnTo>
                  <a:pt x="141" y="450"/>
                </a:lnTo>
                <a:lnTo>
                  <a:pt x="127" y="452"/>
                </a:lnTo>
                <a:lnTo>
                  <a:pt x="118" y="456"/>
                </a:lnTo>
                <a:lnTo>
                  <a:pt x="107" y="454"/>
                </a:lnTo>
                <a:lnTo>
                  <a:pt x="107" y="454"/>
                </a:lnTo>
                <a:lnTo>
                  <a:pt x="86" y="458"/>
                </a:lnTo>
                <a:lnTo>
                  <a:pt x="59" y="466"/>
                </a:lnTo>
                <a:lnTo>
                  <a:pt x="31" y="476"/>
                </a:lnTo>
                <a:lnTo>
                  <a:pt x="25" y="479"/>
                </a:lnTo>
                <a:lnTo>
                  <a:pt x="20" y="482"/>
                </a:lnTo>
                <a:lnTo>
                  <a:pt x="4" y="479"/>
                </a:lnTo>
                <a:lnTo>
                  <a:pt x="0" y="480"/>
                </a:lnTo>
                <a:lnTo>
                  <a:pt x="18" y="105"/>
                </a:lnTo>
                <a:lnTo>
                  <a:pt x="159" y="110"/>
                </a:lnTo>
                <a:lnTo>
                  <a:pt x="159" y="110"/>
                </a:lnTo>
                <a:lnTo>
                  <a:pt x="166" y="83"/>
                </a:lnTo>
                <a:lnTo>
                  <a:pt x="173" y="55"/>
                </a:lnTo>
                <a:lnTo>
                  <a:pt x="177" y="26"/>
                </a:lnTo>
                <a:lnTo>
                  <a:pt x="177" y="12"/>
                </a:lnTo>
                <a:lnTo>
                  <a:pt x="177" y="0"/>
                </a:lnTo>
                <a:lnTo>
                  <a:pt x="177" y="0"/>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51"/>
          <p:cNvSpPr>
            <a:spLocks/>
          </p:cNvSpPr>
          <p:nvPr/>
        </p:nvSpPr>
        <p:spPr bwMode="auto">
          <a:xfrm rot="16200000">
            <a:off x="3808158" y="2637642"/>
            <a:ext cx="673044" cy="1148328"/>
          </a:xfrm>
          <a:custGeom>
            <a:avLst/>
            <a:gdLst>
              <a:gd name="T0" fmla="*/ 442 w 442"/>
              <a:gd name="T1" fmla="*/ 13 h 433"/>
              <a:gd name="T2" fmla="*/ 424 w 442"/>
              <a:gd name="T3" fmla="*/ 388 h 433"/>
              <a:gd name="T4" fmla="*/ 389 w 442"/>
              <a:gd name="T5" fmla="*/ 413 h 433"/>
              <a:gd name="T6" fmla="*/ 373 w 442"/>
              <a:gd name="T7" fmla="*/ 405 h 433"/>
              <a:gd name="T8" fmla="*/ 355 w 442"/>
              <a:gd name="T9" fmla="*/ 404 h 433"/>
              <a:gd name="T10" fmla="*/ 346 w 442"/>
              <a:gd name="T11" fmla="*/ 408 h 433"/>
              <a:gd name="T12" fmla="*/ 342 w 442"/>
              <a:gd name="T13" fmla="*/ 413 h 433"/>
              <a:gd name="T14" fmla="*/ 317 w 442"/>
              <a:gd name="T15" fmla="*/ 417 h 433"/>
              <a:gd name="T16" fmla="*/ 317 w 442"/>
              <a:gd name="T17" fmla="*/ 417 h 433"/>
              <a:gd name="T18" fmla="*/ 312 w 442"/>
              <a:gd name="T19" fmla="*/ 421 h 433"/>
              <a:gd name="T20" fmla="*/ 310 w 442"/>
              <a:gd name="T21" fmla="*/ 424 h 433"/>
              <a:gd name="T22" fmla="*/ 303 w 442"/>
              <a:gd name="T23" fmla="*/ 431 h 433"/>
              <a:gd name="T24" fmla="*/ 0 w 442"/>
              <a:gd name="T25" fmla="*/ 433 h 433"/>
              <a:gd name="T26" fmla="*/ 18 w 442"/>
              <a:gd name="T27" fmla="*/ 0 h 433"/>
              <a:gd name="T28" fmla="*/ 442 w 442"/>
              <a:gd name="T29" fmla="*/ 1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2" h="433">
                <a:moveTo>
                  <a:pt x="442" y="13"/>
                </a:moveTo>
                <a:lnTo>
                  <a:pt x="424" y="388"/>
                </a:lnTo>
                <a:lnTo>
                  <a:pt x="389" y="413"/>
                </a:lnTo>
                <a:lnTo>
                  <a:pt x="373" y="405"/>
                </a:lnTo>
                <a:lnTo>
                  <a:pt x="355" y="404"/>
                </a:lnTo>
                <a:lnTo>
                  <a:pt x="346" y="408"/>
                </a:lnTo>
                <a:lnTo>
                  <a:pt x="342" y="413"/>
                </a:lnTo>
                <a:lnTo>
                  <a:pt x="317" y="417"/>
                </a:lnTo>
                <a:lnTo>
                  <a:pt x="317" y="417"/>
                </a:lnTo>
                <a:lnTo>
                  <a:pt x="312" y="421"/>
                </a:lnTo>
                <a:lnTo>
                  <a:pt x="310" y="424"/>
                </a:lnTo>
                <a:lnTo>
                  <a:pt x="303" y="431"/>
                </a:lnTo>
                <a:lnTo>
                  <a:pt x="0" y="433"/>
                </a:lnTo>
                <a:lnTo>
                  <a:pt x="18" y="0"/>
                </a:lnTo>
                <a:lnTo>
                  <a:pt x="442" y="13"/>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52"/>
          <p:cNvSpPr>
            <a:spLocks/>
          </p:cNvSpPr>
          <p:nvPr/>
        </p:nvSpPr>
        <p:spPr bwMode="auto">
          <a:xfrm rot="16200000">
            <a:off x="3702070" y="3222236"/>
            <a:ext cx="755270" cy="1331317"/>
          </a:xfrm>
          <a:custGeom>
            <a:avLst/>
            <a:gdLst>
              <a:gd name="T0" fmla="*/ 471 w 496"/>
              <a:gd name="T1" fmla="*/ 492 h 502"/>
              <a:gd name="T2" fmla="*/ 487 w 496"/>
              <a:gd name="T3" fmla="*/ 123 h 502"/>
              <a:gd name="T4" fmla="*/ 428 w 496"/>
              <a:gd name="T5" fmla="*/ 0 h 502"/>
              <a:gd name="T6" fmla="*/ 137 w 496"/>
              <a:gd name="T7" fmla="*/ 171 h 502"/>
              <a:gd name="T8" fmla="*/ 137 w 496"/>
              <a:gd name="T9" fmla="*/ 175 h 502"/>
              <a:gd name="T10" fmla="*/ 127 w 496"/>
              <a:gd name="T11" fmla="*/ 182 h 502"/>
              <a:gd name="T12" fmla="*/ 107 w 496"/>
              <a:gd name="T13" fmla="*/ 189 h 502"/>
              <a:gd name="T14" fmla="*/ 107 w 496"/>
              <a:gd name="T15" fmla="*/ 206 h 502"/>
              <a:gd name="T16" fmla="*/ 114 w 496"/>
              <a:gd name="T17" fmla="*/ 209 h 502"/>
              <a:gd name="T18" fmla="*/ 100 w 496"/>
              <a:gd name="T19" fmla="*/ 218 h 502"/>
              <a:gd name="T20" fmla="*/ 84 w 496"/>
              <a:gd name="T21" fmla="*/ 220 h 502"/>
              <a:gd name="T22" fmla="*/ 82 w 496"/>
              <a:gd name="T23" fmla="*/ 223 h 502"/>
              <a:gd name="T24" fmla="*/ 73 w 496"/>
              <a:gd name="T25" fmla="*/ 245 h 502"/>
              <a:gd name="T26" fmla="*/ 73 w 496"/>
              <a:gd name="T27" fmla="*/ 249 h 502"/>
              <a:gd name="T28" fmla="*/ 66 w 496"/>
              <a:gd name="T29" fmla="*/ 257 h 502"/>
              <a:gd name="T30" fmla="*/ 68 w 496"/>
              <a:gd name="T31" fmla="*/ 268 h 502"/>
              <a:gd name="T32" fmla="*/ 59 w 496"/>
              <a:gd name="T33" fmla="*/ 284 h 502"/>
              <a:gd name="T34" fmla="*/ 52 w 496"/>
              <a:gd name="T35" fmla="*/ 288 h 502"/>
              <a:gd name="T36" fmla="*/ 48 w 496"/>
              <a:gd name="T37" fmla="*/ 292 h 502"/>
              <a:gd name="T38" fmla="*/ 27 w 496"/>
              <a:gd name="T39" fmla="*/ 304 h 502"/>
              <a:gd name="T40" fmla="*/ 43 w 496"/>
              <a:gd name="T41" fmla="*/ 311 h 502"/>
              <a:gd name="T42" fmla="*/ 25 w 496"/>
              <a:gd name="T43" fmla="*/ 328 h 502"/>
              <a:gd name="T44" fmla="*/ 32 w 496"/>
              <a:gd name="T45" fmla="*/ 340 h 502"/>
              <a:gd name="T46" fmla="*/ 27 w 496"/>
              <a:gd name="T47" fmla="*/ 340 h 502"/>
              <a:gd name="T48" fmla="*/ 16 w 496"/>
              <a:gd name="T49" fmla="*/ 339 h 502"/>
              <a:gd name="T50" fmla="*/ 14 w 496"/>
              <a:gd name="T51" fmla="*/ 345 h 502"/>
              <a:gd name="T52" fmla="*/ 21 w 496"/>
              <a:gd name="T53" fmla="*/ 345 h 502"/>
              <a:gd name="T54" fmla="*/ 36 w 496"/>
              <a:gd name="T55" fmla="*/ 354 h 502"/>
              <a:gd name="T56" fmla="*/ 39 w 496"/>
              <a:gd name="T57" fmla="*/ 357 h 502"/>
              <a:gd name="T58" fmla="*/ 30 w 496"/>
              <a:gd name="T59" fmla="*/ 358 h 502"/>
              <a:gd name="T60" fmla="*/ 23 w 496"/>
              <a:gd name="T61" fmla="*/ 365 h 502"/>
              <a:gd name="T62" fmla="*/ 30 w 496"/>
              <a:gd name="T63" fmla="*/ 371 h 502"/>
              <a:gd name="T64" fmla="*/ 30 w 496"/>
              <a:gd name="T65" fmla="*/ 374 h 502"/>
              <a:gd name="T66" fmla="*/ 25 w 496"/>
              <a:gd name="T67" fmla="*/ 376 h 502"/>
              <a:gd name="T68" fmla="*/ 21 w 496"/>
              <a:gd name="T69" fmla="*/ 379 h 502"/>
              <a:gd name="T70" fmla="*/ 5 w 496"/>
              <a:gd name="T71" fmla="*/ 391 h 502"/>
              <a:gd name="T72" fmla="*/ 16 w 496"/>
              <a:gd name="T73" fmla="*/ 397 h 502"/>
              <a:gd name="T74" fmla="*/ 27 w 496"/>
              <a:gd name="T75" fmla="*/ 412 h 502"/>
              <a:gd name="T76" fmla="*/ 32 w 496"/>
              <a:gd name="T77" fmla="*/ 435 h 502"/>
              <a:gd name="T78" fmla="*/ 32 w 496"/>
              <a:gd name="T79" fmla="*/ 451 h 502"/>
              <a:gd name="T80" fmla="*/ 36 w 496"/>
              <a:gd name="T81" fmla="*/ 459 h 502"/>
              <a:gd name="T82" fmla="*/ 41 w 496"/>
              <a:gd name="T83" fmla="*/ 462 h 502"/>
              <a:gd name="T84" fmla="*/ 0 w 496"/>
              <a:gd name="T85" fmla="*/ 501 h 502"/>
              <a:gd name="T86" fmla="*/ 125 w 496"/>
              <a:gd name="T87" fmla="*/ 502 h 502"/>
              <a:gd name="T88" fmla="*/ 248 w 496"/>
              <a:gd name="T89" fmla="*/ 502 h 502"/>
              <a:gd name="T90" fmla="*/ 303 w 496"/>
              <a:gd name="T91" fmla="*/ 501 h 502"/>
              <a:gd name="T92" fmla="*/ 414 w 496"/>
              <a:gd name="T93" fmla="*/ 492 h 502"/>
              <a:gd name="T94" fmla="*/ 471 w 496"/>
              <a:gd name="T95" fmla="*/ 49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6" h="502">
                <a:moveTo>
                  <a:pt x="471" y="492"/>
                </a:moveTo>
                <a:lnTo>
                  <a:pt x="471" y="492"/>
                </a:lnTo>
                <a:lnTo>
                  <a:pt x="480" y="247"/>
                </a:lnTo>
                <a:lnTo>
                  <a:pt x="487" y="123"/>
                </a:lnTo>
                <a:lnTo>
                  <a:pt x="496" y="3"/>
                </a:lnTo>
                <a:lnTo>
                  <a:pt x="428" y="0"/>
                </a:lnTo>
                <a:lnTo>
                  <a:pt x="407" y="176"/>
                </a:lnTo>
                <a:lnTo>
                  <a:pt x="137" y="171"/>
                </a:lnTo>
                <a:lnTo>
                  <a:pt x="137" y="171"/>
                </a:lnTo>
                <a:lnTo>
                  <a:pt x="137" y="175"/>
                </a:lnTo>
                <a:lnTo>
                  <a:pt x="134" y="177"/>
                </a:lnTo>
                <a:lnTo>
                  <a:pt x="127" y="182"/>
                </a:lnTo>
                <a:lnTo>
                  <a:pt x="118" y="186"/>
                </a:lnTo>
                <a:lnTo>
                  <a:pt x="107" y="189"/>
                </a:lnTo>
                <a:lnTo>
                  <a:pt x="105" y="193"/>
                </a:lnTo>
                <a:lnTo>
                  <a:pt x="107" y="206"/>
                </a:lnTo>
                <a:lnTo>
                  <a:pt x="114" y="209"/>
                </a:lnTo>
                <a:lnTo>
                  <a:pt x="114" y="209"/>
                </a:lnTo>
                <a:lnTo>
                  <a:pt x="109" y="214"/>
                </a:lnTo>
                <a:lnTo>
                  <a:pt x="100" y="218"/>
                </a:lnTo>
                <a:lnTo>
                  <a:pt x="96" y="218"/>
                </a:lnTo>
                <a:lnTo>
                  <a:pt x="84" y="220"/>
                </a:lnTo>
                <a:lnTo>
                  <a:pt x="82" y="223"/>
                </a:lnTo>
                <a:lnTo>
                  <a:pt x="82" y="223"/>
                </a:lnTo>
                <a:lnTo>
                  <a:pt x="75" y="237"/>
                </a:lnTo>
                <a:lnTo>
                  <a:pt x="73" y="245"/>
                </a:lnTo>
                <a:lnTo>
                  <a:pt x="73" y="248"/>
                </a:lnTo>
                <a:lnTo>
                  <a:pt x="73" y="249"/>
                </a:lnTo>
                <a:lnTo>
                  <a:pt x="75" y="254"/>
                </a:lnTo>
                <a:lnTo>
                  <a:pt x="66" y="257"/>
                </a:lnTo>
                <a:lnTo>
                  <a:pt x="59" y="263"/>
                </a:lnTo>
                <a:lnTo>
                  <a:pt x="68" y="268"/>
                </a:lnTo>
                <a:lnTo>
                  <a:pt x="66" y="284"/>
                </a:lnTo>
                <a:lnTo>
                  <a:pt x="59" y="284"/>
                </a:lnTo>
                <a:lnTo>
                  <a:pt x="59" y="284"/>
                </a:lnTo>
                <a:lnTo>
                  <a:pt x="52" y="288"/>
                </a:lnTo>
                <a:lnTo>
                  <a:pt x="48" y="290"/>
                </a:lnTo>
                <a:lnTo>
                  <a:pt x="48" y="292"/>
                </a:lnTo>
                <a:lnTo>
                  <a:pt x="32" y="292"/>
                </a:lnTo>
                <a:lnTo>
                  <a:pt x="27" y="304"/>
                </a:lnTo>
                <a:lnTo>
                  <a:pt x="41" y="306"/>
                </a:lnTo>
                <a:lnTo>
                  <a:pt x="43" y="311"/>
                </a:lnTo>
                <a:lnTo>
                  <a:pt x="25" y="325"/>
                </a:lnTo>
                <a:lnTo>
                  <a:pt x="25" y="328"/>
                </a:lnTo>
                <a:lnTo>
                  <a:pt x="32" y="335"/>
                </a:lnTo>
                <a:lnTo>
                  <a:pt x="32" y="340"/>
                </a:lnTo>
                <a:lnTo>
                  <a:pt x="32" y="340"/>
                </a:lnTo>
                <a:lnTo>
                  <a:pt x="27" y="340"/>
                </a:lnTo>
                <a:lnTo>
                  <a:pt x="23" y="340"/>
                </a:lnTo>
                <a:lnTo>
                  <a:pt x="16" y="339"/>
                </a:lnTo>
                <a:lnTo>
                  <a:pt x="7" y="341"/>
                </a:lnTo>
                <a:lnTo>
                  <a:pt x="14" y="345"/>
                </a:lnTo>
                <a:lnTo>
                  <a:pt x="21" y="345"/>
                </a:lnTo>
                <a:lnTo>
                  <a:pt x="21" y="345"/>
                </a:lnTo>
                <a:lnTo>
                  <a:pt x="32" y="351"/>
                </a:lnTo>
                <a:lnTo>
                  <a:pt x="36" y="354"/>
                </a:lnTo>
                <a:lnTo>
                  <a:pt x="39" y="355"/>
                </a:lnTo>
                <a:lnTo>
                  <a:pt x="39" y="357"/>
                </a:lnTo>
                <a:lnTo>
                  <a:pt x="30" y="358"/>
                </a:lnTo>
                <a:lnTo>
                  <a:pt x="30" y="358"/>
                </a:lnTo>
                <a:lnTo>
                  <a:pt x="25" y="362"/>
                </a:lnTo>
                <a:lnTo>
                  <a:pt x="23" y="365"/>
                </a:lnTo>
                <a:lnTo>
                  <a:pt x="25" y="367"/>
                </a:lnTo>
                <a:lnTo>
                  <a:pt x="30" y="371"/>
                </a:lnTo>
                <a:lnTo>
                  <a:pt x="30" y="374"/>
                </a:lnTo>
                <a:lnTo>
                  <a:pt x="30" y="374"/>
                </a:lnTo>
                <a:lnTo>
                  <a:pt x="27" y="376"/>
                </a:lnTo>
                <a:lnTo>
                  <a:pt x="25" y="376"/>
                </a:lnTo>
                <a:lnTo>
                  <a:pt x="25" y="376"/>
                </a:lnTo>
                <a:lnTo>
                  <a:pt x="21" y="379"/>
                </a:lnTo>
                <a:lnTo>
                  <a:pt x="16" y="384"/>
                </a:lnTo>
                <a:lnTo>
                  <a:pt x="5" y="391"/>
                </a:lnTo>
                <a:lnTo>
                  <a:pt x="5" y="391"/>
                </a:lnTo>
                <a:lnTo>
                  <a:pt x="16" y="397"/>
                </a:lnTo>
                <a:lnTo>
                  <a:pt x="23" y="403"/>
                </a:lnTo>
                <a:lnTo>
                  <a:pt x="27" y="412"/>
                </a:lnTo>
                <a:lnTo>
                  <a:pt x="30" y="419"/>
                </a:lnTo>
                <a:lnTo>
                  <a:pt x="32" y="435"/>
                </a:lnTo>
                <a:lnTo>
                  <a:pt x="32" y="451"/>
                </a:lnTo>
                <a:lnTo>
                  <a:pt x="32" y="451"/>
                </a:lnTo>
                <a:lnTo>
                  <a:pt x="34" y="456"/>
                </a:lnTo>
                <a:lnTo>
                  <a:pt x="36" y="459"/>
                </a:lnTo>
                <a:lnTo>
                  <a:pt x="41" y="462"/>
                </a:lnTo>
                <a:lnTo>
                  <a:pt x="41" y="462"/>
                </a:lnTo>
                <a:lnTo>
                  <a:pt x="21" y="481"/>
                </a:lnTo>
                <a:lnTo>
                  <a:pt x="0" y="501"/>
                </a:lnTo>
                <a:lnTo>
                  <a:pt x="0" y="501"/>
                </a:lnTo>
                <a:lnTo>
                  <a:pt x="125" y="502"/>
                </a:lnTo>
                <a:lnTo>
                  <a:pt x="248" y="502"/>
                </a:lnTo>
                <a:lnTo>
                  <a:pt x="248" y="502"/>
                </a:lnTo>
                <a:lnTo>
                  <a:pt x="275" y="502"/>
                </a:lnTo>
                <a:lnTo>
                  <a:pt x="303" y="501"/>
                </a:lnTo>
                <a:lnTo>
                  <a:pt x="360" y="496"/>
                </a:lnTo>
                <a:lnTo>
                  <a:pt x="414" y="492"/>
                </a:lnTo>
                <a:lnTo>
                  <a:pt x="444" y="492"/>
                </a:lnTo>
                <a:lnTo>
                  <a:pt x="471" y="492"/>
                </a:lnTo>
                <a:lnTo>
                  <a:pt x="471" y="492"/>
                </a:lnTo>
                <a:close/>
              </a:path>
            </a:pathLst>
          </a:custGeom>
          <a:gradFill flip="none" rotWithShape="1">
            <a:gsLst>
              <a:gs pos="0">
                <a:schemeClr val="accent3">
                  <a:lumMod val="40000"/>
                  <a:lumOff val="60000"/>
                </a:schemeClr>
              </a:gs>
              <a:gs pos="87000">
                <a:srgbClr val="7C2E2C">
                  <a:shade val="67500"/>
                  <a:satMod val="115000"/>
                </a:srgbClr>
              </a:gs>
              <a:gs pos="100000">
                <a:srgbClr val="7C2E2C">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6" name="Group 15"/>
          <p:cNvGrpSpPr/>
          <p:nvPr/>
        </p:nvGrpSpPr>
        <p:grpSpPr>
          <a:xfrm>
            <a:off x="152400" y="457200"/>
            <a:ext cx="3269603" cy="6400800"/>
            <a:chOff x="434987" y="63785"/>
            <a:chExt cx="3255333" cy="5901573"/>
          </a:xfrm>
          <a:solidFill>
            <a:srgbClr val="164072"/>
          </a:solidFill>
        </p:grpSpPr>
        <p:sp>
          <p:nvSpPr>
            <p:cNvPr id="17" name="Freeform 5"/>
            <p:cNvSpPr>
              <a:spLocks/>
            </p:cNvSpPr>
            <p:nvPr/>
          </p:nvSpPr>
          <p:spPr bwMode="auto">
            <a:xfrm rot="16200000">
              <a:off x="1678207" y="4290765"/>
              <a:ext cx="1545758" cy="1803428"/>
            </a:xfrm>
            <a:custGeom>
              <a:avLst/>
              <a:gdLst>
                <a:gd name="T0" fmla="*/ 917 w 1101"/>
                <a:gd name="T1" fmla="*/ 41 h 683"/>
                <a:gd name="T2" fmla="*/ 860 w 1101"/>
                <a:gd name="T3" fmla="*/ 63 h 683"/>
                <a:gd name="T4" fmla="*/ 758 w 1101"/>
                <a:gd name="T5" fmla="*/ 92 h 683"/>
                <a:gd name="T6" fmla="*/ 803 w 1101"/>
                <a:gd name="T7" fmla="*/ 65 h 683"/>
                <a:gd name="T8" fmla="*/ 758 w 1101"/>
                <a:gd name="T9" fmla="*/ 0 h 683"/>
                <a:gd name="T10" fmla="*/ 683 w 1101"/>
                <a:gd name="T11" fmla="*/ 18 h 683"/>
                <a:gd name="T12" fmla="*/ 658 w 1101"/>
                <a:gd name="T13" fmla="*/ 45 h 683"/>
                <a:gd name="T14" fmla="*/ 683 w 1101"/>
                <a:gd name="T15" fmla="*/ 99 h 683"/>
                <a:gd name="T16" fmla="*/ 571 w 1101"/>
                <a:gd name="T17" fmla="*/ 75 h 683"/>
                <a:gd name="T18" fmla="*/ 583 w 1101"/>
                <a:gd name="T19" fmla="*/ 47 h 683"/>
                <a:gd name="T20" fmla="*/ 528 w 1101"/>
                <a:gd name="T21" fmla="*/ 30 h 683"/>
                <a:gd name="T22" fmla="*/ 428 w 1101"/>
                <a:gd name="T23" fmla="*/ 23 h 683"/>
                <a:gd name="T24" fmla="*/ 362 w 1101"/>
                <a:gd name="T25" fmla="*/ 69 h 683"/>
                <a:gd name="T26" fmla="*/ 275 w 1101"/>
                <a:gd name="T27" fmla="*/ 81 h 683"/>
                <a:gd name="T28" fmla="*/ 284 w 1101"/>
                <a:gd name="T29" fmla="*/ 161 h 683"/>
                <a:gd name="T30" fmla="*/ 243 w 1101"/>
                <a:gd name="T31" fmla="*/ 152 h 683"/>
                <a:gd name="T32" fmla="*/ 196 w 1101"/>
                <a:gd name="T33" fmla="*/ 151 h 683"/>
                <a:gd name="T34" fmla="*/ 148 w 1101"/>
                <a:gd name="T35" fmla="*/ 115 h 683"/>
                <a:gd name="T36" fmla="*/ 102 w 1101"/>
                <a:gd name="T37" fmla="*/ 92 h 683"/>
                <a:gd name="T38" fmla="*/ 86 w 1101"/>
                <a:gd name="T39" fmla="*/ 69 h 683"/>
                <a:gd name="T40" fmla="*/ 57 w 1101"/>
                <a:gd name="T41" fmla="*/ 51 h 683"/>
                <a:gd name="T42" fmla="*/ 36 w 1101"/>
                <a:gd name="T43" fmla="*/ 26 h 683"/>
                <a:gd name="T44" fmla="*/ 9 w 1101"/>
                <a:gd name="T45" fmla="*/ 0 h 683"/>
                <a:gd name="T46" fmla="*/ 25 w 1101"/>
                <a:gd name="T47" fmla="*/ 47 h 683"/>
                <a:gd name="T48" fmla="*/ 105 w 1101"/>
                <a:gd name="T49" fmla="*/ 128 h 683"/>
                <a:gd name="T50" fmla="*/ 221 w 1101"/>
                <a:gd name="T51" fmla="*/ 200 h 683"/>
                <a:gd name="T52" fmla="*/ 284 w 1101"/>
                <a:gd name="T53" fmla="*/ 228 h 683"/>
                <a:gd name="T54" fmla="*/ 296 w 1101"/>
                <a:gd name="T55" fmla="*/ 214 h 683"/>
                <a:gd name="T56" fmla="*/ 407 w 1101"/>
                <a:gd name="T57" fmla="*/ 255 h 683"/>
                <a:gd name="T58" fmla="*/ 448 w 1101"/>
                <a:gd name="T59" fmla="*/ 275 h 683"/>
                <a:gd name="T60" fmla="*/ 407 w 1101"/>
                <a:gd name="T61" fmla="*/ 261 h 683"/>
                <a:gd name="T62" fmla="*/ 330 w 1101"/>
                <a:gd name="T63" fmla="*/ 255 h 683"/>
                <a:gd name="T64" fmla="*/ 332 w 1101"/>
                <a:gd name="T65" fmla="*/ 271 h 683"/>
                <a:gd name="T66" fmla="*/ 371 w 1101"/>
                <a:gd name="T67" fmla="*/ 306 h 683"/>
                <a:gd name="T68" fmla="*/ 428 w 1101"/>
                <a:gd name="T69" fmla="*/ 312 h 683"/>
                <a:gd name="T70" fmla="*/ 416 w 1101"/>
                <a:gd name="T71" fmla="*/ 423 h 683"/>
                <a:gd name="T72" fmla="*/ 410 w 1101"/>
                <a:gd name="T73" fmla="*/ 434 h 683"/>
                <a:gd name="T74" fmla="*/ 407 w 1101"/>
                <a:gd name="T75" fmla="*/ 459 h 683"/>
                <a:gd name="T76" fmla="*/ 394 w 1101"/>
                <a:gd name="T77" fmla="*/ 479 h 683"/>
                <a:gd name="T78" fmla="*/ 350 w 1101"/>
                <a:gd name="T79" fmla="*/ 527 h 683"/>
                <a:gd name="T80" fmla="*/ 318 w 1101"/>
                <a:gd name="T81" fmla="*/ 542 h 683"/>
                <a:gd name="T82" fmla="*/ 284 w 1101"/>
                <a:gd name="T83" fmla="*/ 556 h 683"/>
                <a:gd name="T84" fmla="*/ 198 w 1101"/>
                <a:gd name="T85" fmla="*/ 620 h 683"/>
                <a:gd name="T86" fmla="*/ 250 w 1101"/>
                <a:gd name="T87" fmla="*/ 683 h 683"/>
                <a:gd name="T88" fmla="*/ 296 w 1101"/>
                <a:gd name="T89" fmla="*/ 672 h 683"/>
                <a:gd name="T90" fmla="*/ 307 w 1101"/>
                <a:gd name="T91" fmla="*/ 646 h 683"/>
                <a:gd name="T92" fmla="*/ 341 w 1101"/>
                <a:gd name="T93" fmla="*/ 612 h 683"/>
                <a:gd name="T94" fmla="*/ 460 w 1101"/>
                <a:gd name="T95" fmla="*/ 544 h 683"/>
                <a:gd name="T96" fmla="*/ 435 w 1101"/>
                <a:gd name="T97" fmla="*/ 528 h 683"/>
                <a:gd name="T98" fmla="*/ 394 w 1101"/>
                <a:gd name="T99" fmla="*/ 509 h 683"/>
                <a:gd name="T100" fmla="*/ 439 w 1101"/>
                <a:gd name="T101" fmla="*/ 435 h 683"/>
                <a:gd name="T102" fmla="*/ 589 w 1101"/>
                <a:gd name="T103" fmla="*/ 418 h 683"/>
                <a:gd name="T104" fmla="*/ 1033 w 1101"/>
                <a:gd name="T105" fmla="*/ 360 h 683"/>
                <a:gd name="T106" fmla="*/ 1045 w 1101"/>
                <a:gd name="T107" fmla="*/ 307 h 683"/>
                <a:gd name="T108" fmla="*/ 1067 w 1101"/>
                <a:gd name="T109" fmla="*/ 249 h 683"/>
                <a:gd name="T110" fmla="*/ 1067 w 1101"/>
                <a:gd name="T111" fmla="*/ 215 h 683"/>
                <a:gd name="T112" fmla="*/ 1076 w 1101"/>
                <a:gd name="T113" fmla="*/ 157 h 683"/>
                <a:gd name="T114" fmla="*/ 1060 w 1101"/>
                <a:gd name="T115" fmla="*/ 115 h 683"/>
                <a:gd name="T116" fmla="*/ 1004 w 1101"/>
                <a:gd name="T117" fmla="*/ 88 h 683"/>
                <a:gd name="T118" fmla="*/ 958 w 1101"/>
                <a:gd name="T119" fmla="*/ 69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1" h="683">
                  <a:moveTo>
                    <a:pt x="924" y="35"/>
                  </a:moveTo>
                  <a:lnTo>
                    <a:pt x="924" y="35"/>
                  </a:lnTo>
                  <a:lnTo>
                    <a:pt x="917" y="41"/>
                  </a:lnTo>
                  <a:lnTo>
                    <a:pt x="906" y="45"/>
                  </a:lnTo>
                  <a:lnTo>
                    <a:pt x="885" y="55"/>
                  </a:lnTo>
                  <a:lnTo>
                    <a:pt x="860" y="63"/>
                  </a:lnTo>
                  <a:lnTo>
                    <a:pt x="837" y="69"/>
                  </a:lnTo>
                  <a:lnTo>
                    <a:pt x="826" y="93"/>
                  </a:lnTo>
                  <a:lnTo>
                    <a:pt x="758" y="92"/>
                  </a:lnTo>
                  <a:lnTo>
                    <a:pt x="758" y="65"/>
                  </a:lnTo>
                  <a:lnTo>
                    <a:pt x="803" y="65"/>
                  </a:lnTo>
                  <a:lnTo>
                    <a:pt x="803" y="65"/>
                  </a:lnTo>
                  <a:lnTo>
                    <a:pt x="803" y="61"/>
                  </a:lnTo>
                  <a:lnTo>
                    <a:pt x="803" y="59"/>
                  </a:lnTo>
                  <a:lnTo>
                    <a:pt x="758" y="0"/>
                  </a:lnTo>
                  <a:lnTo>
                    <a:pt x="726" y="18"/>
                  </a:lnTo>
                  <a:lnTo>
                    <a:pt x="683" y="18"/>
                  </a:lnTo>
                  <a:lnTo>
                    <a:pt x="683" y="18"/>
                  </a:lnTo>
                  <a:lnTo>
                    <a:pt x="674" y="24"/>
                  </a:lnTo>
                  <a:lnTo>
                    <a:pt x="669" y="30"/>
                  </a:lnTo>
                  <a:lnTo>
                    <a:pt x="658" y="45"/>
                  </a:lnTo>
                  <a:lnTo>
                    <a:pt x="651" y="62"/>
                  </a:lnTo>
                  <a:lnTo>
                    <a:pt x="649" y="77"/>
                  </a:lnTo>
                  <a:lnTo>
                    <a:pt x="683" y="99"/>
                  </a:lnTo>
                  <a:lnTo>
                    <a:pt x="605" y="104"/>
                  </a:lnTo>
                  <a:lnTo>
                    <a:pt x="594" y="81"/>
                  </a:lnTo>
                  <a:lnTo>
                    <a:pt x="571" y="75"/>
                  </a:lnTo>
                  <a:lnTo>
                    <a:pt x="560" y="65"/>
                  </a:lnTo>
                  <a:lnTo>
                    <a:pt x="583" y="47"/>
                  </a:lnTo>
                  <a:lnTo>
                    <a:pt x="583" y="47"/>
                  </a:lnTo>
                  <a:lnTo>
                    <a:pt x="569" y="44"/>
                  </a:lnTo>
                  <a:lnTo>
                    <a:pt x="555" y="39"/>
                  </a:lnTo>
                  <a:lnTo>
                    <a:pt x="528" y="30"/>
                  </a:lnTo>
                  <a:lnTo>
                    <a:pt x="503" y="17"/>
                  </a:lnTo>
                  <a:lnTo>
                    <a:pt x="482" y="6"/>
                  </a:lnTo>
                  <a:lnTo>
                    <a:pt x="428" y="23"/>
                  </a:lnTo>
                  <a:lnTo>
                    <a:pt x="407" y="18"/>
                  </a:lnTo>
                  <a:lnTo>
                    <a:pt x="362" y="41"/>
                  </a:lnTo>
                  <a:lnTo>
                    <a:pt x="362" y="69"/>
                  </a:lnTo>
                  <a:lnTo>
                    <a:pt x="330" y="81"/>
                  </a:lnTo>
                  <a:lnTo>
                    <a:pt x="307" y="75"/>
                  </a:lnTo>
                  <a:lnTo>
                    <a:pt x="275" y="81"/>
                  </a:lnTo>
                  <a:lnTo>
                    <a:pt x="298" y="104"/>
                  </a:lnTo>
                  <a:lnTo>
                    <a:pt x="252" y="127"/>
                  </a:lnTo>
                  <a:lnTo>
                    <a:pt x="284" y="161"/>
                  </a:lnTo>
                  <a:lnTo>
                    <a:pt x="284" y="161"/>
                  </a:lnTo>
                  <a:lnTo>
                    <a:pt x="266" y="155"/>
                  </a:lnTo>
                  <a:lnTo>
                    <a:pt x="243" y="152"/>
                  </a:lnTo>
                  <a:lnTo>
                    <a:pt x="218" y="149"/>
                  </a:lnTo>
                  <a:lnTo>
                    <a:pt x="207" y="149"/>
                  </a:lnTo>
                  <a:lnTo>
                    <a:pt x="196" y="151"/>
                  </a:lnTo>
                  <a:lnTo>
                    <a:pt x="196" y="151"/>
                  </a:lnTo>
                  <a:lnTo>
                    <a:pt x="175" y="134"/>
                  </a:lnTo>
                  <a:lnTo>
                    <a:pt x="148" y="115"/>
                  </a:lnTo>
                  <a:lnTo>
                    <a:pt x="134" y="106"/>
                  </a:lnTo>
                  <a:lnTo>
                    <a:pt x="118" y="98"/>
                  </a:lnTo>
                  <a:lnTo>
                    <a:pt x="102" y="92"/>
                  </a:lnTo>
                  <a:lnTo>
                    <a:pt x="86" y="87"/>
                  </a:lnTo>
                  <a:lnTo>
                    <a:pt x="86" y="69"/>
                  </a:lnTo>
                  <a:lnTo>
                    <a:pt x="86" y="69"/>
                  </a:lnTo>
                  <a:lnTo>
                    <a:pt x="77" y="65"/>
                  </a:lnTo>
                  <a:lnTo>
                    <a:pt x="66" y="59"/>
                  </a:lnTo>
                  <a:lnTo>
                    <a:pt x="57" y="51"/>
                  </a:lnTo>
                  <a:lnTo>
                    <a:pt x="48" y="43"/>
                  </a:lnTo>
                  <a:lnTo>
                    <a:pt x="41" y="35"/>
                  </a:lnTo>
                  <a:lnTo>
                    <a:pt x="36" y="26"/>
                  </a:lnTo>
                  <a:lnTo>
                    <a:pt x="32" y="19"/>
                  </a:lnTo>
                  <a:lnTo>
                    <a:pt x="32" y="11"/>
                  </a:lnTo>
                  <a:lnTo>
                    <a:pt x="9" y="0"/>
                  </a:lnTo>
                  <a:lnTo>
                    <a:pt x="0" y="11"/>
                  </a:lnTo>
                  <a:lnTo>
                    <a:pt x="0" y="11"/>
                  </a:lnTo>
                  <a:lnTo>
                    <a:pt x="25" y="47"/>
                  </a:lnTo>
                  <a:lnTo>
                    <a:pt x="50" y="77"/>
                  </a:lnTo>
                  <a:lnTo>
                    <a:pt x="77" y="104"/>
                  </a:lnTo>
                  <a:lnTo>
                    <a:pt x="105" y="128"/>
                  </a:lnTo>
                  <a:lnTo>
                    <a:pt x="136" y="152"/>
                  </a:lnTo>
                  <a:lnTo>
                    <a:pt x="175" y="176"/>
                  </a:lnTo>
                  <a:lnTo>
                    <a:pt x="221" y="200"/>
                  </a:lnTo>
                  <a:lnTo>
                    <a:pt x="275" y="226"/>
                  </a:lnTo>
                  <a:lnTo>
                    <a:pt x="275" y="226"/>
                  </a:lnTo>
                  <a:lnTo>
                    <a:pt x="284" y="228"/>
                  </a:lnTo>
                  <a:lnTo>
                    <a:pt x="296" y="232"/>
                  </a:lnTo>
                  <a:lnTo>
                    <a:pt x="296" y="214"/>
                  </a:lnTo>
                  <a:lnTo>
                    <a:pt x="296" y="214"/>
                  </a:lnTo>
                  <a:lnTo>
                    <a:pt x="330" y="226"/>
                  </a:lnTo>
                  <a:lnTo>
                    <a:pt x="382" y="244"/>
                  </a:lnTo>
                  <a:lnTo>
                    <a:pt x="407" y="255"/>
                  </a:lnTo>
                  <a:lnTo>
                    <a:pt x="430" y="264"/>
                  </a:lnTo>
                  <a:lnTo>
                    <a:pt x="446" y="271"/>
                  </a:lnTo>
                  <a:lnTo>
                    <a:pt x="448" y="275"/>
                  </a:lnTo>
                  <a:lnTo>
                    <a:pt x="451" y="277"/>
                  </a:lnTo>
                  <a:lnTo>
                    <a:pt x="428" y="277"/>
                  </a:lnTo>
                  <a:lnTo>
                    <a:pt x="407" y="261"/>
                  </a:lnTo>
                  <a:lnTo>
                    <a:pt x="339" y="255"/>
                  </a:lnTo>
                  <a:lnTo>
                    <a:pt x="350" y="267"/>
                  </a:lnTo>
                  <a:lnTo>
                    <a:pt x="330" y="255"/>
                  </a:lnTo>
                  <a:lnTo>
                    <a:pt x="318" y="261"/>
                  </a:lnTo>
                  <a:lnTo>
                    <a:pt x="318" y="261"/>
                  </a:lnTo>
                  <a:lnTo>
                    <a:pt x="332" y="271"/>
                  </a:lnTo>
                  <a:lnTo>
                    <a:pt x="350" y="286"/>
                  </a:lnTo>
                  <a:lnTo>
                    <a:pt x="366" y="300"/>
                  </a:lnTo>
                  <a:lnTo>
                    <a:pt x="371" y="306"/>
                  </a:lnTo>
                  <a:lnTo>
                    <a:pt x="373" y="312"/>
                  </a:lnTo>
                  <a:lnTo>
                    <a:pt x="405" y="318"/>
                  </a:lnTo>
                  <a:lnTo>
                    <a:pt x="428" y="312"/>
                  </a:lnTo>
                  <a:lnTo>
                    <a:pt x="439" y="348"/>
                  </a:lnTo>
                  <a:lnTo>
                    <a:pt x="394" y="387"/>
                  </a:lnTo>
                  <a:lnTo>
                    <a:pt x="416" y="423"/>
                  </a:lnTo>
                  <a:lnTo>
                    <a:pt x="416" y="423"/>
                  </a:lnTo>
                  <a:lnTo>
                    <a:pt x="412" y="428"/>
                  </a:lnTo>
                  <a:lnTo>
                    <a:pt x="410" y="434"/>
                  </a:lnTo>
                  <a:lnTo>
                    <a:pt x="407" y="445"/>
                  </a:lnTo>
                  <a:lnTo>
                    <a:pt x="407" y="454"/>
                  </a:lnTo>
                  <a:lnTo>
                    <a:pt x="407" y="459"/>
                  </a:lnTo>
                  <a:lnTo>
                    <a:pt x="405" y="463"/>
                  </a:lnTo>
                  <a:lnTo>
                    <a:pt x="405" y="463"/>
                  </a:lnTo>
                  <a:lnTo>
                    <a:pt x="394" y="479"/>
                  </a:lnTo>
                  <a:lnTo>
                    <a:pt x="380" y="495"/>
                  </a:lnTo>
                  <a:lnTo>
                    <a:pt x="350" y="527"/>
                  </a:lnTo>
                  <a:lnTo>
                    <a:pt x="350" y="527"/>
                  </a:lnTo>
                  <a:lnTo>
                    <a:pt x="346" y="531"/>
                  </a:lnTo>
                  <a:lnTo>
                    <a:pt x="339" y="534"/>
                  </a:lnTo>
                  <a:lnTo>
                    <a:pt x="318" y="542"/>
                  </a:lnTo>
                  <a:lnTo>
                    <a:pt x="300" y="549"/>
                  </a:lnTo>
                  <a:lnTo>
                    <a:pt x="284" y="556"/>
                  </a:lnTo>
                  <a:lnTo>
                    <a:pt x="284" y="556"/>
                  </a:lnTo>
                  <a:lnTo>
                    <a:pt x="255" y="575"/>
                  </a:lnTo>
                  <a:lnTo>
                    <a:pt x="225" y="598"/>
                  </a:lnTo>
                  <a:lnTo>
                    <a:pt x="198" y="620"/>
                  </a:lnTo>
                  <a:lnTo>
                    <a:pt x="175" y="643"/>
                  </a:lnTo>
                  <a:lnTo>
                    <a:pt x="207" y="683"/>
                  </a:lnTo>
                  <a:lnTo>
                    <a:pt x="250" y="683"/>
                  </a:lnTo>
                  <a:lnTo>
                    <a:pt x="250" y="683"/>
                  </a:lnTo>
                  <a:lnTo>
                    <a:pt x="296" y="672"/>
                  </a:lnTo>
                  <a:lnTo>
                    <a:pt x="296" y="672"/>
                  </a:lnTo>
                  <a:lnTo>
                    <a:pt x="303" y="664"/>
                  </a:lnTo>
                  <a:lnTo>
                    <a:pt x="305" y="654"/>
                  </a:lnTo>
                  <a:lnTo>
                    <a:pt x="307" y="646"/>
                  </a:lnTo>
                  <a:lnTo>
                    <a:pt x="307" y="637"/>
                  </a:lnTo>
                  <a:lnTo>
                    <a:pt x="307" y="637"/>
                  </a:lnTo>
                  <a:lnTo>
                    <a:pt x="341" y="612"/>
                  </a:lnTo>
                  <a:lnTo>
                    <a:pt x="378" y="588"/>
                  </a:lnTo>
                  <a:lnTo>
                    <a:pt x="419" y="565"/>
                  </a:lnTo>
                  <a:lnTo>
                    <a:pt x="460" y="544"/>
                  </a:lnTo>
                  <a:lnTo>
                    <a:pt x="451" y="533"/>
                  </a:lnTo>
                  <a:lnTo>
                    <a:pt x="451" y="533"/>
                  </a:lnTo>
                  <a:lnTo>
                    <a:pt x="435" y="528"/>
                  </a:lnTo>
                  <a:lnTo>
                    <a:pt x="419" y="522"/>
                  </a:lnTo>
                  <a:lnTo>
                    <a:pt x="405" y="516"/>
                  </a:lnTo>
                  <a:lnTo>
                    <a:pt x="394" y="509"/>
                  </a:lnTo>
                  <a:lnTo>
                    <a:pt x="439" y="469"/>
                  </a:lnTo>
                  <a:lnTo>
                    <a:pt x="460" y="469"/>
                  </a:lnTo>
                  <a:lnTo>
                    <a:pt x="439" y="435"/>
                  </a:lnTo>
                  <a:lnTo>
                    <a:pt x="439" y="435"/>
                  </a:lnTo>
                  <a:lnTo>
                    <a:pt x="514" y="427"/>
                  </a:lnTo>
                  <a:lnTo>
                    <a:pt x="589" y="418"/>
                  </a:lnTo>
                  <a:lnTo>
                    <a:pt x="737" y="401"/>
                  </a:lnTo>
                  <a:lnTo>
                    <a:pt x="885" y="380"/>
                  </a:lnTo>
                  <a:lnTo>
                    <a:pt x="1033" y="360"/>
                  </a:lnTo>
                  <a:lnTo>
                    <a:pt x="1067" y="325"/>
                  </a:lnTo>
                  <a:lnTo>
                    <a:pt x="1045" y="307"/>
                  </a:lnTo>
                  <a:lnTo>
                    <a:pt x="1045" y="307"/>
                  </a:lnTo>
                  <a:lnTo>
                    <a:pt x="1056" y="277"/>
                  </a:lnTo>
                  <a:lnTo>
                    <a:pt x="1067" y="249"/>
                  </a:lnTo>
                  <a:lnTo>
                    <a:pt x="1067" y="249"/>
                  </a:lnTo>
                  <a:lnTo>
                    <a:pt x="1063" y="240"/>
                  </a:lnTo>
                  <a:lnTo>
                    <a:pt x="1056" y="232"/>
                  </a:lnTo>
                  <a:lnTo>
                    <a:pt x="1067" y="215"/>
                  </a:lnTo>
                  <a:lnTo>
                    <a:pt x="1076" y="215"/>
                  </a:lnTo>
                  <a:lnTo>
                    <a:pt x="1101" y="163"/>
                  </a:lnTo>
                  <a:lnTo>
                    <a:pt x="1076" y="157"/>
                  </a:lnTo>
                  <a:lnTo>
                    <a:pt x="1076" y="128"/>
                  </a:lnTo>
                  <a:lnTo>
                    <a:pt x="1076" y="128"/>
                  </a:lnTo>
                  <a:lnTo>
                    <a:pt x="1060" y="115"/>
                  </a:lnTo>
                  <a:lnTo>
                    <a:pt x="1040" y="104"/>
                  </a:lnTo>
                  <a:lnTo>
                    <a:pt x="1022" y="96"/>
                  </a:lnTo>
                  <a:lnTo>
                    <a:pt x="1004" y="88"/>
                  </a:lnTo>
                  <a:lnTo>
                    <a:pt x="974" y="78"/>
                  </a:lnTo>
                  <a:lnTo>
                    <a:pt x="963" y="73"/>
                  </a:lnTo>
                  <a:lnTo>
                    <a:pt x="958" y="69"/>
                  </a:lnTo>
                  <a:lnTo>
                    <a:pt x="958" y="47"/>
                  </a:lnTo>
                  <a:lnTo>
                    <a:pt x="924" y="35"/>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18" name="Freeform 27"/>
            <p:cNvSpPr>
              <a:spLocks/>
            </p:cNvSpPr>
            <p:nvPr/>
          </p:nvSpPr>
          <p:spPr bwMode="auto">
            <a:xfrm rot="16200000">
              <a:off x="1030896" y="4237017"/>
              <a:ext cx="204978" cy="171629"/>
            </a:xfrm>
            <a:custGeom>
              <a:avLst/>
              <a:gdLst>
                <a:gd name="T0" fmla="*/ 98 w 146"/>
                <a:gd name="T1" fmla="*/ 0 h 65"/>
                <a:gd name="T2" fmla="*/ 98 w 146"/>
                <a:gd name="T3" fmla="*/ 0 h 65"/>
                <a:gd name="T4" fmla="*/ 61 w 146"/>
                <a:gd name="T5" fmla="*/ 5 h 65"/>
                <a:gd name="T6" fmla="*/ 41 w 146"/>
                <a:gd name="T7" fmla="*/ 7 h 65"/>
                <a:gd name="T8" fmla="*/ 25 w 146"/>
                <a:gd name="T9" fmla="*/ 6 h 65"/>
                <a:gd name="T10" fmla="*/ 0 w 146"/>
                <a:gd name="T11" fmla="*/ 27 h 65"/>
                <a:gd name="T12" fmla="*/ 25 w 146"/>
                <a:gd name="T13" fmla="*/ 33 h 65"/>
                <a:gd name="T14" fmla="*/ 61 w 146"/>
                <a:gd name="T15" fmla="*/ 65 h 65"/>
                <a:gd name="T16" fmla="*/ 109 w 146"/>
                <a:gd name="T17" fmla="*/ 52 h 65"/>
                <a:gd name="T18" fmla="*/ 146 w 146"/>
                <a:gd name="T19" fmla="*/ 13 h 65"/>
                <a:gd name="T20" fmla="*/ 109 w 146"/>
                <a:gd name="T21" fmla="*/ 13 h 65"/>
                <a:gd name="T22" fmla="*/ 98 w 146"/>
                <a:gd name="T2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65">
                  <a:moveTo>
                    <a:pt x="98" y="0"/>
                  </a:moveTo>
                  <a:lnTo>
                    <a:pt x="98" y="0"/>
                  </a:lnTo>
                  <a:lnTo>
                    <a:pt x="61" y="5"/>
                  </a:lnTo>
                  <a:lnTo>
                    <a:pt x="41" y="7"/>
                  </a:lnTo>
                  <a:lnTo>
                    <a:pt x="25" y="6"/>
                  </a:lnTo>
                  <a:lnTo>
                    <a:pt x="0" y="27"/>
                  </a:lnTo>
                  <a:lnTo>
                    <a:pt x="25" y="33"/>
                  </a:lnTo>
                  <a:lnTo>
                    <a:pt x="61" y="65"/>
                  </a:lnTo>
                  <a:lnTo>
                    <a:pt x="109" y="52"/>
                  </a:lnTo>
                  <a:lnTo>
                    <a:pt x="146" y="13"/>
                  </a:lnTo>
                  <a:lnTo>
                    <a:pt x="109" y="13"/>
                  </a:lnTo>
                  <a:lnTo>
                    <a:pt x="98" y="0"/>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19" name="Freeform 28"/>
            <p:cNvSpPr>
              <a:spLocks/>
            </p:cNvSpPr>
            <p:nvPr/>
          </p:nvSpPr>
          <p:spPr bwMode="auto">
            <a:xfrm rot="16200000">
              <a:off x="979466" y="4083213"/>
              <a:ext cx="70198" cy="102978"/>
            </a:xfrm>
            <a:custGeom>
              <a:avLst/>
              <a:gdLst>
                <a:gd name="T0" fmla="*/ 0 w 50"/>
                <a:gd name="T1" fmla="*/ 13 h 39"/>
                <a:gd name="T2" fmla="*/ 0 w 50"/>
                <a:gd name="T3" fmla="*/ 32 h 39"/>
                <a:gd name="T4" fmla="*/ 25 w 50"/>
                <a:gd name="T5" fmla="*/ 39 h 39"/>
                <a:gd name="T6" fmla="*/ 25 w 50"/>
                <a:gd name="T7" fmla="*/ 39 h 39"/>
                <a:gd name="T8" fmla="*/ 34 w 50"/>
                <a:gd name="T9" fmla="*/ 26 h 39"/>
                <a:gd name="T10" fmla="*/ 39 w 50"/>
                <a:gd name="T11" fmla="*/ 19 h 39"/>
                <a:gd name="T12" fmla="*/ 39 w 50"/>
                <a:gd name="T13" fmla="*/ 13 h 39"/>
                <a:gd name="T14" fmla="*/ 50 w 50"/>
                <a:gd name="T15" fmla="*/ 7 h 39"/>
                <a:gd name="T16" fmla="*/ 39 w 50"/>
                <a:gd name="T17" fmla="*/ 0 h 39"/>
                <a:gd name="T18" fmla="*/ 39 w 50"/>
                <a:gd name="T19" fmla="*/ 0 h 39"/>
                <a:gd name="T20" fmla="*/ 18 w 50"/>
                <a:gd name="T21" fmla="*/ 6 h 39"/>
                <a:gd name="T22" fmla="*/ 9 w 50"/>
                <a:gd name="T23" fmla="*/ 10 h 39"/>
                <a:gd name="T24" fmla="*/ 0 w 50"/>
                <a:gd name="T25" fmla="*/ 13 h 39"/>
                <a:gd name="T26" fmla="*/ 0 w 50"/>
                <a:gd name="T27"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39">
                  <a:moveTo>
                    <a:pt x="0" y="13"/>
                  </a:moveTo>
                  <a:lnTo>
                    <a:pt x="0" y="32"/>
                  </a:lnTo>
                  <a:lnTo>
                    <a:pt x="25" y="39"/>
                  </a:lnTo>
                  <a:lnTo>
                    <a:pt x="25" y="39"/>
                  </a:lnTo>
                  <a:lnTo>
                    <a:pt x="34" y="26"/>
                  </a:lnTo>
                  <a:lnTo>
                    <a:pt x="39" y="19"/>
                  </a:lnTo>
                  <a:lnTo>
                    <a:pt x="39" y="13"/>
                  </a:lnTo>
                  <a:lnTo>
                    <a:pt x="50" y="7"/>
                  </a:lnTo>
                  <a:lnTo>
                    <a:pt x="39" y="0"/>
                  </a:lnTo>
                  <a:lnTo>
                    <a:pt x="39" y="0"/>
                  </a:lnTo>
                  <a:lnTo>
                    <a:pt x="18" y="6"/>
                  </a:lnTo>
                  <a:lnTo>
                    <a:pt x="9" y="10"/>
                  </a:lnTo>
                  <a:lnTo>
                    <a:pt x="0" y="13"/>
                  </a:lnTo>
                  <a:lnTo>
                    <a:pt x="0" y="13"/>
                  </a:lnTo>
                  <a:close/>
                </a:path>
              </a:pathLst>
            </a:custGeom>
            <a:grp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20" name="Freeform 29"/>
            <p:cNvSpPr>
              <a:spLocks/>
            </p:cNvSpPr>
            <p:nvPr/>
          </p:nvSpPr>
          <p:spPr bwMode="auto">
            <a:xfrm rot="16200000">
              <a:off x="956675" y="4160359"/>
              <a:ext cx="15444" cy="34326"/>
            </a:xfrm>
            <a:custGeom>
              <a:avLst/>
              <a:gdLst>
                <a:gd name="T0" fmla="*/ 0 w 11"/>
                <a:gd name="T1" fmla="*/ 0 h 13"/>
                <a:gd name="T2" fmla="*/ 11 w 11"/>
                <a:gd name="T3" fmla="*/ 13 h 13"/>
                <a:gd name="T4" fmla="*/ 0 w 11"/>
                <a:gd name="T5" fmla="*/ 13 h 13"/>
                <a:gd name="T6" fmla="*/ 0 w 11"/>
                <a:gd name="T7" fmla="*/ 0 h 13"/>
              </a:gdLst>
              <a:ahLst/>
              <a:cxnLst>
                <a:cxn ang="0">
                  <a:pos x="T0" y="T1"/>
                </a:cxn>
                <a:cxn ang="0">
                  <a:pos x="T2" y="T3"/>
                </a:cxn>
                <a:cxn ang="0">
                  <a:pos x="T4" y="T5"/>
                </a:cxn>
                <a:cxn ang="0">
                  <a:pos x="T6" y="T7"/>
                </a:cxn>
              </a:cxnLst>
              <a:rect l="0" t="0" r="r" b="b"/>
              <a:pathLst>
                <a:path w="11" h="13">
                  <a:moveTo>
                    <a:pt x="0" y="0"/>
                  </a:moveTo>
                  <a:lnTo>
                    <a:pt x="11" y="13"/>
                  </a:lnTo>
                  <a:lnTo>
                    <a:pt x="0" y="13"/>
                  </a:lnTo>
                  <a:lnTo>
                    <a:pt x="0" y="0"/>
                  </a:lnTo>
                  <a:close/>
                </a:path>
              </a:pathLst>
            </a:custGeom>
            <a:grp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30"/>
            <p:cNvSpPr>
              <a:spLocks/>
            </p:cNvSpPr>
            <p:nvPr/>
          </p:nvSpPr>
          <p:spPr bwMode="auto">
            <a:xfrm rot="16200000">
              <a:off x="915162" y="4118241"/>
              <a:ext cx="35099" cy="34326"/>
            </a:xfrm>
            <a:custGeom>
              <a:avLst/>
              <a:gdLst>
                <a:gd name="T0" fmla="*/ 25 w 25"/>
                <a:gd name="T1" fmla="*/ 7 h 13"/>
                <a:gd name="T2" fmla="*/ 25 w 25"/>
                <a:gd name="T3" fmla="*/ 7 h 13"/>
                <a:gd name="T4" fmla="*/ 25 w 25"/>
                <a:gd name="T5" fmla="*/ 8 h 13"/>
                <a:gd name="T6" fmla="*/ 25 w 25"/>
                <a:gd name="T7" fmla="*/ 8 h 13"/>
                <a:gd name="T8" fmla="*/ 20 w 25"/>
                <a:gd name="T9" fmla="*/ 12 h 13"/>
                <a:gd name="T10" fmla="*/ 20 w 25"/>
                <a:gd name="T11" fmla="*/ 12 h 13"/>
                <a:gd name="T12" fmla="*/ 18 w 25"/>
                <a:gd name="T13" fmla="*/ 12 h 13"/>
                <a:gd name="T14" fmla="*/ 18 w 25"/>
                <a:gd name="T15" fmla="*/ 12 h 13"/>
                <a:gd name="T16" fmla="*/ 13 w 25"/>
                <a:gd name="T17" fmla="*/ 13 h 13"/>
                <a:gd name="T18" fmla="*/ 13 w 25"/>
                <a:gd name="T19" fmla="*/ 13 h 13"/>
                <a:gd name="T20" fmla="*/ 9 w 25"/>
                <a:gd name="T21" fmla="*/ 12 h 13"/>
                <a:gd name="T22" fmla="*/ 4 w 25"/>
                <a:gd name="T23" fmla="*/ 12 h 13"/>
                <a:gd name="T24" fmla="*/ 4 w 25"/>
                <a:gd name="T25" fmla="*/ 12 h 13"/>
                <a:gd name="T26" fmla="*/ 2 w 25"/>
                <a:gd name="T27" fmla="*/ 10 h 13"/>
                <a:gd name="T28" fmla="*/ 2 w 25"/>
                <a:gd name="T29" fmla="*/ 10 h 13"/>
                <a:gd name="T30" fmla="*/ 0 w 25"/>
                <a:gd name="T31" fmla="*/ 8 h 13"/>
                <a:gd name="T32" fmla="*/ 0 w 25"/>
                <a:gd name="T33" fmla="*/ 5 h 13"/>
                <a:gd name="T34" fmla="*/ 0 w 25"/>
                <a:gd name="T35" fmla="*/ 5 h 13"/>
                <a:gd name="T36" fmla="*/ 2 w 25"/>
                <a:gd name="T37" fmla="*/ 4 h 13"/>
                <a:gd name="T38" fmla="*/ 2 w 25"/>
                <a:gd name="T39" fmla="*/ 4 h 13"/>
                <a:gd name="T40" fmla="*/ 4 w 25"/>
                <a:gd name="T41" fmla="*/ 1 h 13"/>
                <a:gd name="T42" fmla="*/ 9 w 25"/>
                <a:gd name="T43" fmla="*/ 0 h 13"/>
                <a:gd name="T44" fmla="*/ 15 w 25"/>
                <a:gd name="T45" fmla="*/ 0 h 13"/>
                <a:gd name="T46" fmla="*/ 15 w 25"/>
                <a:gd name="T47" fmla="*/ 0 h 13"/>
                <a:gd name="T48" fmla="*/ 20 w 25"/>
                <a:gd name="T49" fmla="*/ 1 h 13"/>
                <a:gd name="T50" fmla="*/ 20 w 25"/>
                <a:gd name="T51" fmla="*/ 1 h 13"/>
                <a:gd name="T52" fmla="*/ 25 w 25"/>
                <a:gd name="T53" fmla="*/ 5 h 13"/>
                <a:gd name="T54" fmla="*/ 25 w 25"/>
                <a:gd name="T55" fmla="*/ 5 h 13"/>
                <a:gd name="T56" fmla="*/ 25 w 25"/>
                <a:gd name="T57" fmla="*/ 7 h 13"/>
                <a:gd name="T58" fmla="*/ 25 w 25"/>
                <a:gd name="T59"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 h="13">
                  <a:moveTo>
                    <a:pt x="25" y="7"/>
                  </a:moveTo>
                  <a:lnTo>
                    <a:pt x="25" y="7"/>
                  </a:lnTo>
                  <a:lnTo>
                    <a:pt x="25" y="8"/>
                  </a:lnTo>
                  <a:lnTo>
                    <a:pt x="25" y="8"/>
                  </a:lnTo>
                  <a:lnTo>
                    <a:pt x="20" y="12"/>
                  </a:lnTo>
                  <a:lnTo>
                    <a:pt x="20" y="12"/>
                  </a:lnTo>
                  <a:lnTo>
                    <a:pt x="18" y="12"/>
                  </a:lnTo>
                  <a:lnTo>
                    <a:pt x="18" y="12"/>
                  </a:lnTo>
                  <a:lnTo>
                    <a:pt x="13" y="13"/>
                  </a:lnTo>
                  <a:lnTo>
                    <a:pt x="13" y="13"/>
                  </a:lnTo>
                  <a:lnTo>
                    <a:pt x="9" y="12"/>
                  </a:lnTo>
                  <a:lnTo>
                    <a:pt x="4" y="12"/>
                  </a:lnTo>
                  <a:lnTo>
                    <a:pt x="4" y="12"/>
                  </a:lnTo>
                  <a:lnTo>
                    <a:pt x="2" y="10"/>
                  </a:lnTo>
                  <a:lnTo>
                    <a:pt x="2" y="10"/>
                  </a:lnTo>
                  <a:lnTo>
                    <a:pt x="0" y="8"/>
                  </a:lnTo>
                  <a:lnTo>
                    <a:pt x="0" y="5"/>
                  </a:lnTo>
                  <a:lnTo>
                    <a:pt x="0" y="5"/>
                  </a:lnTo>
                  <a:lnTo>
                    <a:pt x="2" y="4"/>
                  </a:lnTo>
                  <a:lnTo>
                    <a:pt x="2" y="4"/>
                  </a:lnTo>
                  <a:lnTo>
                    <a:pt x="4" y="1"/>
                  </a:lnTo>
                  <a:lnTo>
                    <a:pt x="9" y="0"/>
                  </a:lnTo>
                  <a:lnTo>
                    <a:pt x="15" y="0"/>
                  </a:lnTo>
                  <a:lnTo>
                    <a:pt x="15" y="0"/>
                  </a:lnTo>
                  <a:lnTo>
                    <a:pt x="20" y="1"/>
                  </a:lnTo>
                  <a:lnTo>
                    <a:pt x="20" y="1"/>
                  </a:lnTo>
                  <a:lnTo>
                    <a:pt x="25" y="5"/>
                  </a:lnTo>
                  <a:lnTo>
                    <a:pt x="25" y="5"/>
                  </a:lnTo>
                  <a:lnTo>
                    <a:pt x="25" y="7"/>
                  </a:lnTo>
                  <a:lnTo>
                    <a:pt x="25" y="7"/>
                  </a:lnTo>
                  <a:close/>
                </a:path>
              </a:pathLst>
            </a:custGeom>
            <a:grp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31"/>
            <p:cNvSpPr>
              <a:spLocks/>
            </p:cNvSpPr>
            <p:nvPr/>
          </p:nvSpPr>
          <p:spPr bwMode="auto">
            <a:xfrm rot="16200000">
              <a:off x="887437" y="4039806"/>
              <a:ext cx="35099" cy="84494"/>
            </a:xfrm>
            <a:custGeom>
              <a:avLst/>
              <a:gdLst>
                <a:gd name="T0" fmla="*/ 0 w 25"/>
                <a:gd name="T1" fmla="*/ 0 h 32"/>
                <a:gd name="T2" fmla="*/ 0 w 25"/>
                <a:gd name="T3" fmla="*/ 26 h 32"/>
                <a:gd name="T4" fmla="*/ 25 w 25"/>
                <a:gd name="T5" fmla="*/ 32 h 32"/>
                <a:gd name="T6" fmla="*/ 25 w 25"/>
                <a:gd name="T7" fmla="*/ 6 h 32"/>
                <a:gd name="T8" fmla="*/ 0 w 25"/>
                <a:gd name="T9" fmla="*/ 0 h 32"/>
              </a:gdLst>
              <a:ahLst/>
              <a:cxnLst>
                <a:cxn ang="0">
                  <a:pos x="T0" y="T1"/>
                </a:cxn>
                <a:cxn ang="0">
                  <a:pos x="T2" y="T3"/>
                </a:cxn>
                <a:cxn ang="0">
                  <a:pos x="T4" y="T5"/>
                </a:cxn>
                <a:cxn ang="0">
                  <a:pos x="T6" y="T7"/>
                </a:cxn>
                <a:cxn ang="0">
                  <a:pos x="T8" y="T9"/>
                </a:cxn>
              </a:cxnLst>
              <a:rect l="0" t="0" r="r" b="b"/>
              <a:pathLst>
                <a:path w="25" h="32">
                  <a:moveTo>
                    <a:pt x="0" y="0"/>
                  </a:moveTo>
                  <a:lnTo>
                    <a:pt x="0" y="26"/>
                  </a:lnTo>
                  <a:lnTo>
                    <a:pt x="25" y="32"/>
                  </a:lnTo>
                  <a:lnTo>
                    <a:pt x="25" y="6"/>
                  </a:lnTo>
                  <a:lnTo>
                    <a:pt x="0" y="0"/>
                  </a:lnTo>
                  <a:close/>
                </a:path>
              </a:pathLst>
            </a:custGeom>
            <a:grp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32"/>
            <p:cNvSpPr>
              <a:spLocks/>
            </p:cNvSpPr>
            <p:nvPr/>
          </p:nvSpPr>
          <p:spPr bwMode="auto">
            <a:xfrm rot="16200000">
              <a:off x="523254" y="3894496"/>
              <a:ext cx="50543" cy="84494"/>
            </a:xfrm>
            <a:custGeom>
              <a:avLst/>
              <a:gdLst>
                <a:gd name="T0" fmla="*/ 14 w 36"/>
                <a:gd name="T1" fmla="*/ 0 h 32"/>
                <a:gd name="T2" fmla="*/ 0 w 36"/>
                <a:gd name="T3" fmla="*/ 13 h 32"/>
                <a:gd name="T4" fmla="*/ 0 w 36"/>
                <a:gd name="T5" fmla="*/ 26 h 32"/>
                <a:gd name="T6" fmla="*/ 25 w 36"/>
                <a:gd name="T7" fmla="*/ 32 h 32"/>
                <a:gd name="T8" fmla="*/ 36 w 36"/>
                <a:gd name="T9" fmla="*/ 19 h 32"/>
                <a:gd name="T10" fmla="*/ 36 w 36"/>
                <a:gd name="T11" fmla="*/ 19 h 32"/>
                <a:gd name="T12" fmla="*/ 27 w 36"/>
                <a:gd name="T13" fmla="*/ 9 h 32"/>
                <a:gd name="T14" fmla="*/ 21 w 36"/>
                <a:gd name="T15" fmla="*/ 3 h 32"/>
                <a:gd name="T16" fmla="*/ 14 w 36"/>
                <a:gd name="T17" fmla="*/ 0 h 32"/>
                <a:gd name="T18" fmla="*/ 14 w 36"/>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2">
                  <a:moveTo>
                    <a:pt x="14" y="0"/>
                  </a:moveTo>
                  <a:lnTo>
                    <a:pt x="0" y="13"/>
                  </a:lnTo>
                  <a:lnTo>
                    <a:pt x="0" y="26"/>
                  </a:lnTo>
                  <a:lnTo>
                    <a:pt x="25" y="32"/>
                  </a:lnTo>
                  <a:lnTo>
                    <a:pt x="36" y="19"/>
                  </a:lnTo>
                  <a:lnTo>
                    <a:pt x="36" y="19"/>
                  </a:lnTo>
                  <a:lnTo>
                    <a:pt x="27" y="9"/>
                  </a:lnTo>
                  <a:lnTo>
                    <a:pt x="21" y="3"/>
                  </a:lnTo>
                  <a:lnTo>
                    <a:pt x="14" y="0"/>
                  </a:lnTo>
                  <a:lnTo>
                    <a:pt x="14" y="0"/>
                  </a:lnTo>
                  <a:close/>
                </a:path>
              </a:pathLst>
            </a:custGeom>
            <a:grp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33"/>
            <p:cNvSpPr>
              <a:spLocks/>
            </p:cNvSpPr>
            <p:nvPr/>
          </p:nvSpPr>
          <p:spPr bwMode="auto">
            <a:xfrm rot="16200000">
              <a:off x="428198" y="3918260"/>
              <a:ext cx="50543" cy="36966"/>
            </a:xfrm>
            <a:custGeom>
              <a:avLst/>
              <a:gdLst>
                <a:gd name="T0" fmla="*/ 0 w 36"/>
                <a:gd name="T1" fmla="*/ 0 h 14"/>
                <a:gd name="T2" fmla="*/ 25 w 36"/>
                <a:gd name="T3" fmla="*/ 14 h 14"/>
                <a:gd name="T4" fmla="*/ 36 w 36"/>
                <a:gd name="T5" fmla="*/ 14 h 14"/>
                <a:gd name="T6" fmla="*/ 14 w 36"/>
                <a:gd name="T7" fmla="*/ 0 h 14"/>
                <a:gd name="T8" fmla="*/ 0 w 36"/>
                <a:gd name="T9" fmla="*/ 0 h 14"/>
              </a:gdLst>
              <a:ahLst/>
              <a:cxnLst>
                <a:cxn ang="0">
                  <a:pos x="T0" y="T1"/>
                </a:cxn>
                <a:cxn ang="0">
                  <a:pos x="T2" y="T3"/>
                </a:cxn>
                <a:cxn ang="0">
                  <a:pos x="T4" y="T5"/>
                </a:cxn>
                <a:cxn ang="0">
                  <a:pos x="T6" y="T7"/>
                </a:cxn>
                <a:cxn ang="0">
                  <a:pos x="T8" y="T9"/>
                </a:cxn>
              </a:cxnLst>
              <a:rect l="0" t="0" r="r" b="b"/>
              <a:pathLst>
                <a:path w="36" h="14">
                  <a:moveTo>
                    <a:pt x="0" y="0"/>
                  </a:moveTo>
                  <a:lnTo>
                    <a:pt x="25" y="14"/>
                  </a:lnTo>
                  <a:lnTo>
                    <a:pt x="36" y="14"/>
                  </a:lnTo>
                  <a:lnTo>
                    <a:pt x="14" y="0"/>
                  </a:lnTo>
                  <a:lnTo>
                    <a:pt x="0" y="0"/>
                  </a:lnTo>
                  <a:close/>
                </a:path>
              </a:pathLst>
            </a:custGeom>
            <a:grp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34"/>
            <p:cNvSpPr>
              <a:spLocks/>
            </p:cNvSpPr>
            <p:nvPr/>
          </p:nvSpPr>
          <p:spPr bwMode="auto">
            <a:xfrm rot="16200000">
              <a:off x="733904" y="3985837"/>
              <a:ext cx="70198" cy="87135"/>
            </a:xfrm>
            <a:custGeom>
              <a:avLst/>
              <a:gdLst>
                <a:gd name="T0" fmla="*/ 0 w 50"/>
                <a:gd name="T1" fmla="*/ 14 h 33"/>
                <a:gd name="T2" fmla="*/ 0 w 50"/>
                <a:gd name="T3" fmla="*/ 33 h 33"/>
                <a:gd name="T4" fmla="*/ 25 w 50"/>
                <a:gd name="T5" fmla="*/ 33 h 33"/>
                <a:gd name="T6" fmla="*/ 50 w 50"/>
                <a:gd name="T7" fmla="*/ 20 h 33"/>
                <a:gd name="T8" fmla="*/ 39 w 50"/>
                <a:gd name="T9" fmla="*/ 0 h 33"/>
                <a:gd name="T10" fmla="*/ 0 w 50"/>
                <a:gd name="T11" fmla="*/ 14 h 33"/>
              </a:gdLst>
              <a:ahLst/>
              <a:cxnLst>
                <a:cxn ang="0">
                  <a:pos x="T0" y="T1"/>
                </a:cxn>
                <a:cxn ang="0">
                  <a:pos x="T2" y="T3"/>
                </a:cxn>
                <a:cxn ang="0">
                  <a:pos x="T4" y="T5"/>
                </a:cxn>
                <a:cxn ang="0">
                  <a:pos x="T6" y="T7"/>
                </a:cxn>
                <a:cxn ang="0">
                  <a:pos x="T8" y="T9"/>
                </a:cxn>
                <a:cxn ang="0">
                  <a:pos x="T10" y="T11"/>
                </a:cxn>
              </a:cxnLst>
              <a:rect l="0" t="0" r="r" b="b"/>
              <a:pathLst>
                <a:path w="50" h="33">
                  <a:moveTo>
                    <a:pt x="0" y="14"/>
                  </a:moveTo>
                  <a:lnTo>
                    <a:pt x="0" y="33"/>
                  </a:lnTo>
                  <a:lnTo>
                    <a:pt x="25" y="33"/>
                  </a:lnTo>
                  <a:lnTo>
                    <a:pt x="50" y="20"/>
                  </a:lnTo>
                  <a:lnTo>
                    <a:pt x="39" y="0"/>
                  </a:lnTo>
                  <a:lnTo>
                    <a:pt x="0" y="14"/>
                  </a:lnTo>
                  <a:close/>
                </a:path>
              </a:pathLst>
            </a:custGeom>
            <a:grp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45"/>
            <p:cNvSpPr>
              <a:spLocks/>
            </p:cNvSpPr>
            <p:nvPr/>
          </p:nvSpPr>
          <p:spPr bwMode="auto">
            <a:xfrm rot="16200000">
              <a:off x="1621031" y="2742870"/>
              <a:ext cx="1234079" cy="1050900"/>
            </a:xfrm>
            <a:custGeom>
              <a:avLst/>
              <a:gdLst>
                <a:gd name="T0" fmla="*/ 879 w 879"/>
                <a:gd name="T1" fmla="*/ 109 h 398"/>
                <a:gd name="T2" fmla="*/ 847 w 879"/>
                <a:gd name="T3" fmla="*/ 107 h 398"/>
                <a:gd name="T4" fmla="*/ 781 w 879"/>
                <a:gd name="T5" fmla="*/ 97 h 398"/>
                <a:gd name="T6" fmla="*/ 749 w 879"/>
                <a:gd name="T7" fmla="*/ 84 h 398"/>
                <a:gd name="T8" fmla="*/ 760 w 879"/>
                <a:gd name="T9" fmla="*/ 80 h 398"/>
                <a:gd name="T10" fmla="*/ 770 w 879"/>
                <a:gd name="T11" fmla="*/ 77 h 398"/>
                <a:gd name="T12" fmla="*/ 776 w 879"/>
                <a:gd name="T13" fmla="*/ 65 h 398"/>
                <a:gd name="T14" fmla="*/ 774 w 879"/>
                <a:gd name="T15" fmla="*/ 60 h 398"/>
                <a:gd name="T16" fmla="*/ 767 w 879"/>
                <a:gd name="T17" fmla="*/ 53 h 398"/>
                <a:gd name="T18" fmla="*/ 754 w 879"/>
                <a:gd name="T19" fmla="*/ 55 h 398"/>
                <a:gd name="T20" fmla="*/ 740 w 879"/>
                <a:gd name="T21" fmla="*/ 55 h 398"/>
                <a:gd name="T22" fmla="*/ 674 w 879"/>
                <a:gd name="T23" fmla="*/ 52 h 398"/>
                <a:gd name="T24" fmla="*/ 663 w 879"/>
                <a:gd name="T25" fmla="*/ 55 h 398"/>
                <a:gd name="T26" fmla="*/ 633 w 879"/>
                <a:gd name="T27" fmla="*/ 50 h 398"/>
                <a:gd name="T28" fmla="*/ 626 w 879"/>
                <a:gd name="T29" fmla="*/ 48 h 398"/>
                <a:gd name="T30" fmla="*/ 597 w 879"/>
                <a:gd name="T31" fmla="*/ 48 h 398"/>
                <a:gd name="T32" fmla="*/ 592 w 879"/>
                <a:gd name="T33" fmla="*/ 48 h 398"/>
                <a:gd name="T34" fmla="*/ 585 w 879"/>
                <a:gd name="T35" fmla="*/ 48 h 398"/>
                <a:gd name="T36" fmla="*/ 578 w 879"/>
                <a:gd name="T37" fmla="*/ 49 h 398"/>
                <a:gd name="T38" fmla="*/ 560 w 879"/>
                <a:gd name="T39" fmla="*/ 52 h 398"/>
                <a:gd name="T40" fmla="*/ 553 w 879"/>
                <a:gd name="T41" fmla="*/ 52 h 398"/>
                <a:gd name="T42" fmla="*/ 542 w 879"/>
                <a:gd name="T43" fmla="*/ 55 h 398"/>
                <a:gd name="T44" fmla="*/ 526 w 879"/>
                <a:gd name="T45" fmla="*/ 56 h 398"/>
                <a:gd name="T46" fmla="*/ 515 w 879"/>
                <a:gd name="T47" fmla="*/ 64 h 398"/>
                <a:gd name="T48" fmla="*/ 501 w 879"/>
                <a:gd name="T49" fmla="*/ 65 h 398"/>
                <a:gd name="T50" fmla="*/ 496 w 879"/>
                <a:gd name="T51" fmla="*/ 64 h 398"/>
                <a:gd name="T52" fmla="*/ 501 w 879"/>
                <a:gd name="T53" fmla="*/ 61 h 398"/>
                <a:gd name="T54" fmla="*/ 490 w 879"/>
                <a:gd name="T55" fmla="*/ 53 h 398"/>
                <a:gd name="T56" fmla="*/ 483 w 879"/>
                <a:gd name="T57" fmla="*/ 46 h 398"/>
                <a:gd name="T58" fmla="*/ 474 w 879"/>
                <a:gd name="T59" fmla="*/ 42 h 398"/>
                <a:gd name="T60" fmla="*/ 444 w 879"/>
                <a:gd name="T61" fmla="*/ 36 h 398"/>
                <a:gd name="T62" fmla="*/ 421 w 879"/>
                <a:gd name="T63" fmla="*/ 31 h 398"/>
                <a:gd name="T64" fmla="*/ 401 w 879"/>
                <a:gd name="T65" fmla="*/ 23 h 398"/>
                <a:gd name="T66" fmla="*/ 401 w 879"/>
                <a:gd name="T67" fmla="*/ 17 h 398"/>
                <a:gd name="T68" fmla="*/ 380 w 879"/>
                <a:gd name="T69" fmla="*/ 16 h 398"/>
                <a:gd name="T70" fmla="*/ 355 w 879"/>
                <a:gd name="T71" fmla="*/ 15 h 398"/>
                <a:gd name="T72" fmla="*/ 351 w 879"/>
                <a:gd name="T73" fmla="*/ 15 h 398"/>
                <a:gd name="T74" fmla="*/ 342 w 879"/>
                <a:gd name="T75" fmla="*/ 21 h 398"/>
                <a:gd name="T76" fmla="*/ 333 w 879"/>
                <a:gd name="T77" fmla="*/ 25 h 398"/>
                <a:gd name="T78" fmla="*/ 328 w 879"/>
                <a:gd name="T79" fmla="*/ 25 h 398"/>
                <a:gd name="T80" fmla="*/ 303 w 879"/>
                <a:gd name="T81" fmla="*/ 17 h 398"/>
                <a:gd name="T82" fmla="*/ 308 w 879"/>
                <a:gd name="T83" fmla="*/ 11 h 398"/>
                <a:gd name="T84" fmla="*/ 276 w 879"/>
                <a:gd name="T85" fmla="*/ 0 h 398"/>
                <a:gd name="T86" fmla="*/ 216 w 879"/>
                <a:gd name="T87" fmla="*/ 50 h 398"/>
                <a:gd name="T88" fmla="*/ 119 w 879"/>
                <a:gd name="T89" fmla="*/ 134 h 398"/>
                <a:gd name="T90" fmla="*/ 62 w 879"/>
                <a:gd name="T91" fmla="*/ 189 h 398"/>
                <a:gd name="T92" fmla="*/ 39 w 879"/>
                <a:gd name="T93" fmla="*/ 214 h 398"/>
                <a:gd name="T94" fmla="*/ 0 w 879"/>
                <a:gd name="T95" fmla="*/ 340 h 398"/>
                <a:gd name="T96" fmla="*/ 378 w 879"/>
                <a:gd name="T97" fmla="*/ 367 h 398"/>
                <a:gd name="T98" fmla="*/ 792 w 879"/>
                <a:gd name="T99" fmla="*/ 398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9" h="398">
                  <a:moveTo>
                    <a:pt x="792" y="398"/>
                  </a:moveTo>
                  <a:lnTo>
                    <a:pt x="879" y="109"/>
                  </a:lnTo>
                  <a:lnTo>
                    <a:pt x="879" y="109"/>
                  </a:lnTo>
                  <a:lnTo>
                    <a:pt x="847" y="107"/>
                  </a:lnTo>
                  <a:lnTo>
                    <a:pt x="813" y="102"/>
                  </a:lnTo>
                  <a:lnTo>
                    <a:pt x="781" y="97"/>
                  </a:lnTo>
                  <a:lnTo>
                    <a:pt x="749" y="91"/>
                  </a:lnTo>
                  <a:lnTo>
                    <a:pt x="749" y="84"/>
                  </a:lnTo>
                  <a:lnTo>
                    <a:pt x="756" y="80"/>
                  </a:lnTo>
                  <a:lnTo>
                    <a:pt x="760" y="80"/>
                  </a:lnTo>
                  <a:lnTo>
                    <a:pt x="770" y="77"/>
                  </a:lnTo>
                  <a:lnTo>
                    <a:pt x="770" y="77"/>
                  </a:lnTo>
                  <a:lnTo>
                    <a:pt x="774" y="71"/>
                  </a:lnTo>
                  <a:lnTo>
                    <a:pt x="776" y="65"/>
                  </a:lnTo>
                  <a:lnTo>
                    <a:pt x="776" y="65"/>
                  </a:lnTo>
                  <a:lnTo>
                    <a:pt x="774" y="60"/>
                  </a:lnTo>
                  <a:lnTo>
                    <a:pt x="772" y="56"/>
                  </a:lnTo>
                  <a:lnTo>
                    <a:pt x="767" y="53"/>
                  </a:lnTo>
                  <a:lnTo>
                    <a:pt x="767" y="53"/>
                  </a:lnTo>
                  <a:lnTo>
                    <a:pt x="754" y="55"/>
                  </a:lnTo>
                  <a:lnTo>
                    <a:pt x="740" y="55"/>
                  </a:lnTo>
                  <a:lnTo>
                    <a:pt x="740" y="55"/>
                  </a:lnTo>
                  <a:lnTo>
                    <a:pt x="706" y="54"/>
                  </a:lnTo>
                  <a:lnTo>
                    <a:pt x="674" y="52"/>
                  </a:lnTo>
                  <a:lnTo>
                    <a:pt x="663" y="55"/>
                  </a:lnTo>
                  <a:lnTo>
                    <a:pt x="663" y="55"/>
                  </a:lnTo>
                  <a:lnTo>
                    <a:pt x="642" y="53"/>
                  </a:lnTo>
                  <a:lnTo>
                    <a:pt x="633" y="50"/>
                  </a:lnTo>
                  <a:lnTo>
                    <a:pt x="626" y="48"/>
                  </a:lnTo>
                  <a:lnTo>
                    <a:pt x="626" y="48"/>
                  </a:lnTo>
                  <a:lnTo>
                    <a:pt x="610" y="48"/>
                  </a:lnTo>
                  <a:lnTo>
                    <a:pt x="597" y="48"/>
                  </a:lnTo>
                  <a:lnTo>
                    <a:pt x="597" y="48"/>
                  </a:lnTo>
                  <a:lnTo>
                    <a:pt x="592" y="48"/>
                  </a:lnTo>
                  <a:lnTo>
                    <a:pt x="587" y="48"/>
                  </a:lnTo>
                  <a:lnTo>
                    <a:pt x="585" y="48"/>
                  </a:lnTo>
                  <a:lnTo>
                    <a:pt x="585" y="48"/>
                  </a:lnTo>
                  <a:lnTo>
                    <a:pt x="578" y="49"/>
                  </a:lnTo>
                  <a:lnTo>
                    <a:pt x="569" y="52"/>
                  </a:lnTo>
                  <a:lnTo>
                    <a:pt x="560" y="52"/>
                  </a:lnTo>
                  <a:lnTo>
                    <a:pt x="553" y="52"/>
                  </a:lnTo>
                  <a:lnTo>
                    <a:pt x="553" y="52"/>
                  </a:lnTo>
                  <a:lnTo>
                    <a:pt x="547" y="54"/>
                  </a:lnTo>
                  <a:lnTo>
                    <a:pt x="542" y="55"/>
                  </a:lnTo>
                  <a:lnTo>
                    <a:pt x="526" y="56"/>
                  </a:lnTo>
                  <a:lnTo>
                    <a:pt x="526" y="56"/>
                  </a:lnTo>
                  <a:lnTo>
                    <a:pt x="521" y="61"/>
                  </a:lnTo>
                  <a:lnTo>
                    <a:pt x="515" y="64"/>
                  </a:lnTo>
                  <a:lnTo>
                    <a:pt x="501" y="65"/>
                  </a:lnTo>
                  <a:lnTo>
                    <a:pt x="501" y="65"/>
                  </a:lnTo>
                  <a:lnTo>
                    <a:pt x="496" y="65"/>
                  </a:lnTo>
                  <a:lnTo>
                    <a:pt x="496" y="64"/>
                  </a:lnTo>
                  <a:lnTo>
                    <a:pt x="501" y="61"/>
                  </a:lnTo>
                  <a:lnTo>
                    <a:pt x="501" y="61"/>
                  </a:lnTo>
                  <a:lnTo>
                    <a:pt x="494" y="58"/>
                  </a:lnTo>
                  <a:lnTo>
                    <a:pt x="490" y="53"/>
                  </a:lnTo>
                  <a:lnTo>
                    <a:pt x="487" y="49"/>
                  </a:lnTo>
                  <a:lnTo>
                    <a:pt x="483" y="46"/>
                  </a:lnTo>
                  <a:lnTo>
                    <a:pt x="483" y="46"/>
                  </a:lnTo>
                  <a:lnTo>
                    <a:pt x="474" y="42"/>
                  </a:lnTo>
                  <a:lnTo>
                    <a:pt x="465" y="39"/>
                  </a:lnTo>
                  <a:lnTo>
                    <a:pt x="444" y="36"/>
                  </a:lnTo>
                  <a:lnTo>
                    <a:pt x="433" y="34"/>
                  </a:lnTo>
                  <a:lnTo>
                    <a:pt x="421" y="31"/>
                  </a:lnTo>
                  <a:lnTo>
                    <a:pt x="410" y="28"/>
                  </a:lnTo>
                  <a:lnTo>
                    <a:pt x="401" y="23"/>
                  </a:lnTo>
                  <a:lnTo>
                    <a:pt x="401" y="17"/>
                  </a:lnTo>
                  <a:lnTo>
                    <a:pt x="401" y="17"/>
                  </a:lnTo>
                  <a:lnTo>
                    <a:pt x="389" y="16"/>
                  </a:lnTo>
                  <a:lnTo>
                    <a:pt x="380" y="16"/>
                  </a:lnTo>
                  <a:lnTo>
                    <a:pt x="367" y="16"/>
                  </a:lnTo>
                  <a:lnTo>
                    <a:pt x="355" y="15"/>
                  </a:lnTo>
                  <a:lnTo>
                    <a:pt x="355" y="15"/>
                  </a:lnTo>
                  <a:lnTo>
                    <a:pt x="351" y="15"/>
                  </a:lnTo>
                  <a:lnTo>
                    <a:pt x="348" y="17"/>
                  </a:lnTo>
                  <a:lnTo>
                    <a:pt x="342" y="21"/>
                  </a:lnTo>
                  <a:lnTo>
                    <a:pt x="335" y="24"/>
                  </a:lnTo>
                  <a:lnTo>
                    <a:pt x="333" y="25"/>
                  </a:lnTo>
                  <a:lnTo>
                    <a:pt x="328" y="25"/>
                  </a:lnTo>
                  <a:lnTo>
                    <a:pt x="328" y="25"/>
                  </a:lnTo>
                  <a:lnTo>
                    <a:pt x="317" y="22"/>
                  </a:lnTo>
                  <a:lnTo>
                    <a:pt x="303" y="17"/>
                  </a:lnTo>
                  <a:lnTo>
                    <a:pt x="303" y="17"/>
                  </a:lnTo>
                  <a:lnTo>
                    <a:pt x="308" y="11"/>
                  </a:lnTo>
                  <a:lnTo>
                    <a:pt x="308" y="5"/>
                  </a:lnTo>
                  <a:lnTo>
                    <a:pt x="276" y="0"/>
                  </a:lnTo>
                  <a:lnTo>
                    <a:pt x="276" y="0"/>
                  </a:lnTo>
                  <a:lnTo>
                    <a:pt x="216" y="50"/>
                  </a:lnTo>
                  <a:lnTo>
                    <a:pt x="150" y="107"/>
                  </a:lnTo>
                  <a:lnTo>
                    <a:pt x="119" y="134"/>
                  </a:lnTo>
                  <a:lnTo>
                    <a:pt x="89" y="162"/>
                  </a:lnTo>
                  <a:lnTo>
                    <a:pt x="62" y="189"/>
                  </a:lnTo>
                  <a:lnTo>
                    <a:pt x="39" y="214"/>
                  </a:lnTo>
                  <a:lnTo>
                    <a:pt x="39" y="214"/>
                  </a:lnTo>
                  <a:lnTo>
                    <a:pt x="21" y="274"/>
                  </a:lnTo>
                  <a:lnTo>
                    <a:pt x="0" y="340"/>
                  </a:lnTo>
                  <a:lnTo>
                    <a:pt x="0" y="340"/>
                  </a:lnTo>
                  <a:lnTo>
                    <a:pt x="378" y="367"/>
                  </a:lnTo>
                  <a:lnTo>
                    <a:pt x="792" y="398"/>
                  </a:lnTo>
                  <a:lnTo>
                    <a:pt x="792" y="398"/>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27" name="Freeform 47"/>
            <p:cNvSpPr>
              <a:spLocks/>
            </p:cNvSpPr>
            <p:nvPr/>
          </p:nvSpPr>
          <p:spPr bwMode="auto">
            <a:xfrm rot="16200000">
              <a:off x="2586658" y="2797142"/>
              <a:ext cx="1127379" cy="1079945"/>
            </a:xfrm>
            <a:custGeom>
              <a:avLst/>
              <a:gdLst>
                <a:gd name="T0" fmla="*/ 803 w 803"/>
                <a:gd name="T1" fmla="*/ 58 h 409"/>
                <a:gd name="T2" fmla="*/ 803 w 803"/>
                <a:gd name="T3" fmla="*/ 58 h 409"/>
                <a:gd name="T4" fmla="*/ 389 w 803"/>
                <a:gd name="T5" fmla="*/ 27 h 409"/>
                <a:gd name="T6" fmla="*/ 11 w 803"/>
                <a:gd name="T7" fmla="*/ 0 h 409"/>
                <a:gd name="T8" fmla="*/ 0 w 803"/>
                <a:gd name="T9" fmla="*/ 52 h 409"/>
                <a:gd name="T10" fmla="*/ 64 w 803"/>
                <a:gd name="T11" fmla="*/ 57 h 409"/>
                <a:gd name="T12" fmla="*/ 39 w 803"/>
                <a:gd name="T13" fmla="*/ 158 h 409"/>
                <a:gd name="T14" fmla="*/ 39 w 803"/>
                <a:gd name="T15" fmla="*/ 158 h 409"/>
                <a:gd name="T16" fmla="*/ 41 w 803"/>
                <a:gd name="T17" fmla="*/ 156 h 409"/>
                <a:gd name="T18" fmla="*/ 43 w 803"/>
                <a:gd name="T19" fmla="*/ 156 h 409"/>
                <a:gd name="T20" fmla="*/ 50 w 803"/>
                <a:gd name="T21" fmla="*/ 155 h 409"/>
                <a:gd name="T22" fmla="*/ 59 w 803"/>
                <a:gd name="T23" fmla="*/ 158 h 409"/>
                <a:gd name="T24" fmla="*/ 64 w 803"/>
                <a:gd name="T25" fmla="*/ 158 h 409"/>
                <a:gd name="T26" fmla="*/ 64 w 803"/>
                <a:gd name="T27" fmla="*/ 158 h 409"/>
                <a:gd name="T28" fmla="*/ 66 w 803"/>
                <a:gd name="T29" fmla="*/ 155 h 409"/>
                <a:gd name="T30" fmla="*/ 68 w 803"/>
                <a:gd name="T31" fmla="*/ 156 h 409"/>
                <a:gd name="T32" fmla="*/ 27 w 803"/>
                <a:gd name="T33" fmla="*/ 376 h 409"/>
                <a:gd name="T34" fmla="*/ 660 w 803"/>
                <a:gd name="T35" fmla="*/ 403 h 409"/>
                <a:gd name="T36" fmla="*/ 660 w 803"/>
                <a:gd name="T37" fmla="*/ 406 h 409"/>
                <a:gd name="T38" fmla="*/ 728 w 803"/>
                <a:gd name="T39" fmla="*/ 409 h 409"/>
                <a:gd name="T40" fmla="*/ 803 w 803"/>
                <a:gd name="T41" fmla="*/ 5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3" h="409">
                  <a:moveTo>
                    <a:pt x="803" y="58"/>
                  </a:moveTo>
                  <a:lnTo>
                    <a:pt x="803" y="58"/>
                  </a:lnTo>
                  <a:lnTo>
                    <a:pt x="389" y="27"/>
                  </a:lnTo>
                  <a:lnTo>
                    <a:pt x="11" y="0"/>
                  </a:lnTo>
                  <a:lnTo>
                    <a:pt x="0" y="52"/>
                  </a:lnTo>
                  <a:lnTo>
                    <a:pt x="64" y="57"/>
                  </a:lnTo>
                  <a:lnTo>
                    <a:pt x="39" y="158"/>
                  </a:lnTo>
                  <a:lnTo>
                    <a:pt x="39" y="158"/>
                  </a:lnTo>
                  <a:lnTo>
                    <a:pt x="41" y="156"/>
                  </a:lnTo>
                  <a:lnTo>
                    <a:pt x="43" y="156"/>
                  </a:lnTo>
                  <a:lnTo>
                    <a:pt x="50" y="155"/>
                  </a:lnTo>
                  <a:lnTo>
                    <a:pt x="59" y="158"/>
                  </a:lnTo>
                  <a:lnTo>
                    <a:pt x="64" y="158"/>
                  </a:lnTo>
                  <a:lnTo>
                    <a:pt x="64" y="158"/>
                  </a:lnTo>
                  <a:lnTo>
                    <a:pt x="66" y="155"/>
                  </a:lnTo>
                  <a:lnTo>
                    <a:pt x="68" y="156"/>
                  </a:lnTo>
                  <a:lnTo>
                    <a:pt x="27" y="376"/>
                  </a:lnTo>
                  <a:lnTo>
                    <a:pt x="660" y="403"/>
                  </a:lnTo>
                  <a:lnTo>
                    <a:pt x="660" y="406"/>
                  </a:lnTo>
                  <a:lnTo>
                    <a:pt x="728" y="409"/>
                  </a:lnTo>
                  <a:lnTo>
                    <a:pt x="803" y="58"/>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28" name="Freeform 56"/>
            <p:cNvSpPr>
              <a:spLocks/>
            </p:cNvSpPr>
            <p:nvPr/>
          </p:nvSpPr>
          <p:spPr bwMode="auto">
            <a:xfrm rot="16200000">
              <a:off x="1169142" y="-71332"/>
              <a:ext cx="759542" cy="1029776"/>
            </a:xfrm>
            <a:custGeom>
              <a:avLst/>
              <a:gdLst>
                <a:gd name="T0" fmla="*/ 214 w 541"/>
                <a:gd name="T1" fmla="*/ 3 h 390"/>
                <a:gd name="T2" fmla="*/ 221 w 541"/>
                <a:gd name="T3" fmla="*/ 0 h 390"/>
                <a:gd name="T4" fmla="*/ 257 w 541"/>
                <a:gd name="T5" fmla="*/ 6 h 390"/>
                <a:gd name="T6" fmla="*/ 246 w 541"/>
                <a:gd name="T7" fmla="*/ 7 h 390"/>
                <a:gd name="T8" fmla="*/ 246 w 541"/>
                <a:gd name="T9" fmla="*/ 15 h 390"/>
                <a:gd name="T10" fmla="*/ 257 w 541"/>
                <a:gd name="T11" fmla="*/ 13 h 390"/>
                <a:gd name="T12" fmla="*/ 275 w 541"/>
                <a:gd name="T13" fmla="*/ 10 h 390"/>
                <a:gd name="T14" fmla="*/ 296 w 541"/>
                <a:gd name="T15" fmla="*/ 16 h 390"/>
                <a:gd name="T16" fmla="*/ 302 w 541"/>
                <a:gd name="T17" fmla="*/ 24 h 390"/>
                <a:gd name="T18" fmla="*/ 314 w 541"/>
                <a:gd name="T19" fmla="*/ 19 h 390"/>
                <a:gd name="T20" fmla="*/ 309 w 541"/>
                <a:gd name="T21" fmla="*/ 11 h 390"/>
                <a:gd name="T22" fmla="*/ 391 w 541"/>
                <a:gd name="T23" fmla="*/ 12 h 390"/>
                <a:gd name="T24" fmla="*/ 416 w 541"/>
                <a:gd name="T25" fmla="*/ 16 h 390"/>
                <a:gd name="T26" fmla="*/ 455 w 541"/>
                <a:gd name="T27" fmla="*/ 9 h 390"/>
                <a:gd name="T28" fmla="*/ 514 w 541"/>
                <a:gd name="T29" fmla="*/ 13 h 390"/>
                <a:gd name="T30" fmla="*/ 491 w 541"/>
                <a:gd name="T31" fmla="*/ 33 h 390"/>
                <a:gd name="T32" fmla="*/ 437 w 541"/>
                <a:gd name="T33" fmla="*/ 86 h 390"/>
                <a:gd name="T34" fmla="*/ 428 w 541"/>
                <a:gd name="T35" fmla="*/ 99 h 390"/>
                <a:gd name="T36" fmla="*/ 382 w 541"/>
                <a:gd name="T37" fmla="*/ 107 h 390"/>
                <a:gd name="T38" fmla="*/ 366 w 541"/>
                <a:gd name="T39" fmla="*/ 99 h 390"/>
                <a:gd name="T40" fmla="*/ 316 w 541"/>
                <a:gd name="T41" fmla="*/ 105 h 390"/>
                <a:gd name="T42" fmla="*/ 355 w 541"/>
                <a:gd name="T43" fmla="*/ 114 h 390"/>
                <a:gd name="T44" fmla="*/ 382 w 541"/>
                <a:gd name="T45" fmla="*/ 122 h 390"/>
                <a:gd name="T46" fmla="*/ 394 w 541"/>
                <a:gd name="T47" fmla="*/ 126 h 390"/>
                <a:gd name="T48" fmla="*/ 450 w 541"/>
                <a:gd name="T49" fmla="*/ 116 h 390"/>
                <a:gd name="T50" fmla="*/ 466 w 541"/>
                <a:gd name="T51" fmla="*/ 121 h 390"/>
                <a:gd name="T52" fmla="*/ 485 w 541"/>
                <a:gd name="T53" fmla="*/ 126 h 390"/>
                <a:gd name="T54" fmla="*/ 505 w 541"/>
                <a:gd name="T55" fmla="*/ 119 h 390"/>
                <a:gd name="T56" fmla="*/ 541 w 541"/>
                <a:gd name="T57" fmla="*/ 117 h 390"/>
                <a:gd name="T58" fmla="*/ 416 w 541"/>
                <a:gd name="T59" fmla="*/ 377 h 390"/>
                <a:gd name="T60" fmla="*/ 61 w 541"/>
                <a:gd name="T61" fmla="*/ 348 h 390"/>
                <a:gd name="T62" fmla="*/ 38 w 541"/>
                <a:gd name="T63" fmla="*/ 349 h 390"/>
                <a:gd name="T64" fmla="*/ 25 w 541"/>
                <a:gd name="T65" fmla="*/ 348 h 390"/>
                <a:gd name="T66" fmla="*/ 9 w 541"/>
                <a:gd name="T67" fmla="*/ 346 h 390"/>
                <a:gd name="T68" fmla="*/ 45 w 541"/>
                <a:gd name="T69" fmla="*/ 244 h 390"/>
                <a:gd name="T70" fmla="*/ 41 w 541"/>
                <a:gd name="T71" fmla="*/ 231 h 390"/>
                <a:gd name="T72" fmla="*/ 48 w 541"/>
                <a:gd name="T73" fmla="*/ 211 h 390"/>
                <a:gd name="T74" fmla="*/ 45 w 541"/>
                <a:gd name="T75" fmla="*/ 203 h 390"/>
                <a:gd name="T76" fmla="*/ 48 w 541"/>
                <a:gd name="T77" fmla="*/ 192 h 390"/>
                <a:gd name="T78" fmla="*/ 41 w 541"/>
                <a:gd name="T79" fmla="*/ 181 h 390"/>
                <a:gd name="T80" fmla="*/ 41 w 541"/>
                <a:gd name="T81" fmla="*/ 171 h 390"/>
                <a:gd name="T82" fmla="*/ 48 w 541"/>
                <a:gd name="T83" fmla="*/ 160 h 390"/>
                <a:gd name="T84" fmla="*/ 50 w 541"/>
                <a:gd name="T85" fmla="*/ 138 h 390"/>
                <a:gd name="T86" fmla="*/ 59 w 541"/>
                <a:gd name="T87" fmla="*/ 125 h 390"/>
                <a:gd name="T88" fmla="*/ 70 w 541"/>
                <a:gd name="T89" fmla="*/ 96 h 390"/>
                <a:gd name="T90" fmla="*/ 70 w 541"/>
                <a:gd name="T91" fmla="*/ 76 h 390"/>
                <a:gd name="T92" fmla="*/ 86 w 541"/>
                <a:gd name="T93" fmla="*/ 52 h 390"/>
                <a:gd name="T94" fmla="*/ 120 w 541"/>
                <a:gd name="T95" fmla="*/ 50 h 390"/>
                <a:gd name="T96" fmla="*/ 150 w 541"/>
                <a:gd name="T97" fmla="*/ 50 h 390"/>
                <a:gd name="T98" fmla="*/ 177 w 541"/>
                <a:gd name="T99" fmla="*/ 30 h 390"/>
                <a:gd name="T100" fmla="*/ 193 w 541"/>
                <a:gd name="T101" fmla="*/ 24 h 390"/>
                <a:gd name="T102" fmla="*/ 214 w 541"/>
                <a:gd name="T103" fmla="*/ 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1" h="390">
                  <a:moveTo>
                    <a:pt x="214" y="5"/>
                  </a:moveTo>
                  <a:lnTo>
                    <a:pt x="214" y="5"/>
                  </a:lnTo>
                  <a:lnTo>
                    <a:pt x="214" y="3"/>
                  </a:lnTo>
                  <a:lnTo>
                    <a:pt x="214" y="1"/>
                  </a:lnTo>
                  <a:lnTo>
                    <a:pt x="216" y="0"/>
                  </a:lnTo>
                  <a:lnTo>
                    <a:pt x="221" y="0"/>
                  </a:lnTo>
                  <a:lnTo>
                    <a:pt x="221" y="0"/>
                  </a:lnTo>
                  <a:lnTo>
                    <a:pt x="241" y="3"/>
                  </a:lnTo>
                  <a:lnTo>
                    <a:pt x="257" y="6"/>
                  </a:lnTo>
                  <a:lnTo>
                    <a:pt x="257" y="7"/>
                  </a:lnTo>
                  <a:lnTo>
                    <a:pt x="257" y="7"/>
                  </a:lnTo>
                  <a:lnTo>
                    <a:pt x="246" y="7"/>
                  </a:lnTo>
                  <a:lnTo>
                    <a:pt x="239" y="7"/>
                  </a:lnTo>
                  <a:lnTo>
                    <a:pt x="234" y="7"/>
                  </a:lnTo>
                  <a:lnTo>
                    <a:pt x="246" y="15"/>
                  </a:lnTo>
                  <a:lnTo>
                    <a:pt x="246" y="15"/>
                  </a:lnTo>
                  <a:lnTo>
                    <a:pt x="250" y="13"/>
                  </a:lnTo>
                  <a:lnTo>
                    <a:pt x="257" y="13"/>
                  </a:lnTo>
                  <a:lnTo>
                    <a:pt x="264" y="16"/>
                  </a:lnTo>
                  <a:lnTo>
                    <a:pt x="273" y="15"/>
                  </a:lnTo>
                  <a:lnTo>
                    <a:pt x="275" y="10"/>
                  </a:lnTo>
                  <a:lnTo>
                    <a:pt x="296" y="10"/>
                  </a:lnTo>
                  <a:lnTo>
                    <a:pt x="296" y="11"/>
                  </a:lnTo>
                  <a:lnTo>
                    <a:pt x="296" y="16"/>
                  </a:lnTo>
                  <a:lnTo>
                    <a:pt x="296" y="16"/>
                  </a:lnTo>
                  <a:lnTo>
                    <a:pt x="300" y="19"/>
                  </a:lnTo>
                  <a:lnTo>
                    <a:pt x="302" y="24"/>
                  </a:lnTo>
                  <a:lnTo>
                    <a:pt x="309" y="19"/>
                  </a:lnTo>
                  <a:lnTo>
                    <a:pt x="309" y="19"/>
                  </a:lnTo>
                  <a:lnTo>
                    <a:pt x="314" y="19"/>
                  </a:lnTo>
                  <a:lnTo>
                    <a:pt x="314" y="17"/>
                  </a:lnTo>
                  <a:lnTo>
                    <a:pt x="309" y="11"/>
                  </a:lnTo>
                  <a:lnTo>
                    <a:pt x="309" y="11"/>
                  </a:lnTo>
                  <a:lnTo>
                    <a:pt x="337" y="12"/>
                  </a:lnTo>
                  <a:lnTo>
                    <a:pt x="364" y="12"/>
                  </a:lnTo>
                  <a:lnTo>
                    <a:pt x="391" y="12"/>
                  </a:lnTo>
                  <a:lnTo>
                    <a:pt x="405" y="13"/>
                  </a:lnTo>
                  <a:lnTo>
                    <a:pt x="416" y="16"/>
                  </a:lnTo>
                  <a:lnTo>
                    <a:pt x="416" y="16"/>
                  </a:lnTo>
                  <a:lnTo>
                    <a:pt x="437" y="11"/>
                  </a:lnTo>
                  <a:lnTo>
                    <a:pt x="455" y="9"/>
                  </a:lnTo>
                  <a:lnTo>
                    <a:pt x="455" y="9"/>
                  </a:lnTo>
                  <a:lnTo>
                    <a:pt x="471" y="9"/>
                  </a:lnTo>
                  <a:lnTo>
                    <a:pt x="485" y="10"/>
                  </a:lnTo>
                  <a:lnTo>
                    <a:pt x="514" y="13"/>
                  </a:lnTo>
                  <a:lnTo>
                    <a:pt x="514" y="13"/>
                  </a:lnTo>
                  <a:lnTo>
                    <a:pt x="503" y="22"/>
                  </a:lnTo>
                  <a:lnTo>
                    <a:pt x="491" y="33"/>
                  </a:lnTo>
                  <a:lnTo>
                    <a:pt x="469" y="55"/>
                  </a:lnTo>
                  <a:lnTo>
                    <a:pt x="446" y="77"/>
                  </a:lnTo>
                  <a:lnTo>
                    <a:pt x="437" y="86"/>
                  </a:lnTo>
                  <a:lnTo>
                    <a:pt x="428" y="92"/>
                  </a:lnTo>
                  <a:lnTo>
                    <a:pt x="428" y="99"/>
                  </a:lnTo>
                  <a:lnTo>
                    <a:pt x="428" y="99"/>
                  </a:lnTo>
                  <a:lnTo>
                    <a:pt x="423" y="103"/>
                  </a:lnTo>
                  <a:lnTo>
                    <a:pt x="416" y="105"/>
                  </a:lnTo>
                  <a:lnTo>
                    <a:pt x="382" y="107"/>
                  </a:lnTo>
                  <a:lnTo>
                    <a:pt x="375" y="105"/>
                  </a:lnTo>
                  <a:lnTo>
                    <a:pt x="366" y="99"/>
                  </a:lnTo>
                  <a:lnTo>
                    <a:pt x="366" y="99"/>
                  </a:lnTo>
                  <a:lnTo>
                    <a:pt x="314" y="96"/>
                  </a:lnTo>
                  <a:lnTo>
                    <a:pt x="309" y="99"/>
                  </a:lnTo>
                  <a:lnTo>
                    <a:pt x="316" y="105"/>
                  </a:lnTo>
                  <a:lnTo>
                    <a:pt x="348" y="110"/>
                  </a:lnTo>
                  <a:lnTo>
                    <a:pt x="355" y="114"/>
                  </a:lnTo>
                  <a:lnTo>
                    <a:pt x="355" y="114"/>
                  </a:lnTo>
                  <a:lnTo>
                    <a:pt x="364" y="115"/>
                  </a:lnTo>
                  <a:lnTo>
                    <a:pt x="373" y="119"/>
                  </a:lnTo>
                  <a:lnTo>
                    <a:pt x="382" y="122"/>
                  </a:lnTo>
                  <a:lnTo>
                    <a:pt x="387" y="126"/>
                  </a:lnTo>
                  <a:lnTo>
                    <a:pt x="394" y="126"/>
                  </a:lnTo>
                  <a:lnTo>
                    <a:pt x="394" y="126"/>
                  </a:lnTo>
                  <a:lnTo>
                    <a:pt x="412" y="123"/>
                  </a:lnTo>
                  <a:lnTo>
                    <a:pt x="432" y="120"/>
                  </a:lnTo>
                  <a:lnTo>
                    <a:pt x="450" y="116"/>
                  </a:lnTo>
                  <a:lnTo>
                    <a:pt x="466" y="115"/>
                  </a:lnTo>
                  <a:lnTo>
                    <a:pt x="469" y="116"/>
                  </a:lnTo>
                  <a:lnTo>
                    <a:pt x="466" y="121"/>
                  </a:lnTo>
                  <a:lnTo>
                    <a:pt x="466" y="121"/>
                  </a:lnTo>
                  <a:lnTo>
                    <a:pt x="475" y="123"/>
                  </a:lnTo>
                  <a:lnTo>
                    <a:pt x="485" y="126"/>
                  </a:lnTo>
                  <a:lnTo>
                    <a:pt x="503" y="125"/>
                  </a:lnTo>
                  <a:lnTo>
                    <a:pt x="505" y="119"/>
                  </a:lnTo>
                  <a:lnTo>
                    <a:pt x="505" y="119"/>
                  </a:lnTo>
                  <a:lnTo>
                    <a:pt x="523" y="117"/>
                  </a:lnTo>
                  <a:lnTo>
                    <a:pt x="541" y="117"/>
                  </a:lnTo>
                  <a:lnTo>
                    <a:pt x="541" y="117"/>
                  </a:lnTo>
                  <a:lnTo>
                    <a:pt x="469" y="263"/>
                  </a:lnTo>
                  <a:lnTo>
                    <a:pt x="428" y="348"/>
                  </a:lnTo>
                  <a:lnTo>
                    <a:pt x="416" y="377"/>
                  </a:lnTo>
                  <a:lnTo>
                    <a:pt x="412" y="390"/>
                  </a:lnTo>
                  <a:lnTo>
                    <a:pt x="61" y="348"/>
                  </a:lnTo>
                  <a:lnTo>
                    <a:pt x="61" y="348"/>
                  </a:lnTo>
                  <a:lnTo>
                    <a:pt x="48" y="347"/>
                  </a:lnTo>
                  <a:lnTo>
                    <a:pt x="43" y="348"/>
                  </a:lnTo>
                  <a:lnTo>
                    <a:pt x="38" y="349"/>
                  </a:lnTo>
                  <a:lnTo>
                    <a:pt x="32" y="349"/>
                  </a:lnTo>
                  <a:lnTo>
                    <a:pt x="32" y="349"/>
                  </a:lnTo>
                  <a:lnTo>
                    <a:pt x="25" y="348"/>
                  </a:lnTo>
                  <a:lnTo>
                    <a:pt x="18" y="346"/>
                  </a:lnTo>
                  <a:lnTo>
                    <a:pt x="18" y="346"/>
                  </a:lnTo>
                  <a:lnTo>
                    <a:pt x="9" y="346"/>
                  </a:lnTo>
                  <a:lnTo>
                    <a:pt x="0" y="347"/>
                  </a:lnTo>
                  <a:lnTo>
                    <a:pt x="45" y="244"/>
                  </a:lnTo>
                  <a:lnTo>
                    <a:pt x="45" y="244"/>
                  </a:lnTo>
                  <a:lnTo>
                    <a:pt x="41" y="238"/>
                  </a:lnTo>
                  <a:lnTo>
                    <a:pt x="41" y="231"/>
                  </a:lnTo>
                  <a:lnTo>
                    <a:pt x="41" y="231"/>
                  </a:lnTo>
                  <a:lnTo>
                    <a:pt x="43" y="224"/>
                  </a:lnTo>
                  <a:lnTo>
                    <a:pt x="45" y="218"/>
                  </a:lnTo>
                  <a:lnTo>
                    <a:pt x="48" y="211"/>
                  </a:lnTo>
                  <a:lnTo>
                    <a:pt x="48" y="207"/>
                  </a:lnTo>
                  <a:lnTo>
                    <a:pt x="45" y="203"/>
                  </a:lnTo>
                  <a:lnTo>
                    <a:pt x="45" y="203"/>
                  </a:lnTo>
                  <a:lnTo>
                    <a:pt x="48" y="199"/>
                  </a:lnTo>
                  <a:lnTo>
                    <a:pt x="50" y="194"/>
                  </a:lnTo>
                  <a:lnTo>
                    <a:pt x="48" y="192"/>
                  </a:lnTo>
                  <a:lnTo>
                    <a:pt x="45" y="189"/>
                  </a:lnTo>
                  <a:lnTo>
                    <a:pt x="41" y="184"/>
                  </a:lnTo>
                  <a:lnTo>
                    <a:pt x="41" y="181"/>
                  </a:lnTo>
                  <a:lnTo>
                    <a:pt x="38" y="177"/>
                  </a:lnTo>
                  <a:lnTo>
                    <a:pt x="38" y="177"/>
                  </a:lnTo>
                  <a:lnTo>
                    <a:pt x="41" y="171"/>
                  </a:lnTo>
                  <a:lnTo>
                    <a:pt x="43" y="164"/>
                  </a:lnTo>
                  <a:lnTo>
                    <a:pt x="43" y="164"/>
                  </a:lnTo>
                  <a:lnTo>
                    <a:pt x="48" y="160"/>
                  </a:lnTo>
                  <a:lnTo>
                    <a:pt x="50" y="157"/>
                  </a:lnTo>
                  <a:lnTo>
                    <a:pt x="52" y="147"/>
                  </a:lnTo>
                  <a:lnTo>
                    <a:pt x="50" y="138"/>
                  </a:lnTo>
                  <a:lnTo>
                    <a:pt x="48" y="129"/>
                  </a:lnTo>
                  <a:lnTo>
                    <a:pt x="59" y="125"/>
                  </a:lnTo>
                  <a:lnTo>
                    <a:pt x="59" y="125"/>
                  </a:lnTo>
                  <a:lnTo>
                    <a:pt x="66" y="114"/>
                  </a:lnTo>
                  <a:lnTo>
                    <a:pt x="68" y="104"/>
                  </a:lnTo>
                  <a:lnTo>
                    <a:pt x="70" y="96"/>
                  </a:lnTo>
                  <a:lnTo>
                    <a:pt x="70" y="84"/>
                  </a:lnTo>
                  <a:lnTo>
                    <a:pt x="70" y="84"/>
                  </a:lnTo>
                  <a:lnTo>
                    <a:pt x="70" y="76"/>
                  </a:lnTo>
                  <a:lnTo>
                    <a:pt x="73" y="67"/>
                  </a:lnTo>
                  <a:lnTo>
                    <a:pt x="77" y="59"/>
                  </a:lnTo>
                  <a:lnTo>
                    <a:pt x="86" y="52"/>
                  </a:lnTo>
                  <a:lnTo>
                    <a:pt x="98" y="49"/>
                  </a:lnTo>
                  <a:lnTo>
                    <a:pt x="98" y="49"/>
                  </a:lnTo>
                  <a:lnTo>
                    <a:pt x="120" y="50"/>
                  </a:lnTo>
                  <a:lnTo>
                    <a:pt x="141" y="52"/>
                  </a:lnTo>
                  <a:lnTo>
                    <a:pt x="141" y="52"/>
                  </a:lnTo>
                  <a:lnTo>
                    <a:pt x="150" y="50"/>
                  </a:lnTo>
                  <a:lnTo>
                    <a:pt x="161" y="49"/>
                  </a:lnTo>
                  <a:lnTo>
                    <a:pt x="177" y="38"/>
                  </a:lnTo>
                  <a:lnTo>
                    <a:pt x="177" y="30"/>
                  </a:lnTo>
                  <a:lnTo>
                    <a:pt x="184" y="29"/>
                  </a:lnTo>
                  <a:lnTo>
                    <a:pt x="184" y="29"/>
                  </a:lnTo>
                  <a:lnTo>
                    <a:pt x="193" y="24"/>
                  </a:lnTo>
                  <a:lnTo>
                    <a:pt x="200" y="18"/>
                  </a:lnTo>
                  <a:lnTo>
                    <a:pt x="207" y="11"/>
                  </a:lnTo>
                  <a:lnTo>
                    <a:pt x="214" y="5"/>
                  </a:lnTo>
                  <a:lnTo>
                    <a:pt x="214" y="5"/>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29" name="Freeform 57"/>
            <p:cNvSpPr>
              <a:spLocks/>
            </p:cNvSpPr>
            <p:nvPr/>
          </p:nvSpPr>
          <p:spPr bwMode="auto">
            <a:xfrm rot="16200000">
              <a:off x="850181" y="446323"/>
              <a:ext cx="1051565" cy="1238372"/>
            </a:xfrm>
            <a:custGeom>
              <a:avLst/>
              <a:gdLst>
                <a:gd name="T0" fmla="*/ 194 w 749"/>
                <a:gd name="T1" fmla="*/ 4 h 469"/>
                <a:gd name="T2" fmla="*/ 224 w 749"/>
                <a:gd name="T3" fmla="*/ 0 h 469"/>
                <a:gd name="T4" fmla="*/ 269 w 749"/>
                <a:gd name="T5" fmla="*/ 5 h 469"/>
                <a:gd name="T6" fmla="*/ 315 w 749"/>
                <a:gd name="T7" fmla="*/ 5 h 469"/>
                <a:gd name="T8" fmla="*/ 342 w 749"/>
                <a:gd name="T9" fmla="*/ 16 h 469"/>
                <a:gd name="T10" fmla="*/ 365 w 749"/>
                <a:gd name="T11" fmla="*/ 23 h 469"/>
                <a:gd name="T12" fmla="*/ 378 w 749"/>
                <a:gd name="T13" fmla="*/ 25 h 469"/>
                <a:gd name="T14" fmla="*/ 501 w 749"/>
                <a:gd name="T15" fmla="*/ 60 h 469"/>
                <a:gd name="T16" fmla="*/ 679 w 749"/>
                <a:gd name="T17" fmla="*/ 98 h 469"/>
                <a:gd name="T18" fmla="*/ 747 w 749"/>
                <a:gd name="T19" fmla="*/ 106 h 469"/>
                <a:gd name="T20" fmla="*/ 747 w 749"/>
                <a:gd name="T21" fmla="*/ 116 h 469"/>
                <a:gd name="T22" fmla="*/ 747 w 749"/>
                <a:gd name="T23" fmla="*/ 120 h 469"/>
                <a:gd name="T24" fmla="*/ 731 w 749"/>
                <a:gd name="T25" fmla="*/ 134 h 469"/>
                <a:gd name="T26" fmla="*/ 708 w 749"/>
                <a:gd name="T27" fmla="*/ 154 h 469"/>
                <a:gd name="T28" fmla="*/ 676 w 749"/>
                <a:gd name="T29" fmla="*/ 155 h 469"/>
                <a:gd name="T30" fmla="*/ 633 w 749"/>
                <a:gd name="T31" fmla="*/ 157 h 469"/>
                <a:gd name="T32" fmla="*/ 620 w 749"/>
                <a:gd name="T33" fmla="*/ 173 h 469"/>
                <a:gd name="T34" fmla="*/ 620 w 749"/>
                <a:gd name="T35" fmla="*/ 201 h 469"/>
                <a:gd name="T36" fmla="*/ 615 w 749"/>
                <a:gd name="T37" fmla="*/ 216 h 469"/>
                <a:gd name="T38" fmla="*/ 595 w 749"/>
                <a:gd name="T39" fmla="*/ 234 h 469"/>
                <a:gd name="T40" fmla="*/ 599 w 749"/>
                <a:gd name="T41" fmla="*/ 258 h 469"/>
                <a:gd name="T42" fmla="*/ 590 w 749"/>
                <a:gd name="T43" fmla="*/ 269 h 469"/>
                <a:gd name="T44" fmla="*/ 585 w 749"/>
                <a:gd name="T45" fmla="*/ 282 h 469"/>
                <a:gd name="T46" fmla="*/ 592 w 749"/>
                <a:gd name="T47" fmla="*/ 294 h 469"/>
                <a:gd name="T48" fmla="*/ 595 w 749"/>
                <a:gd name="T49" fmla="*/ 304 h 469"/>
                <a:gd name="T50" fmla="*/ 595 w 749"/>
                <a:gd name="T51" fmla="*/ 313 h 469"/>
                <a:gd name="T52" fmla="*/ 588 w 749"/>
                <a:gd name="T53" fmla="*/ 334 h 469"/>
                <a:gd name="T54" fmla="*/ 592 w 749"/>
                <a:gd name="T55" fmla="*/ 349 h 469"/>
                <a:gd name="T56" fmla="*/ 522 w 749"/>
                <a:gd name="T57" fmla="*/ 458 h 469"/>
                <a:gd name="T58" fmla="*/ 519 w 749"/>
                <a:gd name="T59" fmla="*/ 463 h 469"/>
                <a:gd name="T60" fmla="*/ 492 w 749"/>
                <a:gd name="T61" fmla="*/ 469 h 469"/>
                <a:gd name="T62" fmla="*/ 412 w 749"/>
                <a:gd name="T63" fmla="*/ 442 h 469"/>
                <a:gd name="T64" fmla="*/ 399 w 749"/>
                <a:gd name="T65" fmla="*/ 439 h 469"/>
                <a:gd name="T66" fmla="*/ 381 w 749"/>
                <a:gd name="T67" fmla="*/ 426 h 469"/>
                <a:gd name="T68" fmla="*/ 340 w 749"/>
                <a:gd name="T69" fmla="*/ 412 h 469"/>
                <a:gd name="T70" fmla="*/ 317 w 749"/>
                <a:gd name="T71" fmla="*/ 411 h 469"/>
                <a:gd name="T72" fmla="*/ 305 w 749"/>
                <a:gd name="T73" fmla="*/ 422 h 469"/>
                <a:gd name="T74" fmla="*/ 292 w 749"/>
                <a:gd name="T75" fmla="*/ 422 h 469"/>
                <a:gd name="T76" fmla="*/ 269 w 749"/>
                <a:gd name="T77" fmla="*/ 418 h 469"/>
                <a:gd name="T78" fmla="*/ 255 w 749"/>
                <a:gd name="T79" fmla="*/ 414 h 469"/>
                <a:gd name="T80" fmla="*/ 144 w 749"/>
                <a:gd name="T81" fmla="*/ 398 h 469"/>
                <a:gd name="T82" fmla="*/ 0 w 749"/>
                <a:gd name="T83" fmla="*/ 383 h 469"/>
                <a:gd name="T84" fmla="*/ 137 w 749"/>
                <a:gd name="T85" fmla="*/ 9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9" h="469">
                  <a:moveTo>
                    <a:pt x="187" y="6"/>
                  </a:moveTo>
                  <a:lnTo>
                    <a:pt x="187" y="6"/>
                  </a:lnTo>
                  <a:lnTo>
                    <a:pt x="194" y="4"/>
                  </a:lnTo>
                  <a:lnTo>
                    <a:pt x="203" y="1"/>
                  </a:lnTo>
                  <a:lnTo>
                    <a:pt x="224" y="0"/>
                  </a:lnTo>
                  <a:lnTo>
                    <a:pt x="224" y="0"/>
                  </a:lnTo>
                  <a:lnTo>
                    <a:pt x="233" y="1"/>
                  </a:lnTo>
                  <a:lnTo>
                    <a:pt x="242" y="4"/>
                  </a:lnTo>
                  <a:lnTo>
                    <a:pt x="269" y="5"/>
                  </a:lnTo>
                  <a:lnTo>
                    <a:pt x="296" y="6"/>
                  </a:lnTo>
                  <a:lnTo>
                    <a:pt x="315" y="5"/>
                  </a:lnTo>
                  <a:lnTo>
                    <a:pt x="315" y="5"/>
                  </a:lnTo>
                  <a:lnTo>
                    <a:pt x="324" y="7"/>
                  </a:lnTo>
                  <a:lnTo>
                    <a:pt x="331" y="10"/>
                  </a:lnTo>
                  <a:lnTo>
                    <a:pt x="342" y="16"/>
                  </a:lnTo>
                  <a:lnTo>
                    <a:pt x="349" y="18"/>
                  </a:lnTo>
                  <a:lnTo>
                    <a:pt x="356" y="20"/>
                  </a:lnTo>
                  <a:lnTo>
                    <a:pt x="365" y="23"/>
                  </a:lnTo>
                  <a:lnTo>
                    <a:pt x="376" y="23"/>
                  </a:lnTo>
                  <a:lnTo>
                    <a:pt x="378" y="25"/>
                  </a:lnTo>
                  <a:lnTo>
                    <a:pt x="378" y="25"/>
                  </a:lnTo>
                  <a:lnTo>
                    <a:pt x="403" y="34"/>
                  </a:lnTo>
                  <a:lnTo>
                    <a:pt x="447" y="45"/>
                  </a:lnTo>
                  <a:lnTo>
                    <a:pt x="501" y="60"/>
                  </a:lnTo>
                  <a:lnTo>
                    <a:pt x="563" y="74"/>
                  </a:lnTo>
                  <a:lnTo>
                    <a:pt x="624" y="87"/>
                  </a:lnTo>
                  <a:lnTo>
                    <a:pt x="679" y="98"/>
                  </a:lnTo>
                  <a:lnTo>
                    <a:pt x="722" y="105"/>
                  </a:lnTo>
                  <a:lnTo>
                    <a:pt x="736" y="106"/>
                  </a:lnTo>
                  <a:lnTo>
                    <a:pt x="747" y="106"/>
                  </a:lnTo>
                  <a:lnTo>
                    <a:pt x="749" y="111"/>
                  </a:lnTo>
                  <a:lnTo>
                    <a:pt x="749" y="111"/>
                  </a:lnTo>
                  <a:lnTo>
                    <a:pt x="747" y="116"/>
                  </a:lnTo>
                  <a:lnTo>
                    <a:pt x="747" y="118"/>
                  </a:lnTo>
                  <a:lnTo>
                    <a:pt x="747" y="120"/>
                  </a:lnTo>
                  <a:lnTo>
                    <a:pt x="747" y="120"/>
                  </a:lnTo>
                  <a:lnTo>
                    <a:pt x="742" y="128"/>
                  </a:lnTo>
                  <a:lnTo>
                    <a:pt x="738" y="132"/>
                  </a:lnTo>
                  <a:lnTo>
                    <a:pt x="731" y="134"/>
                  </a:lnTo>
                  <a:lnTo>
                    <a:pt x="724" y="135"/>
                  </a:lnTo>
                  <a:lnTo>
                    <a:pt x="724" y="143"/>
                  </a:lnTo>
                  <a:lnTo>
                    <a:pt x="708" y="154"/>
                  </a:lnTo>
                  <a:lnTo>
                    <a:pt x="708" y="154"/>
                  </a:lnTo>
                  <a:lnTo>
                    <a:pt x="692" y="155"/>
                  </a:lnTo>
                  <a:lnTo>
                    <a:pt x="676" y="155"/>
                  </a:lnTo>
                  <a:lnTo>
                    <a:pt x="645" y="154"/>
                  </a:lnTo>
                  <a:lnTo>
                    <a:pt x="633" y="157"/>
                  </a:lnTo>
                  <a:lnTo>
                    <a:pt x="633" y="157"/>
                  </a:lnTo>
                  <a:lnTo>
                    <a:pt x="626" y="163"/>
                  </a:lnTo>
                  <a:lnTo>
                    <a:pt x="622" y="167"/>
                  </a:lnTo>
                  <a:lnTo>
                    <a:pt x="620" y="173"/>
                  </a:lnTo>
                  <a:lnTo>
                    <a:pt x="620" y="178"/>
                  </a:lnTo>
                  <a:lnTo>
                    <a:pt x="620" y="190"/>
                  </a:lnTo>
                  <a:lnTo>
                    <a:pt x="620" y="201"/>
                  </a:lnTo>
                  <a:lnTo>
                    <a:pt x="620" y="201"/>
                  </a:lnTo>
                  <a:lnTo>
                    <a:pt x="617" y="208"/>
                  </a:lnTo>
                  <a:lnTo>
                    <a:pt x="615" y="216"/>
                  </a:lnTo>
                  <a:lnTo>
                    <a:pt x="606" y="230"/>
                  </a:lnTo>
                  <a:lnTo>
                    <a:pt x="595" y="234"/>
                  </a:lnTo>
                  <a:lnTo>
                    <a:pt x="595" y="234"/>
                  </a:lnTo>
                  <a:lnTo>
                    <a:pt x="597" y="246"/>
                  </a:lnTo>
                  <a:lnTo>
                    <a:pt x="599" y="258"/>
                  </a:lnTo>
                  <a:lnTo>
                    <a:pt x="599" y="258"/>
                  </a:lnTo>
                  <a:lnTo>
                    <a:pt x="595" y="263"/>
                  </a:lnTo>
                  <a:lnTo>
                    <a:pt x="590" y="269"/>
                  </a:lnTo>
                  <a:lnTo>
                    <a:pt x="590" y="269"/>
                  </a:lnTo>
                  <a:lnTo>
                    <a:pt x="588" y="276"/>
                  </a:lnTo>
                  <a:lnTo>
                    <a:pt x="585" y="282"/>
                  </a:lnTo>
                  <a:lnTo>
                    <a:pt x="585" y="282"/>
                  </a:lnTo>
                  <a:lnTo>
                    <a:pt x="588" y="286"/>
                  </a:lnTo>
                  <a:lnTo>
                    <a:pt x="588" y="289"/>
                  </a:lnTo>
                  <a:lnTo>
                    <a:pt x="592" y="294"/>
                  </a:lnTo>
                  <a:lnTo>
                    <a:pt x="595" y="297"/>
                  </a:lnTo>
                  <a:lnTo>
                    <a:pt x="597" y="299"/>
                  </a:lnTo>
                  <a:lnTo>
                    <a:pt x="595" y="304"/>
                  </a:lnTo>
                  <a:lnTo>
                    <a:pt x="592" y="308"/>
                  </a:lnTo>
                  <a:lnTo>
                    <a:pt x="592" y="308"/>
                  </a:lnTo>
                  <a:lnTo>
                    <a:pt x="595" y="313"/>
                  </a:lnTo>
                  <a:lnTo>
                    <a:pt x="595" y="319"/>
                  </a:lnTo>
                  <a:lnTo>
                    <a:pt x="590" y="329"/>
                  </a:lnTo>
                  <a:lnTo>
                    <a:pt x="588" y="334"/>
                  </a:lnTo>
                  <a:lnTo>
                    <a:pt x="588" y="338"/>
                  </a:lnTo>
                  <a:lnTo>
                    <a:pt x="588" y="343"/>
                  </a:lnTo>
                  <a:lnTo>
                    <a:pt x="592" y="349"/>
                  </a:lnTo>
                  <a:lnTo>
                    <a:pt x="547" y="452"/>
                  </a:lnTo>
                  <a:lnTo>
                    <a:pt x="535" y="452"/>
                  </a:lnTo>
                  <a:lnTo>
                    <a:pt x="522" y="458"/>
                  </a:lnTo>
                  <a:lnTo>
                    <a:pt x="522" y="458"/>
                  </a:lnTo>
                  <a:lnTo>
                    <a:pt x="522" y="460"/>
                  </a:lnTo>
                  <a:lnTo>
                    <a:pt x="519" y="463"/>
                  </a:lnTo>
                  <a:lnTo>
                    <a:pt x="510" y="467"/>
                  </a:lnTo>
                  <a:lnTo>
                    <a:pt x="492" y="469"/>
                  </a:lnTo>
                  <a:lnTo>
                    <a:pt x="492" y="469"/>
                  </a:lnTo>
                  <a:lnTo>
                    <a:pt x="447" y="454"/>
                  </a:lnTo>
                  <a:lnTo>
                    <a:pt x="422" y="446"/>
                  </a:lnTo>
                  <a:lnTo>
                    <a:pt x="412" y="442"/>
                  </a:lnTo>
                  <a:lnTo>
                    <a:pt x="408" y="440"/>
                  </a:lnTo>
                  <a:lnTo>
                    <a:pt x="399" y="439"/>
                  </a:lnTo>
                  <a:lnTo>
                    <a:pt x="399" y="439"/>
                  </a:lnTo>
                  <a:lnTo>
                    <a:pt x="392" y="436"/>
                  </a:lnTo>
                  <a:lnTo>
                    <a:pt x="387" y="433"/>
                  </a:lnTo>
                  <a:lnTo>
                    <a:pt x="381" y="426"/>
                  </a:lnTo>
                  <a:lnTo>
                    <a:pt x="381" y="426"/>
                  </a:lnTo>
                  <a:lnTo>
                    <a:pt x="356" y="416"/>
                  </a:lnTo>
                  <a:lnTo>
                    <a:pt x="340" y="412"/>
                  </a:lnTo>
                  <a:lnTo>
                    <a:pt x="326" y="410"/>
                  </a:lnTo>
                  <a:lnTo>
                    <a:pt x="317" y="411"/>
                  </a:lnTo>
                  <a:lnTo>
                    <a:pt x="317" y="411"/>
                  </a:lnTo>
                  <a:lnTo>
                    <a:pt x="315" y="415"/>
                  </a:lnTo>
                  <a:lnTo>
                    <a:pt x="310" y="418"/>
                  </a:lnTo>
                  <a:lnTo>
                    <a:pt x="305" y="422"/>
                  </a:lnTo>
                  <a:lnTo>
                    <a:pt x="299" y="423"/>
                  </a:lnTo>
                  <a:lnTo>
                    <a:pt x="299" y="423"/>
                  </a:lnTo>
                  <a:lnTo>
                    <a:pt x="292" y="422"/>
                  </a:lnTo>
                  <a:lnTo>
                    <a:pt x="287" y="421"/>
                  </a:lnTo>
                  <a:lnTo>
                    <a:pt x="285" y="418"/>
                  </a:lnTo>
                  <a:lnTo>
                    <a:pt x="269" y="418"/>
                  </a:lnTo>
                  <a:lnTo>
                    <a:pt x="269" y="418"/>
                  </a:lnTo>
                  <a:lnTo>
                    <a:pt x="265" y="416"/>
                  </a:lnTo>
                  <a:lnTo>
                    <a:pt x="255" y="414"/>
                  </a:lnTo>
                  <a:lnTo>
                    <a:pt x="228" y="409"/>
                  </a:lnTo>
                  <a:lnTo>
                    <a:pt x="189" y="403"/>
                  </a:lnTo>
                  <a:lnTo>
                    <a:pt x="144" y="398"/>
                  </a:lnTo>
                  <a:lnTo>
                    <a:pt x="55" y="389"/>
                  </a:lnTo>
                  <a:lnTo>
                    <a:pt x="0" y="383"/>
                  </a:lnTo>
                  <a:lnTo>
                    <a:pt x="0" y="383"/>
                  </a:lnTo>
                  <a:lnTo>
                    <a:pt x="44" y="288"/>
                  </a:lnTo>
                  <a:lnTo>
                    <a:pt x="89" y="194"/>
                  </a:lnTo>
                  <a:lnTo>
                    <a:pt x="137" y="99"/>
                  </a:lnTo>
                  <a:lnTo>
                    <a:pt x="187" y="6"/>
                  </a:lnTo>
                  <a:lnTo>
                    <a:pt x="187" y="6"/>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30" name="Freeform 58"/>
            <p:cNvSpPr>
              <a:spLocks/>
            </p:cNvSpPr>
            <p:nvPr/>
          </p:nvSpPr>
          <p:spPr bwMode="auto">
            <a:xfrm rot="16200000">
              <a:off x="203421" y="1779131"/>
              <a:ext cx="2131209" cy="1230450"/>
            </a:xfrm>
            <a:custGeom>
              <a:avLst/>
              <a:gdLst>
                <a:gd name="T0" fmla="*/ 41 w 1518"/>
                <a:gd name="T1" fmla="*/ 261 h 466"/>
                <a:gd name="T2" fmla="*/ 61 w 1518"/>
                <a:gd name="T3" fmla="*/ 263 h 466"/>
                <a:gd name="T4" fmla="*/ 80 w 1518"/>
                <a:gd name="T5" fmla="*/ 259 h 466"/>
                <a:gd name="T6" fmla="*/ 143 w 1518"/>
                <a:gd name="T7" fmla="*/ 253 h 466"/>
                <a:gd name="T8" fmla="*/ 218 w 1518"/>
                <a:gd name="T9" fmla="*/ 228 h 466"/>
                <a:gd name="T10" fmla="*/ 253 w 1518"/>
                <a:gd name="T11" fmla="*/ 209 h 466"/>
                <a:gd name="T12" fmla="*/ 280 w 1518"/>
                <a:gd name="T13" fmla="*/ 202 h 466"/>
                <a:gd name="T14" fmla="*/ 289 w 1518"/>
                <a:gd name="T15" fmla="*/ 181 h 466"/>
                <a:gd name="T16" fmla="*/ 325 w 1518"/>
                <a:gd name="T17" fmla="*/ 163 h 466"/>
                <a:gd name="T18" fmla="*/ 350 w 1518"/>
                <a:gd name="T19" fmla="*/ 151 h 466"/>
                <a:gd name="T20" fmla="*/ 380 w 1518"/>
                <a:gd name="T21" fmla="*/ 108 h 466"/>
                <a:gd name="T22" fmla="*/ 407 w 1518"/>
                <a:gd name="T23" fmla="*/ 90 h 466"/>
                <a:gd name="T24" fmla="*/ 451 w 1518"/>
                <a:gd name="T25" fmla="*/ 96 h 466"/>
                <a:gd name="T26" fmla="*/ 496 w 1518"/>
                <a:gd name="T27" fmla="*/ 92 h 466"/>
                <a:gd name="T28" fmla="*/ 517 w 1518"/>
                <a:gd name="T29" fmla="*/ 94 h 466"/>
                <a:gd name="T30" fmla="*/ 539 w 1518"/>
                <a:gd name="T31" fmla="*/ 88 h 466"/>
                <a:gd name="T32" fmla="*/ 644 w 1518"/>
                <a:gd name="T33" fmla="*/ 63 h 466"/>
                <a:gd name="T34" fmla="*/ 724 w 1518"/>
                <a:gd name="T35" fmla="*/ 56 h 466"/>
                <a:gd name="T36" fmla="*/ 760 w 1518"/>
                <a:gd name="T37" fmla="*/ 68 h 466"/>
                <a:gd name="T38" fmla="*/ 785 w 1518"/>
                <a:gd name="T39" fmla="*/ 49 h 466"/>
                <a:gd name="T40" fmla="*/ 856 w 1518"/>
                <a:gd name="T41" fmla="*/ 41 h 466"/>
                <a:gd name="T42" fmla="*/ 899 w 1518"/>
                <a:gd name="T43" fmla="*/ 47 h 466"/>
                <a:gd name="T44" fmla="*/ 869 w 1518"/>
                <a:gd name="T45" fmla="*/ 53 h 466"/>
                <a:gd name="T46" fmla="*/ 874 w 1518"/>
                <a:gd name="T47" fmla="*/ 64 h 466"/>
                <a:gd name="T48" fmla="*/ 924 w 1518"/>
                <a:gd name="T49" fmla="*/ 59 h 466"/>
                <a:gd name="T50" fmla="*/ 924 w 1518"/>
                <a:gd name="T51" fmla="*/ 52 h 466"/>
                <a:gd name="T52" fmla="*/ 938 w 1518"/>
                <a:gd name="T53" fmla="*/ 33 h 466"/>
                <a:gd name="T54" fmla="*/ 958 w 1518"/>
                <a:gd name="T55" fmla="*/ 27 h 466"/>
                <a:gd name="T56" fmla="*/ 1011 w 1518"/>
                <a:gd name="T57" fmla="*/ 28 h 466"/>
                <a:gd name="T58" fmla="*/ 1072 w 1518"/>
                <a:gd name="T59" fmla="*/ 8 h 466"/>
                <a:gd name="T60" fmla="*/ 1122 w 1518"/>
                <a:gd name="T61" fmla="*/ 7 h 466"/>
                <a:gd name="T62" fmla="*/ 1149 w 1518"/>
                <a:gd name="T63" fmla="*/ 8 h 466"/>
                <a:gd name="T64" fmla="*/ 1188 w 1518"/>
                <a:gd name="T65" fmla="*/ 18 h 466"/>
                <a:gd name="T66" fmla="*/ 1272 w 1518"/>
                <a:gd name="T67" fmla="*/ 2 h 466"/>
                <a:gd name="T68" fmla="*/ 1304 w 1518"/>
                <a:gd name="T69" fmla="*/ 1 h 466"/>
                <a:gd name="T70" fmla="*/ 1336 w 1518"/>
                <a:gd name="T71" fmla="*/ 6 h 466"/>
                <a:gd name="T72" fmla="*/ 1411 w 1518"/>
                <a:gd name="T73" fmla="*/ 31 h 466"/>
                <a:gd name="T74" fmla="*/ 1441 w 1518"/>
                <a:gd name="T75" fmla="*/ 40 h 466"/>
                <a:gd name="T76" fmla="*/ 1493 w 1518"/>
                <a:gd name="T77" fmla="*/ 38 h 466"/>
                <a:gd name="T78" fmla="*/ 990 w 1518"/>
                <a:gd name="T79" fmla="*/ 209 h 466"/>
                <a:gd name="T80" fmla="*/ 287 w 1518"/>
                <a:gd name="T81" fmla="*/ 449 h 466"/>
                <a:gd name="T82" fmla="*/ 266 w 1518"/>
                <a:gd name="T83" fmla="*/ 453 h 466"/>
                <a:gd name="T84" fmla="*/ 244 w 1518"/>
                <a:gd name="T85" fmla="*/ 455 h 466"/>
                <a:gd name="T86" fmla="*/ 218 w 1518"/>
                <a:gd name="T87" fmla="*/ 462 h 466"/>
                <a:gd name="T88" fmla="*/ 193 w 1518"/>
                <a:gd name="T89" fmla="*/ 466 h 466"/>
                <a:gd name="T90" fmla="*/ 191 w 1518"/>
                <a:gd name="T91" fmla="*/ 459 h 466"/>
                <a:gd name="T92" fmla="*/ 180 w 1518"/>
                <a:gd name="T93" fmla="*/ 447 h 466"/>
                <a:gd name="T94" fmla="*/ 130 w 1518"/>
                <a:gd name="T95" fmla="*/ 435 h 466"/>
                <a:gd name="T96" fmla="*/ 98 w 1518"/>
                <a:gd name="T97" fmla="*/ 418 h 466"/>
                <a:gd name="T98" fmla="*/ 64 w 1518"/>
                <a:gd name="T99" fmla="*/ 417 h 466"/>
                <a:gd name="T100" fmla="*/ 45 w 1518"/>
                <a:gd name="T101" fmla="*/ 418 h 466"/>
                <a:gd name="T102" fmla="*/ 25 w 1518"/>
                <a:gd name="T103" fmla="*/ 426 h 466"/>
                <a:gd name="T104" fmla="*/ 0 w 1518"/>
                <a:gd name="T105" fmla="*/ 418 h 466"/>
                <a:gd name="T106" fmla="*/ 32 w 1518"/>
                <a:gd name="T107" fmla="*/ 26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8" h="466">
                  <a:moveTo>
                    <a:pt x="32" y="264"/>
                  </a:moveTo>
                  <a:lnTo>
                    <a:pt x="32" y="264"/>
                  </a:lnTo>
                  <a:lnTo>
                    <a:pt x="36" y="263"/>
                  </a:lnTo>
                  <a:lnTo>
                    <a:pt x="41" y="261"/>
                  </a:lnTo>
                  <a:lnTo>
                    <a:pt x="48" y="261"/>
                  </a:lnTo>
                  <a:lnTo>
                    <a:pt x="59" y="264"/>
                  </a:lnTo>
                  <a:lnTo>
                    <a:pt x="59" y="264"/>
                  </a:lnTo>
                  <a:lnTo>
                    <a:pt x="61" y="263"/>
                  </a:lnTo>
                  <a:lnTo>
                    <a:pt x="64" y="260"/>
                  </a:lnTo>
                  <a:lnTo>
                    <a:pt x="64" y="260"/>
                  </a:lnTo>
                  <a:lnTo>
                    <a:pt x="71" y="259"/>
                  </a:lnTo>
                  <a:lnTo>
                    <a:pt x="80" y="259"/>
                  </a:lnTo>
                  <a:lnTo>
                    <a:pt x="80" y="259"/>
                  </a:lnTo>
                  <a:lnTo>
                    <a:pt x="100" y="258"/>
                  </a:lnTo>
                  <a:lnTo>
                    <a:pt x="123" y="257"/>
                  </a:lnTo>
                  <a:lnTo>
                    <a:pt x="143" y="253"/>
                  </a:lnTo>
                  <a:lnTo>
                    <a:pt x="164" y="248"/>
                  </a:lnTo>
                  <a:lnTo>
                    <a:pt x="184" y="243"/>
                  </a:lnTo>
                  <a:lnTo>
                    <a:pt x="203" y="236"/>
                  </a:lnTo>
                  <a:lnTo>
                    <a:pt x="218" y="228"/>
                  </a:lnTo>
                  <a:lnTo>
                    <a:pt x="232" y="220"/>
                  </a:lnTo>
                  <a:lnTo>
                    <a:pt x="230" y="210"/>
                  </a:lnTo>
                  <a:lnTo>
                    <a:pt x="241" y="205"/>
                  </a:lnTo>
                  <a:lnTo>
                    <a:pt x="253" y="209"/>
                  </a:lnTo>
                  <a:lnTo>
                    <a:pt x="253" y="209"/>
                  </a:lnTo>
                  <a:lnTo>
                    <a:pt x="262" y="206"/>
                  </a:lnTo>
                  <a:lnTo>
                    <a:pt x="271" y="206"/>
                  </a:lnTo>
                  <a:lnTo>
                    <a:pt x="280" y="202"/>
                  </a:lnTo>
                  <a:lnTo>
                    <a:pt x="280" y="202"/>
                  </a:lnTo>
                  <a:lnTo>
                    <a:pt x="282" y="194"/>
                  </a:lnTo>
                  <a:lnTo>
                    <a:pt x="284" y="188"/>
                  </a:lnTo>
                  <a:lnTo>
                    <a:pt x="289" y="181"/>
                  </a:lnTo>
                  <a:lnTo>
                    <a:pt x="296" y="175"/>
                  </a:lnTo>
                  <a:lnTo>
                    <a:pt x="303" y="171"/>
                  </a:lnTo>
                  <a:lnTo>
                    <a:pt x="312" y="167"/>
                  </a:lnTo>
                  <a:lnTo>
                    <a:pt x="325" y="163"/>
                  </a:lnTo>
                  <a:lnTo>
                    <a:pt x="339" y="162"/>
                  </a:lnTo>
                  <a:lnTo>
                    <a:pt x="339" y="162"/>
                  </a:lnTo>
                  <a:lnTo>
                    <a:pt x="344" y="159"/>
                  </a:lnTo>
                  <a:lnTo>
                    <a:pt x="350" y="151"/>
                  </a:lnTo>
                  <a:lnTo>
                    <a:pt x="366" y="135"/>
                  </a:lnTo>
                  <a:lnTo>
                    <a:pt x="378" y="118"/>
                  </a:lnTo>
                  <a:lnTo>
                    <a:pt x="380" y="112"/>
                  </a:lnTo>
                  <a:lnTo>
                    <a:pt x="380" y="108"/>
                  </a:lnTo>
                  <a:lnTo>
                    <a:pt x="380" y="108"/>
                  </a:lnTo>
                  <a:lnTo>
                    <a:pt x="391" y="99"/>
                  </a:lnTo>
                  <a:lnTo>
                    <a:pt x="398" y="94"/>
                  </a:lnTo>
                  <a:lnTo>
                    <a:pt x="407" y="90"/>
                  </a:lnTo>
                  <a:lnTo>
                    <a:pt x="416" y="92"/>
                  </a:lnTo>
                  <a:lnTo>
                    <a:pt x="426" y="95"/>
                  </a:lnTo>
                  <a:lnTo>
                    <a:pt x="426" y="95"/>
                  </a:lnTo>
                  <a:lnTo>
                    <a:pt x="451" y="96"/>
                  </a:lnTo>
                  <a:lnTo>
                    <a:pt x="462" y="98"/>
                  </a:lnTo>
                  <a:lnTo>
                    <a:pt x="473" y="100"/>
                  </a:lnTo>
                  <a:lnTo>
                    <a:pt x="492" y="98"/>
                  </a:lnTo>
                  <a:lnTo>
                    <a:pt x="496" y="92"/>
                  </a:lnTo>
                  <a:lnTo>
                    <a:pt x="512" y="90"/>
                  </a:lnTo>
                  <a:lnTo>
                    <a:pt x="512" y="90"/>
                  </a:lnTo>
                  <a:lnTo>
                    <a:pt x="517" y="92"/>
                  </a:lnTo>
                  <a:lnTo>
                    <a:pt x="517" y="94"/>
                  </a:lnTo>
                  <a:lnTo>
                    <a:pt x="530" y="95"/>
                  </a:lnTo>
                  <a:lnTo>
                    <a:pt x="530" y="95"/>
                  </a:lnTo>
                  <a:lnTo>
                    <a:pt x="535" y="92"/>
                  </a:lnTo>
                  <a:lnTo>
                    <a:pt x="539" y="88"/>
                  </a:lnTo>
                  <a:lnTo>
                    <a:pt x="555" y="82"/>
                  </a:lnTo>
                  <a:lnTo>
                    <a:pt x="576" y="77"/>
                  </a:lnTo>
                  <a:lnTo>
                    <a:pt x="599" y="73"/>
                  </a:lnTo>
                  <a:lnTo>
                    <a:pt x="644" y="63"/>
                  </a:lnTo>
                  <a:lnTo>
                    <a:pt x="665" y="57"/>
                  </a:lnTo>
                  <a:lnTo>
                    <a:pt x="681" y="52"/>
                  </a:lnTo>
                  <a:lnTo>
                    <a:pt x="715" y="53"/>
                  </a:lnTo>
                  <a:lnTo>
                    <a:pt x="724" y="56"/>
                  </a:lnTo>
                  <a:lnTo>
                    <a:pt x="724" y="59"/>
                  </a:lnTo>
                  <a:lnTo>
                    <a:pt x="737" y="67"/>
                  </a:lnTo>
                  <a:lnTo>
                    <a:pt x="760" y="68"/>
                  </a:lnTo>
                  <a:lnTo>
                    <a:pt x="760" y="68"/>
                  </a:lnTo>
                  <a:lnTo>
                    <a:pt x="765" y="65"/>
                  </a:lnTo>
                  <a:lnTo>
                    <a:pt x="769" y="62"/>
                  </a:lnTo>
                  <a:lnTo>
                    <a:pt x="781" y="52"/>
                  </a:lnTo>
                  <a:lnTo>
                    <a:pt x="785" y="49"/>
                  </a:lnTo>
                  <a:lnTo>
                    <a:pt x="792" y="45"/>
                  </a:lnTo>
                  <a:lnTo>
                    <a:pt x="799" y="41"/>
                  </a:lnTo>
                  <a:lnTo>
                    <a:pt x="810" y="41"/>
                  </a:lnTo>
                  <a:lnTo>
                    <a:pt x="856" y="41"/>
                  </a:lnTo>
                  <a:lnTo>
                    <a:pt x="860" y="44"/>
                  </a:lnTo>
                  <a:lnTo>
                    <a:pt x="874" y="43"/>
                  </a:lnTo>
                  <a:lnTo>
                    <a:pt x="876" y="45"/>
                  </a:lnTo>
                  <a:lnTo>
                    <a:pt x="899" y="47"/>
                  </a:lnTo>
                  <a:lnTo>
                    <a:pt x="901" y="50"/>
                  </a:lnTo>
                  <a:lnTo>
                    <a:pt x="892" y="52"/>
                  </a:lnTo>
                  <a:lnTo>
                    <a:pt x="876" y="51"/>
                  </a:lnTo>
                  <a:lnTo>
                    <a:pt x="869" y="53"/>
                  </a:lnTo>
                  <a:lnTo>
                    <a:pt x="858" y="62"/>
                  </a:lnTo>
                  <a:lnTo>
                    <a:pt x="860" y="64"/>
                  </a:lnTo>
                  <a:lnTo>
                    <a:pt x="874" y="64"/>
                  </a:lnTo>
                  <a:lnTo>
                    <a:pt x="874" y="64"/>
                  </a:lnTo>
                  <a:lnTo>
                    <a:pt x="888" y="63"/>
                  </a:lnTo>
                  <a:lnTo>
                    <a:pt x="901" y="61"/>
                  </a:lnTo>
                  <a:lnTo>
                    <a:pt x="917" y="59"/>
                  </a:lnTo>
                  <a:lnTo>
                    <a:pt x="924" y="59"/>
                  </a:lnTo>
                  <a:lnTo>
                    <a:pt x="933" y="61"/>
                  </a:lnTo>
                  <a:lnTo>
                    <a:pt x="935" y="58"/>
                  </a:lnTo>
                  <a:lnTo>
                    <a:pt x="924" y="52"/>
                  </a:lnTo>
                  <a:lnTo>
                    <a:pt x="924" y="52"/>
                  </a:lnTo>
                  <a:lnTo>
                    <a:pt x="915" y="51"/>
                  </a:lnTo>
                  <a:lnTo>
                    <a:pt x="908" y="50"/>
                  </a:lnTo>
                  <a:lnTo>
                    <a:pt x="915" y="41"/>
                  </a:lnTo>
                  <a:lnTo>
                    <a:pt x="938" y="33"/>
                  </a:lnTo>
                  <a:lnTo>
                    <a:pt x="945" y="25"/>
                  </a:lnTo>
                  <a:lnTo>
                    <a:pt x="945" y="25"/>
                  </a:lnTo>
                  <a:lnTo>
                    <a:pt x="949" y="26"/>
                  </a:lnTo>
                  <a:lnTo>
                    <a:pt x="958" y="27"/>
                  </a:lnTo>
                  <a:lnTo>
                    <a:pt x="976" y="28"/>
                  </a:lnTo>
                  <a:lnTo>
                    <a:pt x="997" y="28"/>
                  </a:lnTo>
                  <a:lnTo>
                    <a:pt x="1011" y="28"/>
                  </a:lnTo>
                  <a:lnTo>
                    <a:pt x="1011" y="28"/>
                  </a:lnTo>
                  <a:lnTo>
                    <a:pt x="1020" y="23"/>
                  </a:lnTo>
                  <a:lnTo>
                    <a:pt x="1029" y="20"/>
                  </a:lnTo>
                  <a:lnTo>
                    <a:pt x="1049" y="13"/>
                  </a:lnTo>
                  <a:lnTo>
                    <a:pt x="1072" y="8"/>
                  </a:lnTo>
                  <a:lnTo>
                    <a:pt x="1095" y="4"/>
                  </a:lnTo>
                  <a:lnTo>
                    <a:pt x="1111" y="8"/>
                  </a:lnTo>
                  <a:lnTo>
                    <a:pt x="1111" y="8"/>
                  </a:lnTo>
                  <a:lnTo>
                    <a:pt x="1122" y="7"/>
                  </a:lnTo>
                  <a:lnTo>
                    <a:pt x="1133" y="7"/>
                  </a:lnTo>
                  <a:lnTo>
                    <a:pt x="1133" y="7"/>
                  </a:lnTo>
                  <a:lnTo>
                    <a:pt x="1143" y="7"/>
                  </a:lnTo>
                  <a:lnTo>
                    <a:pt x="1149" y="8"/>
                  </a:lnTo>
                  <a:lnTo>
                    <a:pt x="1165" y="12"/>
                  </a:lnTo>
                  <a:lnTo>
                    <a:pt x="1177" y="15"/>
                  </a:lnTo>
                  <a:lnTo>
                    <a:pt x="1188" y="18"/>
                  </a:lnTo>
                  <a:lnTo>
                    <a:pt x="1188" y="18"/>
                  </a:lnTo>
                  <a:lnTo>
                    <a:pt x="1204" y="16"/>
                  </a:lnTo>
                  <a:lnTo>
                    <a:pt x="1218" y="14"/>
                  </a:lnTo>
                  <a:lnTo>
                    <a:pt x="1245" y="8"/>
                  </a:lnTo>
                  <a:lnTo>
                    <a:pt x="1272" y="2"/>
                  </a:lnTo>
                  <a:lnTo>
                    <a:pt x="1286" y="1"/>
                  </a:lnTo>
                  <a:lnTo>
                    <a:pt x="1300" y="0"/>
                  </a:lnTo>
                  <a:lnTo>
                    <a:pt x="1300" y="0"/>
                  </a:lnTo>
                  <a:lnTo>
                    <a:pt x="1304" y="1"/>
                  </a:lnTo>
                  <a:lnTo>
                    <a:pt x="1309" y="1"/>
                  </a:lnTo>
                  <a:lnTo>
                    <a:pt x="1318" y="1"/>
                  </a:lnTo>
                  <a:lnTo>
                    <a:pt x="1318" y="1"/>
                  </a:lnTo>
                  <a:lnTo>
                    <a:pt x="1336" y="6"/>
                  </a:lnTo>
                  <a:lnTo>
                    <a:pt x="1354" y="13"/>
                  </a:lnTo>
                  <a:lnTo>
                    <a:pt x="1372" y="21"/>
                  </a:lnTo>
                  <a:lnTo>
                    <a:pt x="1386" y="29"/>
                  </a:lnTo>
                  <a:lnTo>
                    <a:pt x="1411" y="31"/>
                  </a:lnTo>
                  <a:lnTo>
                    <a:pt x="1411" y="31"/>
                  </a:lnTo>
                  <a:lnTo>
                    <a:pt x="1416" y="34"/>
                  </a:lnTo>
                  <a:lnTo>
                    <a:pt x="1423" y="37"/>
                  </a:lnTo>
                  <a:lnTo>
                    <a:pt x="1441" y="40"/>
                  </a:lnTo>
                  <a:lnTo>
                    <a:pt x="1459" y="41"/>
                  </a:lnTo>
                  <a:lnTo>
                    <a:pt x="1475" y="43"/>
                  </a:lnTo>
                  <a:lnTo>
                    <a:pt x="1493" y="38"/>
                  </a:lnTo>
                  <a:lnTo>
                    <a:pt x="1493" y="38"/>
                  </a:lnTo>
                  <a:lnTo>
                    <a:pt x="1507" y="41"/>
                  </a:lnTo>
                  <a:lnTo>
                    <a:pt x="1518" y="45"/>
                  </a:lnTo>
                  <a:lnTo>
                    <a:pt x="1404" y="264"/>
                  </a:lnTo>
                  <a:lnTo>
                    <a:pt x="990" y="209"/>
                  </a:lnTo>
                  <a:lnTo>
                    <a:pt x="314" y="449"/>
                  </a:lnTo>
                  <a:lnTo>
                    <a:pt x="314" y="449"/>
                  </a:lnTo>
                  <a:lnTo>
                    <a:pt x="300" y="449"/>
                  </a:lnTo>
                  <a:lnTo>
                    <a:pt x="287" y="449"/>
                  </a:lnTo>
                  <a:lnTo>
                    <a:pt x="282" y="449"/>
                  </a:lnTo>
                  <a:lnTo>
                    <a:pt x="282" y="449"/>
                  </a:lnTo>
                  <a:lnTo>
                    <a:pt x="275" y="450"/>
                  </a:lnTo>
                  <a:lnTo>
                    <a:pt x="266" y="453"/>
                  </a:lnTo>
                  <a:lnTo>
                    <a:pt x="257" y="453"/>
                  </a:lnTo>
                  <a:lnTo>
                    <a:pt x="250" y="453"/>
                  </a:lnTo>
                  <a:lnTo>
                    <a:pt x="250" y="453"/>
                  </a:lnTo>
                  <a:lnTo>
                    <a:pt x="244" y="455"/>
                  </a:lnTo>
                  <a:lnTo>
                    <a:pt x="239" y="456"/>
                  </a:lnTo>
                  <a:lnTo>
                    <a:pt x="223" y="457"/>
                  </a:lnTo>
                  <a:lnTo>
                    <a:pt x="223" y="457"/>
                  </a:lnTo>
                  <a:lnTo>
                    <a:pt x="218" y="462"/>
                  </a:lnTo>
                  <a:lnTo>
                    <a:pt x="212" y="465"/>
                  </a:lnTo>
                  <a:lnTo>
                    <a:pt x="198" y="466"/>
                  </a:lnTo>
                  <a:lnTo>
                    <a:pt x="198" y="466"/>
                  </a:lnTo>
                  <a:lnTo>
                    <a:pt x="193" y="466"/>
                  </a:lnTo>
                  <a:lnTo>
                    <a:pt x="193" y="465"/>
                  </a:lnTo>
                  <a:lnTo>
                    <a:pt x="198" y="462"/>
                  </a:lnTo>
                  <a:lnTo>
                    <a:pt x="198" y="462"/>
                  </a:lnTo>
                  <a:lnTo>
                    <a:pt x="191" y="459"/>
                  </a:lnTo>
                  <a:lnTo>
                    <a:pt x="187" y="454"/>
                  </a:lnTo>
                  <a:lnTo>
                    <a:pt x="184" y="450"/>
                  </a:lnTo>
                  <a:lnTo>
                    <a:pt x="180" y="447"/>
                  </a:lnTo>
                  <a:lnTo>
                    <a:pt x="180" y="447"/>
                  </a:lnTo>
                  <a:lnTo>
                    <a:pt x="171" y="443"/>
                  </a:lnTo>
                  <a:lnTo>
                    <a:pt x="162" y="440"/>
                  </a:lnTo>
                  <a:lnTo>
                    <a:pt x="141" y="437"/>
                  </a:lnTo>
                  <a:lnTo>
                    <a:pt x="130" y="435"/>
                  </a:lnTo>
                  <a:lnTo>
                    <a:pt x="118" y="432"/>
                  </a:lnTo>
                  <a:lnTo>
                    <a:pt x="107" y="429"/>
                  </a:lnTo>
                  <a:lnTo>
                    <a:pt x="98" y="424"/>
                  </a:lnTo>
                  <a:lnTo>
                    <a:pt x="98" y="418"/>
                  </a:lnTo>
                  <a:lnTo>
                    <a:pt x="98" y="418"/>
                  </a:lnTo>
                  <a:lnTo>
                    <a:pt x="86" y="417"/>
                  </a:lnTo>
                  <a:lnTo>
                    <a:pt x="77" y="417"/>
                  </a:lnTo>
                  <a:lnTo>
                    <a:pt x="64" y="417"/>
                  </a:lnTo>
                  <a:lnTo>
                    <a:pt x="52" y="416"/>
                  </a:lnTo>
                  <a:lnTo>
                    <a:pt x="52" y="416"/>
                  </a:lnTo>
                  <a:lnTo>
                    <a:pt x="48" y="416"/>
                  </a:lnTo>
                  <a:lnTo>
                    <a:pt x="45" y="418"/>
                  </a:lnTo>
                  <a:lnTo>
                    <a:pt x="39" y="422"/>
                  </a:lnTo>
                  <a:lnTo>
                    <a:pt x="32" y="425"/>
                  </a:lnTo>
                  <a:lnTo>
                    <a:pt x="30" y="426"/>
                  </a:lnTo>
                  <a:lnTo>
                    <a:pt x="25" y="426"/>
                  </a:lnTo>
                  <a:lnTo>
                    <a:pt x="25" y="426"/>
                  </a:lnTo>
                  <a:lnTo>
                    <a:pt x="14" y="423"/>
                  </a:lnTo>
                  <a:lnTo>
                    <a:pt x="0" y="418"/>
                  </a:lnTo>
                  <a:lnTo>
                    <a:pt x="0" y="418"/>
                  </a:lnTo>
                  <a:lnTo>
                    <a:pt x="5" y="410"/>
                  </a:lnTo>
                  <a:lnTo>
                    <a:pt x="9" y="393"/>
                  </a:lnTo>
                  <a:lnTo>
                    <a:pt x="18" y="345"/>
                  </a:lnTo>
                  <a:lnTo>
                    <a:pt x="32" y="264"/>
                  </a:lnTo>
                  <a:lnTo>
                    <a:pt x="32" y="264"/>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31" name="Freeform 59"/>
            <p:cNvSpPr>
              <a:spLocks/>
            </p:cNvSpPr>
            <p:nvPr/>
          </p:nvSpPr>
          <p:spPr bwMode="auto">
            <a:xfrm rot="16200000">
              <a:off x="1472798" y="540168"/>
              <a:ext cx="1512063" cy="921518"/>
            </a:xfrm>
            <a:custGeom>
              <a:avLst/>
              <a:gdLst>
                <a:gd name="T0" fmla="*/ 173 w 1077"/>
                <a:gd name="T1" fmla="*/ 6 h 349"/>
                <a:gd name="T2" fmla="*/ 346 w 1077"/>
                <a:gd name="T3" fmla="*/ 26 h 349"/>
                <a:gd name="T4" fmla="*/ 387 w 1077"/>
                <a:gd name="T5" fmla="*/ 35 h 349"/>
                <a:gd name="T6" fmla="*/ 405 w 1077"/>
                <a:gd name="T7" fmla="*/ 38 h 349"/>
                <a:gd name="T8" fmla="*/ 417 w 1077"/>
                <a:gd name="T9" fmla="*/ 40 h 349"/>
                <a:gd name="T10" fmla="*/ 433 w 1077"/>
                <a:gd name="T11" fmla="*/ 32 h 349"/>
                <a:gd name="T12" fmla="*/ 444 w 1077"/>
                <a:gd name="T13" fmla="*/ 27 h 349"/>
                <a:gd name="T14" fmla="*/ 499 w 1077"/>
                <a:gd name="T15" fmla="*/ 43 h 349"/>
                <a:gd name="T16" fmla="*/ 510 w 1077"/>
                <a:gd name="T17" fmla="*/ 53 h 349"/>
                <a:gd name="T18" fmla="*/ 526 w 1077"/>
                <a:gd name="T19" fmla="*/ 57 h 349"/>
                <a:gd name="T20" fmla="*/ 565 w 1077"/>
                <a:gd name="T21" fmla="*/ 71 h 349"/>
                <a:gd name="T22" fmla="*/ 628 w 1077"/>
                <a:gd name="T23" fmla="*/ 84 h 349"/>
                <a:gd name="T24" fmla="*/ 640 w 1077"/>
                <a:gd name="T25" fmla="*/ 75 h 349"/>
                <a:gd name="T26" fmla="*/ 683 w 1077"/>
                <a:gd name="T27" fmla="*/ 68 h 349"/>
                <a:gd name="T28" fmla="*/ 697 w 1077"/>
                <a:gd name="T29" fmla="*/ 71 h 349"/>
                <a:gd name="T30" fmla="*/ 715 w 1077"/>
                <a:gd name="T31" fmla="*/ 68 h 349"/>
                <a:gd name="T32" fmla="*/ 888 w 1077"/>
                <a:gd name="T33" fmla="*/ 89 h 349"/>
                <a:gd name="T34" fmla="*/ 920 w 1077"/>
                <a:gd name="T35" fmla="*/ 144 h 349"/>
                <a:gd name="T36" fmla="*/ 876 w 1077"/>
                <a:gd name="T37" fmla="*/ 154 h 349"/>
                <a:gd name="T38" fmla="*/ 849 w 1077"/>
                <a:gd name="T39" fmla="*/ 154 h 349"/>
                <a:gd name="T40" fmla="*/ 840 w 1077"/>
                <a:gd name="T41" fmla="*/ 150 h 349"/>
                <a:gd name="T42" fmla="*/ 799 w 1077"/>
                <a:gd name="T43" fmla="*/ 168 h 349"/>
                <a:gd name="T44" fmla="*/ 738 w 1077"/>
                <a:gd name="T45" fmla="*/ 183 h 349"/>
                <a:gd name="T46" fmla="*/ 710 w 1077"/>
                <a:gd name="T47" fmla="*/ 194 h 349"/>
                <a:gd name="T48" fmla="*/ 656 w 1077"/>
                <a:gd name="T49" fmla="*/ 198 h 349"/>
                <a:gd name="T50" fmla="*/ 619 w 1077"/>
                <a:gd name="T51" fmla="*/ 193 h 349"/>
                <a:gd name="T52" fmla="*/ 594 w 1077"/>
                <a:gd name="T53" fmla="*/ 186 h 349"/>
                <a:gd name="T54" fmla="*/ 574 w 1077"/>
                <a:gd name="T55" fmla="*/ 186 h 349"/>
                <a:gd name="T56" fmla="*/ 542 w 1077"/>
                <a:gd name="T57" fmla="*/ 193 h 349"/>
                <a:gd name="T58" fmla="*/ 555 w 1077"/>
                <a:gd name="T59" fmla="*/ 204 h 349"/>
                <a:gd name="T60" fmla="*/ 569 w 1077"/>
                <a:gd name="T61" fmla="*/ 215 h 349"/>
                <a:gd name="T62" fmla="*/ 558 w 1077"/>
                <a:gd name="T63" fmla="*/ 218 h 349"/>
                <a:gd name="T64" fmla="*/ 549 w 1077"/>
                <a:gd name="T65" fmla="*/ 223 h 349"/>
                <a:gd name="T66" fmla="*/ 533 w 1077"/>
                <a:gd name="T67" fmla="*/ 222 h 349"/>
                <a:gd name="T68" fmla="*/ 483 w 1077"/>
                <a:gd name="T69" fmla="*/ 226 h 349"/>
                <a:gd name="T70" fmla="*/ 469 w 1077"/>
                <a:gd name="T71" fmla="*/ 232 h 349"/>
                <a:gd name="T72" fmla="*/ 449 w 1077"/>
                <a:gd name="T73" fmla="*/ 228 h 349"/>
                <a:gd name="T74" fmla="*/ 430 w 1077"/>
                <a:gd name="T75" fmla="*/ 240 h 349"/>
                <a:gd name="T76" fmla="*/ 410 w 1077"/>
                <a:gd name="T77" fmla="*/ 246 h 349"/>
                <a:gd name="T78" fmla="*/ 385 w 1077"/>
                <a:gd name="T79" fmla="*/ 245 h 349"/>
                <a:gd name="T80" fmla="*/ 376 w 1077"/>
                <a:gd name="T81" fmla="*/ 259 h 349"/>
                <a:gd name="T82" fmla="*/ 373 w 1077"/>
                <a:gd name="T83" fmla="*/ 270 h 349"/>
                <a:gd name="T84" fmla="*/ 378 w 1077"/>
                <a:gd name="T85" fmla="*/ 283 h 349"/>
                <a:gd name="T86" fmla="*/ 376 w 1077"/>
                <a:gd name="T87" fmla="*/ 290 h 349"/>
                <a:gd name="T88" fmla="*/ 371 w 1077"/>
                <a:gd name="T89" fmla="*/ 306 h 349"/>
                <a:gd name="T90" fmla="*/ 369 w 1077"/>
                <a:gd name="T91" fmla="*/ 313 h 349"/>
                <a:gd name="T92" fmla="*/ 380 w 1077"/>
                <a:gd name="T93" fmla="*/ 327 h 349"/>
                <a:gd name="T94" fmla="*/ 357 w 1077"/>
                <a:gd name="T95" fmla="*/ 343 h 349"/>
                <a:gd name="T96" fmla="*/ 0 w 1077"/>
                <a:gd name="T97" fmla="*/ 321 h 349"/>
                <a:gd name="T98" fmla="*/ 118 w 1077"/>
                <a:gd name="T99"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7" h="349">
                  <a:moveTo>
                    <a:pt x="118" y="0"/>
                  </a:moveTo>
                  <a:lnTo>
                    <a:pt x="118" y="0"/>
                  </a:lnTo>
                  <a:lnTo>
                    <a:pt x="173" y="6"/>
                  </a:lnTo>
                  <a:lnTo>
                    <a:pt x="262" y="15"/>
                  </a:lnTo>
                  <a:lnTo>
                    <a:pt x="307" y="20"/>
                  </a:lnTo>
                  <a:lnTo>
                    <a:pt x="346" y="26"/>
                  </a:lnTo>
                  <a:lnTo>
                    <a:pt x="373" y="31"/>
                  </a:lnTo>
                  <a:lnTo>
                    <a:pt x="383" y="33"/>
                  </a:lnTo>
                  <a:lnTo>
                    <a:pt x="387" y="35"/>
                  </a:lnTo>
                  <a:lnTo>
                    <a:pt x="403" y="35"/>
                  </a:lnTo>
                  <a:lnTo>
                    <a:pt x="403" y="35"/>
                  </a:lnTo>
                  <a:lnTo>
                    <a:pt x="405" y="38"/>
                  </a:lnTo>
                  <a:lnTo>
                    <a:pt x="410" y="39"/>
                  </a:lnTo>
                  <a:lnTo>
                    <a:pt x="417" y="40"/>
                  </a:lnTo>
                  <a:lnTo>
                    <a:pt x="417" y="40"/>
                  </a:lnTo>
                  <a:lnTo>
                    <a:pt x="423" y="39"/>
                  </a:lnTo>
                  <a:lnTo>
                    <a:pt x="428" y="35"/>
                  </a:lnTo>
                  <a:lnTo>
                    <a:pt x="433" y="32"/>
                  </a:lnTo>
                  <a:lnTo>
                    <a:pt x="435" y="28"/>
                  </a:lnTo>
                  <a:lnTo>
                    <a:pt x="444" y="27"/>
                  </a:lnTo>
                  <a:lnTo>
                    <a:pt x="444" y="27"/>
                  </a:lnTo>
                  <a:lnTo>
                    <a:pt x="458" y="29"/>
                  </a:lnTo>
                  <a:lnTo>
                    <a:pt x="474" y="33"/>
                  </a:lnTo>
                  <a:lnTo>
                    <a:pt x="499" y="43"/>
                  </a:lnTo>
                  <a:lnTo>
                    <a:pt x="499" y="43"/>
                  </a:lnTo>
                  <a:lnTo>
                    <a:pt x="505" y="50"/>
                  </a:lnTo>
                  <a:lnTo>
                    <a:pt x="510" y="53"/>
                  </a:lnTo>
                  <a:lnTo>
                    <a:pt x="517" y="56"/>
                  </a:lnTo>
                  <a:lnTo>
                    <a:pt x="526" y="57"/>
                  </a:lnTo>
                  <a:lnTo>
                    <a:pt x="526" y="57"/>
                  </a:lnTo>
                  <a:lnTo>
                    <a:pt x="530" y="59"/>
                  </a:lnTo>
                  <a:lnTo>
                    <a:pt x="540" y="63"/>
                  </a:lnTo>
                  <a:lnTo>
                    <a:pt x="565" y="71"/>
                  </a:lnTo>
                  <a:lnTo>
                    <a:pt x="610" y="86"/>
                  </a:lnTo>
                  <a:lnTo>
                    <a:pt x="628" y="84"/>
                  </a:lnTo>
                  <a:lnTo>
                    <a:pt x="628" y="84"/>
                  </a:lnTo>
                  <a:lnTo>
                    <a:pt x="637" y="80"/>
                  </a:lnTo>
                  <a:lnTo>
                    <a:pt x="640" y="77"/>
                  </a:lnTo>
                  <a:lnTo>
                    <a:pt x="640" y="75"/>
                  </a:lnTo>
                  <a:lnTo>
                    <a:pt x="653" y="69"/>
                  </a:lnTo>
                  <a:lnTo>
                    <a:pt x="683" y="68"/>
                  </a:lnTo>
                  <a:lnTo>
                    <a:pt x="683" y="68"/>
                  </a:lnTo>
                  <a:lnTo>
                    <a:pt x="690" y="70"/>
                  </a:lnTo>
                  <a:lnTo>
                    <a:pt x="697" y="71"/>
                  </a:lnTo>
                  <a:lnTo>
                    <a:pt x="697" y="71"/>
                  </a:lnTo>
                  <a:lnTo>
                    <a:pt x="701" y="70"/>
                  </a:lnTo>
                  <a:lnTo>
                    <a:pt x="708" y="69"/>
                  </a:lnTo>
                  <a:lnTo>
                    <a:pt x="715" y="68"/>
                  </a:lnTo>
                  <a:lnTo>
                    <a:pt x="719" y="69"/>
                  </a:lnTo>
                  <a:lnTo>
                    <a:pt x="719" y="69"/>
                  </a:lnTo>
                  <a:lnTo>
                    <a:pt x="888" y="89"/>
                  </a:lnTo>
                  <a:lnTo>
                    <a:pt x="1077" y="112"/>
                  </a:lnTo>
                  <a:lnTo>
                    <a:pt x="1056" y="157"/>
                  </a:lnTo>
                  <a:lnTo>
                    <a:pt x="920" y="144"/>
                  </a:lnTo>
                  <a:lnTo>
                    <a:pt x="920" y="144"/>
                  </a:lnTo>
                  <a:lnTo>
                    <a:pt x="892" y="151"/>
                  </a:lnTo>
                  <a:lnTo>
                    <a:pt x="876" y="154"/>
                  </a:lnTo>
                  <a:lnTo>
                    <a:pt x="860" y="155"/>
                  </a:lnTo>
                  <a:lnTo>
                    <a:pt x="860" y="155"/>
                  </a:lnTo>
                  <a:lnTo>
                    <a:pt x="849" y="154"/>
                  </a:lnTo>
                  <a:lnTo>
                    <a:pt x="845" y="151"/>
                  </a:lnTo>
                  <a:lnTo>
                    <a:pt x="840" y="150"/>
                  </a:lnTo>
                  <a:lnTo>
                    <a:pt x="840" y="150"/>
                  </a:lnTo>
                  <a:lnTo>
                    <a:pt x="829" y="157"/>
                  </a:lnTo>
                  <a:lnTo>
                    <a:pt x="815" y="163"/>
                  </a:lnTo>
                  <a:lnTo>
                    <a:pt x="799" y="168"/>
                  </a:lnTo>
                  <a:lnTo>
                    <a:pt x="785" y="172"/>
                  </a:lnTo>
                  <a:lnTo>
                    <a:pt x="754" y="179"/>
                  </a:lnTo>
                  <a:lnTo>
                    <a:pt x="738" y="183"/>
                  </a:lnTo>
                  <a:lnTo>
                    <a:pt x="722" y="187"/>
                  </a:lnTo>
                  <a:lnTo>
                    <a:pt x="722" y="194"/>
                  </a:lnTo>
                  <a:lnTo>
                    <a:pt x="710" y="194"/>
                  </a:lnTo>
                  <a:lnTo>
                    <a:pt x="706" y="206"/>
                  </a:lnTo>
                  <a:lnTo>
                    <a:pt x="699" y="209"/>
                  </a:lnTo>
                  <a:lnTo>
                    <a:pt x="656" y="198"/>
                  </a:lnTo>
                  <a:lnTo>
                    <a:pt x="647" y="198"/>
                  </a:lnTo>
                  <a:lnTo>
                    <a:pt x="640" y="194"/>
                  </a:lnTo>
                  <a:lnTo>
                    <a:pt x="619" y="193"/>
                  </a:lnTo>
                  <a:lnTo>
                    <a:pt x="615" y="194"/>
                  </a:lnTo>
                  <a:lnTo>
                    <a:pt x="603" y="194"/>
                  </a:lnTo>
                  <a:lnTo>
                    <a:pt x="594" y="186"/>
                  </a:lnTo>
                  <a:lnTo>
                    <a:pt x="594" y="186"/>
                  </a:lnTo>
                  <a:lnTo>
                    <a:pt x="583" y="186"/>
                  </a:lnTo>
                  <a:lnTo>
                    <a:pt x="574" y="186"/>
                  </a:lnTo>
                  <a:lnTo>
                    <a:pt x="562" y="184"/>
                  </a:lnTo>
                  <a:lnTo>
                    <a:pt x="542" y="193"/>
                  </a:lnTo>
                  <a:lnTo>
                    <a:pt x="542" y="193"/>
                  </a:lnTo>
                  <a:lnTo>
                    <a:pt x="542" y="196"/>
                  </a:lnTo>
                  <a:lnTo>
                    <a:pt x="544" y="199"/>
                  </a:lnTo>
                  <a:lnTo>
                    <a:pt x="555" y="204"/>
                  </a:lnTo>
                  <a:lnTo>
                    <a:pt x="565" y="210"/>
                  </a:lnTo>
                  <a:lnTo>
                    <a:pt x="567" y="212"/>
                  </a:lnTo>
                  <a:lnTo>
                    <a:pt x="569" y="215"/>
                  </a:lnTo>
                  <a:lnTo>
                    <a:pt x="567" y="217"/>
                  </a:lnTo>
                  <a:lnTo>
                    <a:pt x="558" y="218"/>
                  </a:lnTo>
                  <a:lnTo>
                    <a:pt x="558" y="218"/>
                  </a:lnTo>
                  <a:lnTo>
                    <a:pt x="553" y="222"/>
                  </a:lnTo>
                  <a:lnTo>
                    <a:pt x="549" y="223"/>
                  </a:lnTo>
                  <a:lnTo>
                    <a:pt x="549" y="223"/>
                  </a:lnTo>
                  <a:lnTo>
                    <a:pt x="542" y="222"/>
                  </a:lnTo>
                  <a:lnTo>
                    <a:pt x="533" y="222"/>
                  </a:lnTo>
                  <a:lnTo>
                    <a:pt x="533" y="222"/>
                  </a:lnTo>
                  <a:lnTo>
                    <a:pt x="517" y="222"/>
                  </a:lnTo>
                  <a:lnTo>
                    <a:pt x="499" y="223"/>
                  </a:lnTo>
                  <a:lnTo>
                    <a:pt x="483" y="226"/>
                  </a:lnTo>
                  <a:lnTo>
                    <a:pt x="476" y="228"/>
                  </a:lnTo>
                  <a:lnTo>
                    <a:pt x="469" y="232"/>
                  </a:lnTo>
                  <a:lnTo>
                    <a:pt x="469" y="232"/>
                  </a:lnTo>
                  <a:lnTo>
                    <a:pt x="464" y="232"/>
                  </a:lnTo>
                  <a:lnTo>
                    <a:pt x="458" y="230"/>
                  </a:lnTo>
                  <a:lnTo>
                    <a:pt x="449" y="228"/>
                  </a:lnTo>
                  <a:lnTo>
                    <a:pt x="430" y="233"/>
                  </a:lnTo>
                  <a:lnTo>
                    <a:pt x="430" y="240"/>
                  </a:lnTo>
                  <a:lnTo>
                    <a:pt x="430" y="240"/>
                  </a:lnTo>
                  <a:lnTo>
                    <a:pt x="419" y="245"/>
                  </a:lnTo>
                  <a:lnTo>
                    <a:pt x="414" y="246"/>
                  </a:lnTo>
                  <a:lnTo>
                    <a:pt x="410" y="246"/>
                  </a:lnTo>
                  <a:lnTo>
                    <a:pt x="398" y="245"/>
                  </a:lnTo>
                  <a:lnTo>
                    <a:pt x="385" y="245"/>
                  </a:lnTo>
                  <a:lnTo>
                    <a:pt x="385" y="245"/>
                  </a:lnTo>
                  <a:lnTo>
                    <a:pt x="371" y="247"/>
                  </a:lnTo>
                  <a:lnTo>
                    <a:pt x="362" y="255"/>
                  </a:lnTo>
                  <a:lnTo>
                    <a:pt x="376" y="259"/>
                  </a:lnTo>
                  <a:lnTo>
                    <a:pt x="380" y="263"/>
                  </a:lnTo>
                  <a:lnTo>
                    <a:pt x="380" y="263"/>
                  </a:lnTo>
                  <a:lnTo>
                    <a:pt x="373" y="270"/>
                  </a:lnTo>
                  <a:lnTo>
                    <a:pt x="371" y="275"/>
                  </a:lnTo>
                  <a:lnTo>
                    <a:pt x="371" y="278"/>
                  </a:lnTo>
                  <a:lnTo>
                    <a:pt x="378" y="283"/>
                  </a:lnTo>
                  <a:lnTo>
                    <a:pt x="380" y="287"/>
                  </a:lnTo>
                  <a:lnTo>
                    <a:pt x="376" y="290"/>
                  </a:lnTo>
                  <a:lnTo>
                    <a:pt x="376" y="290"/>
                  </a:lnTo>
                  <a:lnTo>
                    <a:pt x="376" y="295"/>
                  </a:lnTo>
                  <a:lnTo>
                    <a:pt x="373" y="301"/>
                  </a:lnTo>
                  <a:lnTo>
                    <a:pt x="371" y="306"/>
                  </a:lnTo>
                  <a:lnTo>
                    <a:pt x="367" y="310"/>
                  </a:lnTo>
                  <a:lnTo>
                    <a:pt x="367" y="310"/>
                  </a:lnTo>
                  <a:lnTo>
                    <a:pt x="369" y="313"/>
                  </a:lnTo>
                  <a:lnTo>
                    <a:pt x="369" y="319"/>
                  </a:lnTo>
                  <a:lnTo>
                    <a:pt x="369" y="327"/>
                  </a:lnTo>
                  <a:lnTo>
                    <a:pt x="380" y="327"/>
                  </a:lnTo>
                  <a:lnTo>
                    <a:pt x="389" y="333"/>
                  </a:lnTo>
                  <a:lnTo>
                    <a:pt x="376" y="340"/>
                  </a:lnTo>
                  <a:lnTo>
                    <a:pt x="357" y="343"/>
                  </a:lnTo>
                  <a:lnTo>
                    <a:pt x="348" y="349"/>
                  </a:lnTo>
                  <a:lnTo>
                    <a:pt x="0" y="321"/>
                  </a:lnTo>
                  <a:lnTo>
                    <a:pt x="0" y="321"/>
                  </a:lnTo>
                  <a:lnTo>
                    <a:pt x="57" y="160"/>
                  </a:lnTo>
                  <a:lnTo>
                    <a:pt x="87" y="80"/>
                  </a:lnTo>
                  <a:lnTo>
                    <a:pt x="118" y="0"/>
                  </a:lnTo>
                  <a:lnTo>
                    <a:pt x="118" y="0"/>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32" name="Freeform 60"/>
            <p:cNvSpPr>
              <a:spLocks/>
            </p:cNvSpPr>
            <p:nvPr/>
          </p:nvSpPr>
          <p:spPr bwMode="auto">
            <a:xfrm rot="16200000">
              <a:off x="931621" y="1762836"/>
              <a:ext cx="1530315" cy="982248"/>
            </a:xfrm>
            <a:custGeom>
              <a:avLst/>
              <a:gdLst>
                <a:gd name="T0" fmla="*/ 1090 w 1090"/>
                <a:gd name="T1" fmla="*/ 55 h 372"/>
                <a:gd name="T2" fmla="*/ 676 w 1090"/>
                <a:gd name="T3" fmla="*/ 0 h 372"/>
                <a:gd name="T4" fmla="*/ 0 w 1090"/>
                <a:gd name="T5" fmla="*/ 240 h 372"/>
                <a:gd name="T6" fmla="*/ 9 w 1090"/>
                <a:gd name="T7" fmla="*/ 240 h 372"/>
                <a:gd name="T8" fmla="*/ 9 w 1090"/>
                <a:gd name="T9" fmla="*/ 240 h 372"/>
                <a:gd name="T10" fmla="*/ 16 w 1090"/>
                <a:gd name="T11" fmla="*/ 242 h 372"/>
                <a:gd name="T12" fmla="*/ 25 w 1090"/>
                <a:gd name="T13" fmla="*/ 245 h 372"/>
                <a:gd name="T14" fmla="*/ 46 w 1090"/>
                <a:gd name="T15" fmla="*/ 247 h 372"/>
                <a:gd name="T16" fmla="*/ 57 w 1090"/>
                <a:gd name="T17" fmla="*/ 244 h 372"/>
                <a:gd name="T18" fmla="*/ 57 w 1090"/>
                <a:gd name="T19" fmla="*/ 244 h 372"/>
                <a:gd name="T20" fmla="*/ 77 w 1090"/>
                <a:gd name="T21" fmla="*/ 246 h 372"/>
                <a:gd name="T22" fmla="*/ 102 w 1090"/>
                <a:gd name="T23" fmla="*/ 247 h 372"/>
                <a:gd name="T24" fmla="*/ 130 w 1090"/>
                <a:gd name="T25" fmla="*/ 247 h 372"/>
                <a:gd name="T26" fmla="*/ 141 w 1090"/>
                <a:gd name="T27" fmla="*/ 246 h 372"/>
                <a:gd name="T28" fmla="*/ 150 w 1090"/>
                <a:gd name="T29" fmla="*/ 245 h 372"/>
                <a:gd name="T30" fmla="*/ 155 w 1090"/>
                <a:gd name="T31" fmla="*/ 248 h 372"/>
                <a:gd name="T32" fmla="*/ 155 w 1090"/>
                <a:gd name="T33" fmla="*/ 248 h 372"/>
                <a:gd name="T34" fmla="*/ 157 w 1090"/>
                <a:gd name="T35" fmla="*/ 252 h 372"/>
                <a:gd name="T36" fmla="*/ 159 w 1090"/>
                <a:gd name="T37" fmla="*/ 257 h 372"/>
                <a:gd name="T38" fmla="*/ 159 w 1090"/>
                <a:gd name="T39" fmla="*/ 257 h 372"/>
                <a:gd name="T40" fmla="*/ 157 w 1090"/>
                <a:gd name="T41" fmla="*/ 263 h 372"/>
                <a:gd name="T42" fmla="*/ 153 w 1090"/>
                <a:gd name="T43" fmla="*/ 269 h 372"/>
                <a:gd name="T44" fmla="*/ 143 w 1090"/>
                <a:gd name="T45" fmla="*/ 272 h 372"/>
                <a:gd name="T46" fmla="*/ 139 w 1090"/>
                <a:gd name="T47" fmla="*/ 272 h 372"/>
                <a:gd name="T48" fmla="*/ 132 w 1090"/>
                <a:gd name="T49" fmla="*/ 276 h 372"/>
                <a:gd name="T50" fmla="*/ 132 w 1090"/>
                <a:gd name="T51" fmla="*/ 283 h 372"/>
                <a:gd name="T52" fmla="*/ 132 w 1090"/>
                <a:gd name="T53" fmla="*/ 283 h 372"/>
                <a:gd name="T54" fmla="*/ 164 w 1090"/>
                <a:gd name="T55" fmla="*/ 289 h 372"/>
                <a:gd name="T56" fmla="*/ 196 w 1090"/>
                <a:gd name="T57" fmla="*/ 294 h 372"/>
                <a:gd name="T58" fmla="*/ 262 w 1090"/>
                <a:gd name="T59" fmla="*/ 301 h 372"/>
                <a:gd name="T60" fmla="*/ 956 w 1090"/>
                <a:gd name="T61" fmla="*/ 372 h 372"/>
                <a:gd name="T62" fmla="*/ 956 w 1090"/>
                <a:gd name="T63" fmla="*/ 372 h 372"/>
                <a:gd name="T64" fmla="*/ 986 w 1090"/>
                <a:gd name="T65" fmla="*/ 293 h 372"/>
                <a:gd name="T66" fmla="*/ 1017 w 1090"/>
                <a:gd name="T67" fmla="*/ 213 h 372"/>
                <a:gd name="T68" fmla="*/ 1054 w 1090"/>
                <a:gd name="T69" fmla="*/ 134 h 372"/>
                <a:gd name="T70" fmla="*/ 1090 w 1090"/>
                <a:gd name="T71" fmla="*/ 55 h 372"/>
                <a:gd name="T72" fmla="*/ 1090 w 1090"/>
                <a:gd name="T73" fmla="*/ 55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0" h="372">
                  <a:moveTo>
                    <a:pt x="1090" y="55"/>
                  </a:moveTo>
                  <a:lnTo>
                    <a:pt x="676" y="0"/>
                  </a:lnTo>
                  <a:lnTo>
                    <a:pt x="0" y="240"/>
                  </a:lnTo>
                  <a:lnTo>
                    <a:pt x="9" y="240"/>
                  </a:lnTo>
                  <a:lnTo>
                    <a:pt x="9" y="240"/>
                  </a:lnTo>
                  <a:lnTo>
                    <a:pt x="16" y="242"/>
                  </a:lnTo>
                  <a:lnTo>
                    <a:pt x="25" y="245"/>
                  </a:lnTo>
                  <a:lnTo>
                    <a:pt x="46" y="247"/>
                  </a:lnTo>
                  <a:lnTo>
                    <a:pt x="57" y="244"/>
                  </a:lnTo>
                  <a:lnTo>
                    <a:pt x="57" y="244"/>
                  </a:lnTo>
                  <a:lnTo>
                    <a:pt x="77" y="246"/>
                  </a:lnTo>
                  <a:lnTo>
                    <a:pt x="102" y="247"/>
                  </a:lnTo>
                  <a:lnTo>
                    <a:pt x="130" y="247"/>
                  </a:lnTo>
                  <a:lnTo>
                    <a:pt x="141" y="246"/>
                  </a:lnTo>
                  <a:lnTo>
                    <a:pt x="150" y="245"/>
                  </a:lnTo>
                  <a:lnTo>
                    <a:pt x="155" y="248"/>
                  </a:lnTo>
                  <a:lnTo>
                    <a:pt x="155" y="248"/>
                  </a:lnTo>
                  <a:lnTo>
                    <a:pt x="157" y="252"/>
                  </a:lnTo>
                  <a:lnTo>
                    <a:pt x="159" y="257"/>
                  </a:lnTo>
                  <a:lnTo>
                    <a:pt x="159" y="257"/>
                  </a:lnTo>
                  <a:lnTo>
                    <a:pt x="157" y="263"/>
                  </a:lnTo>
                  <a:lnTo>
                    <a:pt x="153" y="269"/>
                  </a:lnTo>
                  <a:lnTo>
                    <a:pt x="143" y="272"/>
                  </a:lnTo>
                  <a:lnTo>
                    <a:pt x="139" y="272"/>
                  </a:lnTo>
                  <a:lnTo>
                    <a:pt x="132" y="276"/>
                  </a:lnTo>
                  <a:lnTo>
                    <a:pt x="132" y="283"/>
                  </a:lnTo>
                  <a:lnTo>
                    <a:pt x="132" y="283"/>
                  </a:lnTo>
                  <a:lnTo>
                    <a:pt x="164" y="289"/>
                  </a:lnTo>
                  <a:lnTo>
                    <a:pt x="196" y="294"/>
                  </a:lnTo>
                  <a:lnTo>
                    <a:pt x="262" y="301"/>
                  </a:lnTo>
                  <a:lnTo>
                    <a:pt x="956" y="372"/>
                  </a:lnTo>
                  <a:lnTo>
                    <a:pt x="956" y="372"/>
                  </a:lnTo>
                  <a:lnTo>
                    <a:pt x="986" y="293"/>
                  </a:lnTo>
                  <a:lnTo>
                    <a:pt x="1017" y="213"/>
                  </a:lnTo>
                  <a:lnTo>
                    <a:pt x="1054" y="134"/>
                  </a:lnTo>
                  <a:lnTo>
                    <a:pt x="1090" y="55"/>
                  </a:lnTo>
                  <a:lnTo>
                    <a:pt x="1090" y="55"/>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33" name="Freeform 61"/>
            <p:cNvSpPr>
              <a:spLocks/>
            </p:cNvSpPr>
            <p:nvPr/>
          </p:nvSpPr>
          <p:spPr bwMode="auto">
            <a:xfrm rot="16200000">
              <a:off x="1887859" y="1789505"/>
              <a:ext cx="1096492" cy="871349"/>
            </a:xfrm>
            <a:custGeom>
              <a:avLst/>
              <a:gdLst>
                <a:gd name="T0" fmla="*/ 0 w 781"/>
                <a:gd name="T1" fmla="*/ 289 h 330"/>
                <a:gd name="T2" fmla="*/ 558 w 781"/>
                <a:gd name="T3" fmla="*/ 330 h 330"/>
                <a:gd name="T4" fmla="*/ 590 w 781"/>
                <a:gd name="T5" fmla="*/ 221 h 330"/>
                <a:gd name="T6" fmla="*/ 724 w 781"/>
                <a:gd name="T7" fmla="*/ 233 h 330"/>
                <a:gd name="T8" fmla="*/ 781 w 781"/>
                <a:gd name="T9" fmla="*/ 71 h 330"/>
                <a:gd name="T10" fmla="*/ 87 w 781"/>
                <a:gd name="T11" fmla="*/ 0 h 330"/>
                <a:gd name="T12" fmla="*/ 0 w 781"/>
                <a:gd name="T13" fmla="*/ 289 h 330"/>
              </a:gdLst>
              <a:ahLst/>
              <a:cxnLst>
                <a:cxn ang="0">
                  <a:pos x="T0" y="T1"/>
                </a:cxn>
                <a:cxn ang="0">
                  <a:pos x="T2" y="T3"/>
                </a:cxn>
                <a:cxn ang="0">
                  <a:pos x="T4" y="T5"/>
                </a:cxn>
                <a:cxn ang="0">
                  <a:pos x="T6" y="T7"/>
                </a:cxn>
                <a:cxn ang="0">
                  <a:pos x="T8" y="T9"/>
                </a:cxn>
                <a:cxn ang="0">
                  <a:pos x="T10" y="T11"/>
                </a:cxn>
                <a:cxn ang="0">
                  <a:pos x="T12" y="T13"/>
                </a:cxn>
              </a:cxnLst>
              <a:rect l="0" t="0" r="r" b="b"/>
              <a:pathLst>
                <a:path w="781" h="330">
                  <a:moveTo>
                    <a:pt x="0" y="289"/>
                  </a:moveTo>
                  <a:lnTo>
                    <a:pt x="558" y="330"/>
                  </a:lnTo>
                  <a:lnTo>
                    <a:pt x="590" y="221"/>
                  </a:lnTo>
                  <a:lnTo>
                    <a:pt x="724" y="233"/>
                  </a:lnTo>
                  <a:lnTo>
                    <a:pt x="781" y="71"/>
                  </a:lnTo>
                  <a:lnTo>
                    <a:pt x="87" y="0"/>
                  </a:lnTo>
                  <a:lnTo>
                    <a:pt x="0" y="289"/>
                  </a:lnTo>
                  <a:close/>
                </a:path>
              </a:pathLst>
            </a:custGeom>
            <a:gradFill flip="none" rotWithShape="1">
              <a:gsLst>
                <a:gs pos="0">
                  <a:srgbClr val="164072">
                    <a:shade val="30000"/>
                    <a:satMod val="115000"/>
                  </a:srgbClr>
                </a:gs>
                <a:gs pos="50000">
                  <a:srgbClr val="164072">
                    <a:shade val="67500"/>
                    <a:satMod val="115000"/>
                  </a:srgbClr>
                </a:gs>
                <a:gs pos="100000">
                  <a:srgbClr val="164072">
                    <a:shade val="100000"/>
                    <a:satMod val="115000"/>
                  </a:srgbClr>
                </a:gs>
              </a:gsLst>
              <a:path path="circle">
                <a:fillToRect t="100000" r="100000"/>
              </a:path>
              <a:tileRect l="-100000" b="-100000"/>
            </a:gradFill>
            <a:ln w="9">
              <a:solidFill>
                <a:srgbClr val="000000"/>
              </a:solidFill>
              <a:prstDash val="solid"/>
              <a:round/>
              <a:headEnd/>
              <a:tailEnd/>
            </a:ln>
            <a:effectLst>
              <a:innerShdw blurRad="63500" dist="50800" dir="8100000">
                <a:prstClr val="black">
                  <a:alpha val="25000"/>
                </a:prstClr>
              </a:innerShdw>
            </a:effectLst>
          </p:spPr>
          <p:txBody>
            <a:bodyPr vert="horz" wrap="square" lIns="91440" tIns="45720" rIns="91440" bIns="45720" numCol="1" anchor="t" anchorCtr="0" compatLnSpc="1">
              <a:prstTxWarp prst="textNoShape">
                <a:avLst/>
              </a:prstTxWarp>
            </a:bodyPr>
            <a:lstStyle/>
            <a:p>
              <a:endParaRPr lang="en-US" dirty="0"/>
            </a:p>
          </p:txBody>
        </p:sp>
      </p:grpSp>
      <p:sp>
        <p:nvSpPr>
          <p:cNvPr id="35" name="Freeform 55"/>
          <p:cNvSpPr>
            <a:spLocks/>
          </p:cNvSpPr>
          <p:nvPr/>
        </p:nvSpPr>
        <p:spPr bwMode="auto">
          <a:xfrm rot="16200000">
            <a:off x="4572922" y="2725876"/>
            <a:ext cx="976065" cy="1034290"/>
          </a:xfrm>
          <a:custGeom>
            <a:avLst/>
            <a:gdLst>
              <a:gd name="T0" fmla="*/ 72 w 641"/>
              <a:gd name="T1" fmla="*/ 327 h 390"/>
              <a:gd name="T2" fmla="*/ 66 w 641"/>
              <a:gd name="T3" fmla="*/ 326 h 390"/>
              <a:gd name="T4" fmla="*/ 56 w 641"/>
              <a:gd name="T5" fmla="*/ 332 h 390"/>
              <a:gd name="T6" fmla="*/ 45 w 641"/>
              <a:gd name="T7" fmla="*/ 335 h 390"/>
              <a:gd name="T8" fmla="*/ 36 w 641"/>
              <a:gd name="T9" fmla="*/ 333 h 390"/>
              <a:gd name="T10" fmla="*/ 22 w 641"/>
              <a:gd name="T11" fmla="*/ 325 h 390"/>
              <a:gd name="T12" fmla="*/ 0 w 641"/>
              <a:gd name="T13" fmla="*/ 318 h 390"/>
              <a:gd name="T14" fmla="*/ 25 w 641"/>
              <a:gd name="T15" fmla="*/ 361 h 390"/>
              <a:gd name="T16" fmla="*/ 31 w 641"/>
              <a:gd name="T17" fmla="*/ 359 h 390"/>
              <a:gd name="T18" fmla="*/ 75 w 641"/>
              <a:gd name="T19" fmla="*/ 367 h 390"/>
              <a:gd name="T20" fmla="*/ 91 w 641"/>
              <a:gd name="T21" fmla="*/ 378 h 390"/>
              <a:gd name="T22" fmla="*/ 93 w 641"/>
              <a:gd name="T23" fmla="*/ 384 h 390"/>
              <a:gd name="T24" fmla="*/ 111 w 641"/>
              <a:gd name="T25" fmla="*/ 387 h 390"/>
              <a:gd name="T26" fmla="*/ 129 w 641"/>
              <a:gd name="T27" fmla="*/ 390 h 390"/>
              <a:gd name="T28" fmla="*/ 143 w 641"/>
              <a:gd name="T29" fmla="*/ 388 h 390"/>
              <a:gd name="T30" fmla="*/ 150 w 641"/>
              <a:gd name="T31" fmla="*/ 382 h 390"/>
              <a:gd name="T32" fmla="*/ 154 w 641"/>
              <a:gd name="T33" fmla="*/ 378 h 390"/>
              <a:gd name="T34" fmla="*/ 152 w 641"/>
              <a:gd name="T35" fmla="*/ 376 h 390"/>
              <a:gd name="T36" fmla="*/ 147 w 641"/>
              <a:gd name="T37" fmla="*/ 375 h 390"/>
              <a:gd name="T38" fmla="*/ 184 w 641"/>
              <a:gd name="T39" fmla="*/ 362 h 390"/>
              <a:gd name="T40" fmla="*/ 193 w 641"/>
              <a:gd name="T41" fmla="*/ 364 h 390"/>
              <a:gd name="T42" fmla="*/ 204 w 641"/>
              <a:gd name="T43" fmla="*/ 367 h 390"/>
              <a:gd name="T44" fmla="*/ 211 w 641"/>
              <a:gd name="T45" fmla="*/ 363 h 390"/>
              <a:gd name="T46" fmla="*/ 232 w 641"/>
              <a:gd name="T47" fmla="*/ 360 h 390"/>
              <a:gd name="T48" fmla="*/ 241 w 641"/>
              <a:gd name="T49" fmla="*/ 359 h 390"/>
              <a:gd name="T50" fmla="*/ 259 w 641"/>
              <a:gd name="T51" fmla="*/ 345 h 390"/>
              <a:gd name="T52" fmla="*/ 291 w 641"/>
              <a:gd name="T53" fmla="*/ 319 h 390"/>
              <a:gd name="T54" fmla="*/ 314 w 641"/>
              <a:gd name="T55" fmla="*/ 307 h 390"/>
              <a:gd name="T56" fmla="*/ 327 w 641"/>
              <a:gd name="T57" fmla="*/ 305 h 390"/>
              <a:gd name="T58" fmla="*/ 343 w 641"/>
              <a:gd name="T59" fmla="*/ 309 h 390"/>
              <a:gd name="T60" fmla="*/ 357 w 641"/>
              <a:gd name="T61" fmla="*/ 317 h 390"/>
              <a:gd name="T62" fmla="*/ 377 w 641"/>
              <a:gd name="T63" fmla="*/ 315 h 390"/>
              <a:gd name="T64" fmla="*/ 396 w 641"/>
              <a:gd name="T65" fmla="*/ 318 h 390"/>
              <a:gd name="T66" fmla="*/ 418 w 641"/>
              <a:gd name="T67" fmla="*/ 302 h 390"/>
              <a:gd name="T68" fmla="*/ 412 w 641"/>
              <a:gd name="T69" fmla="*/ 298 h 390"/>
              <a:gd name="T70" fmla="*/ 402 w 641"/>
              <a:gd name="T71" fmla="*/ 293 h 390"/>
              <a:gd name="T72" fmla="*/ 412 w 641"/>
              <a:gd name="T73" fmla="*/ 289 h 390"/>
              <a:gd name="T74" fmla="*/ 459 w 641"/>
              <a:gd name="T75" fmla="*/ 280 h 390"/>
              <a:gd name="T76" fmla="*/ 464 w 641"/>
              <a:gd name="T77" fmla="*/ 278 h 390"/>
              <a:gd name="T78" fmla="*/ 466 w 641"/>
              <a:gd name="T79" fmla="*/ 275 h 390"/>
              <a:gd name="T80" fmla="*/ 512 w 641"/>
              <a:gd name="T81" fmla="*/ 250 h 390"/>
              <a:gd name="T82" fmla="*/ 530 w 641"/>
              <a:gd name="T83" fmla="*/ 241 h 390"/>
              <a:gd name="T84" fmla="*/ 546 w 641"/>
              <a:gd name="T85" fmla="*/ 240 h 390"/>
              <a:gd name="T86" fmla="*/ 564 w 641"/>
              <a:gd name="T87" fmla="*/ 237 h 390"/>
              <a:gd name="T88" fmla="*/ 578 w 641"/>
              <a:gd name="T89" fmla="*/ 237 h 390"/>
              <a:gd name="T90" fmla="*/ 600 w 641"/>
              <a:gd name="T91" fmla="*/ 238 h 390"/>
              <a:gd name="T92" fmla="*/ 641 w 641"/>
              <a:gd name="T93" fmla="*/ 221 h 390"/>
              <a:gd name="T94" fmla="*/ 630 w 641"/>
              <a:gd name="T95" fmla="*/ 0 h 390"/>
              <a:gd name="T96" fmla="*/ 573 w 641"/>
              <a:gd name="T97" fmla="*/ 17 h 390"/>
              <a:gd name="T98" fmla="*/ 564 w 641"/>
              <a:gd name="T99" fmla="*/ 23 h 390"/>
              <a:gd name="T100" fmla="*/ 548 w 641"/>
              <a:gd name="T101" fmla="*/ 20 h 390"/>
              <a:gd name="T102" fmla="*/ 530 w 641"/>
              <a:gd name="T103" fmla="*/ 32 h 390"/>
              <a:gd name="T104" fmla="*/ 493 w 641"/>
              <a:gd name="T105" fmla="*/ 38 h 390"/>
              <a:gd name="T106" fmla="*/ 466 w 641"/>
              <a:gd name="T107" fmla="*/ 41 h 390"/>
              <a:gd name="T108" fmla="*/ 437 w 641"/>
              <a:gd name="T109" fmla="*/ 50 h 390"/>
              <a:gd name="T110" fmla="*/ 432 w 641"/>
              <a:gd name="T111" fmla="*/ 54 h 390"/>
              <a:gd name="T112" fmla="*/ 423 w 641"/>
              <a:gd name="T113" fmla="*/ 64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1" h="390">
                <a:moveTo>
                  <a:pt x="52" y="66"/>
                </a:moveTo>
                <a:lnTo>
                  <a:pt x="72" y="327"/>
                </a:lnTo>
                <a:lnTo>
                  <a:pt x="66" y="326"/>
                </a:lnTo>
                <a:lnTo>
                  <a:pt x="66" y="326"/>
                </a:lnTo>
                <a:lnTo>
                  <a:pt x="63" y="330"/>
                </a:lnTo>
                <a:lnTo>
                  <a:pt x="56" y="332"/>
                </a:lnTo>
                <a:lnTo>
                  <a:pt x="52" y="333"/>
                </a:lnTo>
                <a:lnTo>
                  <a:pt x="45" y="335"/>
                </a:lnTo>
                <a:lnTo>
                  <a:pt x="36" y="333"/>
                </a:lnTo>
                <a:lnTo>
                  <a:pt x="36" y="333"/>
                </a:lnTo>
                <a:lnTo>
                  <a:pt x="29" y="329"/>
                </a:lnTo>
                <a:lnTo>
                  <a:pt x="22" y="325"/>
                </a:lnTo>
                <a:lnTo>
                  <a:pt x="6" y="318"/>
                </a:lnTo>
                <a:lnTo>
                  <a:pt x="0" y="318"/>
                </a:lnTo>
                <a:lnTo>
                  <a:pt x="4" y="357"/>
                </a:lnTo>
                <a:lnTo>
                  <a:pt x="25" y="361"/>
                </a:lnTo>
                <a:lnTo>
                  <a:pt x="31" y="359"/>
                </a:lnTo>
                <a:lnTo>
                  <a:pt x="31" y="359"/>
                </a:lnTo>
                <a:lnTo>
                  <a:pt x="61" y="363"/>
                </a:lnTo>
                <a:lnTo>
                  <a:pt x="75" y="367"/>
                </a:lnTo>
                <a:lnTo>
                  <a:pt x="86" y="369"/>
                </a:lnTo>
                <a:lnTo>
                  <a:pt x="91" y="378"/>
                </a:lnTo>
                <a:lnTo>
                  <a:pt x="88" y="380"/>
                </a:lnTo>
                <a:lnTo>
                  <a:pt x="93" y="384"/>
                </a:lnTo>
                <a:lnTo>
                  <a:pt x="93" y="384"/>
                </a:lnTo>
                <a:lnTo>
                  <a:pt x="111" y="387"/>
                </a:lnTo>
                <a:lnTo>
                  <a:pt x="129" y="390"/>
                </a:lnTo>
                <a:lnTo>
                  <a:pt x="129" y="390"/>
                </a:lnTo>
                <a:lnTo>
                  <a:pt x="143" y="388"/>
                </a:lnTo>
                <a:lnTo>
                  <a:pt x="143" y="388"/>
                </a:lnTo>
                <a:lnTo>
                  <a:pt x="145" y="385"/>
                </a:lnTo>
                <a:lnTo>
                  <a:pt x="150" y="382"/>
                </a:lnTo>
                <a:lnTo>
                  <a:pt x="152" y="380"/>
                </a:lnTo>
                <a:lnTo>
                  <a:pt x="154" y="378"/>
                </a:lnTo>
                <a:lnTo>
                  <a:pt x="154" y="378"/>
                </a:lnTo>
                <a:lnTo>
                  <a:pt x="152" y="376"/>
                </a:lnTo>
                <a:lnTo>
                  <a:pt x="150" y="375"/>
                </a:lnTo>
                <a:lnTo>
                  <a:pt x="147" y="375"/>
                </a:lnTo>
                <a:lnTo>
                  <a:pt x="145" y="374"/>
                </a:lnTo>
                <a:lnTo>
                  <a:pt x="184" y="362"/>
                </a:lnTo>
                <a:lnTo>
                  <a:pt x="184" y="362"/>
                </a:lnTo>
                <a:lnTo>
                  <a:pt x="193" y="364"/>
                </a:lnTo>
                <a:lnTo>
                  <a:pt x="198" y="366"/>
                </a:lnTo>
                <a:lnTo>
                  <a:pt x="204" y="367"/>
                </a:lnTo>
                <a:lnTo>
                  <a:pt x="204" y="367"/>
                </a:lnTo>
                <a:lnTo>
                  <a:pt x="211" y="363"/>
                </a:lnTo>
                <a:lnTo>
                  <a:pt x="220" y="361"/>
                </a:lnTo>
                <a:lnTo>
                  <a:pt x="232" y="360"/>
                </a:lnTo>
                <a:lnTo>
                  <a:pt x="241" y="359"/>
                </a:lnTo>
                <a:lnTo>
                  <a:pt x="241" y="359"/>
                </a:lnTo>
                <a:lnTo>
                  <a:pt x="250" y="353"/>
                </a:lnTo>
                <a:lnTo>
                  <a:pt x="259" y="345"/>
                </a:lnTo>
                <a:lnTo>
                  <a:pt x="280" y="327"/>
                </a:lnTo>
                <a:lnTo>
                  <a:pt x="291" y="319"/>
                </a:lnTo>
                <a:lnTo>
                  <a:pt x="302" y="312"/>
                </a:lnTo>
                <a:lnTo>
                  <a:pt x="314" y="307"/>
                </a:lnTo>
                <a:lnTo>
                  <a:pt x="327" y="305"/>
                </a:lnTo>
                <a:lnTo>
                  <a:pt x="327" y="305"/>
                </a:lnTo>
                <a:lnTo>
                  <a:pt x="334" y="307"/>
                </a:lnTo>
                <a:lnTo>
                  <a:pt x="343" y="309"/>
                </a:lnTo>
                <a:lnTo>
                  <a:pt x="357" y="317"/>
                </a:lnTo>
                <a:lnTo>
                  <a:pt x="357" y="317"/>
                </a:lnTo>
                <a:lnTo>
                  <a:pt x="366" y="315"/>
                </a:lnTo>
                <a:lnTo>
                  <a:pt x="377" y="315"/>
                </a:lnTo>
                <a:lnTo>
                  <a:pt x="386" y="317"/>
                </a:lnTo>
                <a:lnTo>
                  <a:pt x="396" y="318"/>
                </a:lnTo>
                <a:lnTo>
                  <a:pt x="405" y="317"/>
                </a:lnTo>
                <a:lnTo>
                  <a:pt x="418" y="302"/>
                </a:lnTo>
                <a:lnTo>
                  <a:pt x="418" y="302"/>
                </a:lnTo>
                <a:lnTo>
                  <a:pt x="412" y="298"/>
                </a:lnTo>
                <a:lnTo>
                  <a:pt x="402" y="293"/>
                </a:lnTo>
                <a:lnTo>
                  <a:pt x="402" y="293"/>
                </a:lnTo>
                <a:lnTo>
                  <a:pt x="405" y="290"/>
                </a:lnTo>
                <a:lnTo>
                  <a:pt x="412" y="289"/>
                </a:lnTo>
                <a:lnTo>
                  <a:pt x="430" y="286"/>
                </a:lnTo>
                <a:lnTo>
                  <a:pt x="459" y="280"/>
                </a:lnTo>
                <a:lnTo>
                  <a:pt x="459" y="280"/>
                </a:lnTo>
                <a:lnTo>
                  <a:pt x="464" y="278"/>
                </a:lnTo>
                <a:lnTo>
                  <a:pt x="466" y="275"/>
                </a:lnTo>
                <a:lnTo>
                  <a:pt x="466" y="275"/>
                </a:lnTo>
                <a:lnTo>
                  <a:pt x="496" y="258"/>
                </a:lnTo>
                <a:lnTo>
                  <a:pt x="512" y="250"/>
                </a:lnTo>
                <a:lnTo>
                  <a:pt x="530" y="241"/>
                </a:lnTo>
                <a:lnTo>
                  <a:pt x="530" y="241"/>
                </a:lnTo>
                <a:lnTo>
                  <a:pt x="539" y="241"/>
                </a:lnTo>
                <a:lnTo>
                  <a:pt x="546" y="240"/>
                </a:lnTo>
                <a:lnTo>
                  <a:pt x="555" y="238"/>
                </a:lnTo>
                <a:lnTo>
                  <a:pt x="564" y="237"/>
                </a:lnTo>
                <a:lnTo>
                  <a:pt x="564" y="237"/>
                </a:lnTo>
                <a:lnTo>
                  <a:pt x="578" y="237"/>
                </a:lnTo>
                <a:lnTo>
                  <a:pt x="589" y="237"/>
                </a:lnTo>
                <a:lnTo>
                  <a:pt x="600" y="238"/>
                </a:lnTo>
                <a:lnTo>
                  <a:pt x="610" y="239"/>
                </a:lnTo>
                <a:lnTo>
                  <a:pt x="641" y="221"/>
                </a:lnTo>
                <a:lnTo>
                  <a:pt x="630" y="0"/>
                </a:lnTo>
                <a:lnTo>
                  <a:pt x="630" y="0"/>
                </a:lnTo>
                <a:lnTo>
                  <a:pt x="594" y="9"/>
                </a:lnTo>
                <a:lnTo>
                  <a:pt x="573" y="17"/>
                </a:lnTo>
                <a:lnTo>
                  <a:pt x="566" y="20"/>
                </a:lnTo>
                <a:lnTo>
                  <a:pt x="564" y="23"/>
                </a:lnTo>
                <a:lnTo>
                  <a:pt x="548" y="20"/>
                </a:lnTo>
                <a:lnTo>
                  <a:pt x="548" y="20"/>
                </a:lnTo>
                <a:lnTo>
                  <a:pt x="541" y="24"/>
                </a:lnTo>
                <a:lnTo>
                  <a:pt x="530" y="32"/>
                </a:lnTo>
                <a:lnTo>
                  <a:pt x="509" y="46"/>
                </a:lnTo>
                <a:lnTo>
                  <a:pt x="493" y="38"/>
                </a:lnTo>
                <a:lnTo>
                  <a:pt x="475" y="37"/>
                </a:lnTo>
                <a:lnTo>
                  <a:pt x="466" y="41"/>
                </a:lnTo>
                <a:lnTo>
                  <a:pt x="462" y="46"/>
                </a:lnTo>
                <a:lnTo>
                  <a:pt x="437" y="50"/>
                </a:lnTo>
                <a:lnTo>
                  <a:pt x="437" y="50"/>
                </a:lnTo>
                <a:lnTo>
                  <a:pt x="432" y="54"/>
                </a:lnTo>
                <a:lnTo>
                  <a:pt x="430" y="57"/>
                </a:lnTo>
                <a:lnTo>
                  <a:pt x="423" y="64"/>
                </a:lnTo>
                <a:lnTo>
                  <a:pt x="52" y="66"/>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62"/>
          <p:cNvSpPr>
            <a:spLocks/>
          </p:cNvSpPr>
          <p:nvPr/>
        </p:nvSpPr>
        <p:spPr bwMode="auto">
          <a:xfrm rot="16200000">
            <a:off x="4226932" y="1021333"/>
            <a:ext cx="1251678" cy="1015726"/>
          </a:xfrm>
          <a:custGeom>
            <a:avLst/>
            <a:gdLst>
              <a:gd name="T0" fmla="*/ 287 w 822"/>
              <a:gd name="T1" fmla="*/ 17 h 383"/>
              <a:gd name="T2" fmla="*/ 312 w 822"/>
              <a:gd name="T3" fmla="*/ 22 h 383"/>
              <a:gd name="T4" fmla="*/ 339 w 822"/>
              <a:gd name="T5" fmla="*/ 29 h 383"/>
              <a:gd name="T6" fmla="*/ 385 w 822"/>
              <a:gd name="T7" fmla="*/ 31 h 383"/>
              <a:gd name="T8" fmla="*/ 437 w 822"/>
              <a:gd name="T9" fmla="*/ 21 h 383"/>
              <a:gd name="T10" fmla="*/ 515 w 822"/>
              <a:gd name="T11" fmla="*/ 17 h 383"/>
              <a:gd name="T12" fmla="*/ 597 w 822"/>
              <a:gd name="T13" fmla="*/ 14 h 383"/>
              <a:gd name="T14" fmla="*/ 631 w 822"/>
              <a:gd name="T15" fmla="*/ 6 h 383"/>
              <a:gd name="T16" fmla="*/ 692 w 822"/>
              <a:gd name="T17" fmla="*/ 2 h 383"/>
              <a:gd name="T18" fmla="*/ 726 w 822"/>
              <a:gd name="T19" fmla="*/ 7 h 383"/>
              <a:gd name="T20" fmla="*/ 760 w 822"/>
              <a:gd name="T21" fmla="*/ 1 h 383"/>
              <a:gd name="T22" fmla="*/ 772 w 822"/>
              <a:gd name="T23" fmla="*/ 100 h 383"/>
              <a:gd name="T24" fmla="*/ 822 w 822"/>
              <a:gd name="T25" fmla="*/ 101 h 383"/>
              <a:gd name="T26" fmla="*/ 815 w 822"/>
              <a:gd name="T27" fmla="*/ 119 h 383"/>
              <a:gd name="T28" fmla="*/ 779 w 822"/>
              <a:gd name="T29" fmla="*/ 121 h 383"/>
              <a:gd name="T30" fmla="*/ 744 w 822"/>
              <a:gd name="T31" fmla="*/ 123 h 383"/>
              <a:gd name="T32" fmla="*/ 731 w 822"/>
              <a:gd name="T33" fmla="*/ 137 h 383"/>
              <a:gd name="T34" fmla="*/ 722 w 822"/>
              <a:gd name="T35" fmla="*/ 156 h 383"/>
              <a:gd name="T36" fmla="*/ 708 w 822"/>
              <a:gd name="T37" fmla="*/ 168 h 383"/>
              <a:gd name="T38" fmla="*/ 722 w 822"/>
              <a:gd name="T39" fmla="*/ 209 h 383"/>
              <a:gd name="T40" fmla="*/ 717 w 822"/>
              <a:gd name="T41" fmla="*/ 217 h 383"/>
              <a:gd name="T42" fmla="*/ 708 w 822"/>
              <a:gd name="T43" fmla="*/ 224 h 383"/>
              <a:gd name="T44" fmla="*/ 701 w 822"/>
              <a:gd name="T45" fmla="*/ 230 h 383"/>
              <a:gd name="T46" fmla="*/ 678 w 822"/>
              <a:gd name="T47" fmla="*/ 235 h 383"/>
              <a:gd name="T48" fmla="*/ 683 w 822"/>
              <a:gd name="T49" fmla="*/ 245 h 383"/>
              <a:gd name="T50" fmla="*/ 685 w 822"/>
              <a:gd name="T51" fmla="*/ 255 h 383"/>
              <a:gd name="T52" fmla="*/ 667 w 822"/>
              <a:gd name="T53" fmla="*/ 270 h 383"/>
              <a:gd name="T54" fmla="*/ 651 w 822"/>
              <a:gd name="T55" fmla="*/ 285 h 383"/>
              <a:gd name="T56" fmla="*/ 663 w 822"/>
              <a:gd name="T57" fmla="*/ 300 h 383"/>
              <a:gd name="T58" fmla="*/ 672 w 822"/>
              <a:gd name="T59" fmla="*/ 316 h 383"/>
              <a:gd name="T60" fmla="*/ 665 w 822"/>
              <a:gd name="T61" fmla="*/ 334 h 383"/>
              <a:gd name="T62" fmla="*/ 663 w 822"/>
              <a:gd name="T63" fmla="*/ 355 h 383"/>
              <a:gd name="T64" fmla="*/ 649 w 822"/>
              <a:gd name="T65" fmla="*/ 364 h 383"/>
              <a:gd name="T66" fmla="*/ 656 w 822"/>
              <a:gd name="T67" fmla="*/ 380 h 383"/>
              <a:gd name="T68" fmla="*/ 642 w 822"/>
              <a:gd name="T69" fmla="*/ 377 h 383"/>
              <a:gd name="T70" fmla="*/ 615 w 822"/>
              <a:gd name="T71" fmla="*/ 350 h 383"/>
              <a:gd name="T72" fmla="*/ 578 w 822"/>
              <a:gd name="T73" fmla="*/ 315 h 383"/>
              <a:gd name="T74" fmla="*/ 480 w 822"/>
              <a:gd name="T75" fmla="*/ 266 h 383"/>
              <a:gd name="T76" fmla="*/ 367 w 822"/>
              <a:gd name="T77" fmla="*/ 246 h 383"/>
              <a:gd name="T78" fmla="*/ 355 w 822"/>
              <a:gd name="T79" fmla="*/ 235 h 383"/>
              <a:gd name="T80" fmla="*/ 323 w 822"/>
              <a:gd name="T81" fmla="*/ 223 h 383"/>
              <a:gd name="T82" fmla="*/ 276 w 822"/>
              <a:gd name="T83" fmla="*/ 233 h 383"/>
              <a:gd name="T84" fmla="*/ 255 w 822"/>
              <a:gd name="T85" fmla="*/ 229 h 383"/>
              <a:gd name="T86" fmla="*/ 187 w 822"/>
              <a:gd name="T87" fmla="*/ 228 h 383"/>
              <a:gd name="T88" fmla="*/ 178 w 822"/>
              <a:gd name="T89" fmla="*/ 231 h 383"/>
              <a:gd name="T90" fmla="*/ 164 w 822"/>
              <a:gd name="T91" fmla="*/ 237 h 383"/>
              <a:gd name="T92" fmla="*/ 157 w 822"/>
              <a:gd name="T93" fmla="*/ 253 h 383"/>
              <a:gd name="T94" fmla="*/ 132 w 822"/>
              <a:gd name="T95" fmla="*/ 273 h 383"/>
              <a:gd name="T96" fmla="*/ 114 w 822"/>
              <a:gd name="T97" fmla="*/ 277 h 383"/>
              <a:gd name="T98" fmla="*/ 96 w 822"/>
              <a:gd name="T99" fmla="*/ 288 h 383"/>
              <a:gd name="T100" fmla="*/ 78 w 822"/>
              <a:gd name="T101" fmla="*/ 302 h 383"/>
              <a:gd name="T102" fmla="*/ 48 w 822"/>
              <a:gd name="T103" fmla="*/ 309 h 383"/>
              <a:gd name="T104" fmla="*/ 0 w 822"/>
              <a:gd name="T105" fmla="*/ 3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2" h="383">
                <a:moveTo>
                  <a:pt x="0" y="37"/>
                </a:moveTo>
                <a:lnTo>
                  <a:pt x="257" y="37"/>
                </a:lnTo>
                <a:lnTo>
                  <a:pt x="287" y="17"/>
                </a:lnTo>
                <a:lnTo>
                  <a:pt x="303" y="17"/>
                </a:lnTo>
                <a:lnTo>
                  <a:pt x="303" y="17"/>
                </a:lnTo>
                <a:lnTo>
                  <a:pt x="312" y="22"/>
                </a:lnTo>
                <a:lnTo>
                  <a:pt x="321" y="26"/>
                </a:lnTo>
                <a:lnTo>
                  <a:pt x="330" y="28"/>
                </a:lnTo>
                <a:lnTo>
                  <a:pt x="339" y="29"/>
                </a:lnTo>
                <a:lnTo>
                  <a:pt x="362" y="31"/>
                </a:lnTo>
                <a:lnTo>
                  <a:pt x="385" y="31"/>
                </a:lnTo>
                <a:lnTo>
                  <a:pt x="385" y="31"/>
                </a:lnTo>
                <a:lnTo>
                  <a:pt x="410" y="26"/>
                </a:lnTo>
                <a:lnTo>
                  <a:pt x="437" y="21"/>
                </a:lnTo>
                <a:lnTo>
                  <a:pt x="437" y="21"/>
                </a:lnTo>
                <a:lnTo>
                  <a:pt x="455" y="19"/>
                </a:lnTo>
                <a:lnTo>
                  <a:pt x="474" y="17"/>
                </a:lnTo>
                <a:lnTo>
                  <a:pt x="515" y="17"/>
                </a:lnTo>
                <a:lnTo>
                  <a:pt x="556" y="16"/>
                </a:lnTo>
                <a:lnTo>
                  <a:pt x="576" y="16"/>
                </a:lnTo>
                <a:lnTo>
                  <a:pt x="597" y="14"/>
                </a:lnTo>
                <a:lnTo>
                  <a:pt x="610" y="8"/>
                </a:lnTo>
                <a:lnTo>
                  <a:pt x="610" y="8"/>
                </a:lnTo>
                <a:lnTo>
                  <a:pt x="631" y="6"/>
                </a:lnTo>
                <a:lnTo>
                  <a:pt x="651" y="3"/>
                </a:lnTo>
                <a:lnTo>
                  <a:pt x="692" y="2"/>
                </a:lnTo>
                <a:lnTo>
                  <a:pt x="692" y="2"/>
                </a:lnTo>
                <a:lnTo>
                  <a:pt x="710" y="3"/>
                </a:lnTo>
                <a:lnTo>
                  <a:pt x="719" y="4"/>
                </a:lnTo>
                <a:lnTo>
                  <a:pt x="726" y="7"/>
                </a:lnTo>
                <a:lnTo>
                  <a:pt x="726" y="7"/>
                </a:lnTo>
                <a:lnTo>
                  <a:pt x="749" y="2"/>
                </a:lnTo>
                <a:lnTo>
                  <a:pt x="760" y="1"/>
                </a:lnTo>
                <a:lnTo>
                  <a:pt x="772" y="0"/>
                </a:lnTo>
                <a:lnTo>
                  <a:pt x="772" y="100"/>
                </a:lnTo>
                <a:lnTo>
                  <a:pt x="772" y="100"/>
                </a:lnTo>
                <a:lnTo>
                  <a:pt x="797" y="100"/>
                </a:lnTo>
                <a:lnTo>
                  <a:pt x="822" y="101"/>
                </a:lnTo>
                <a:lnTo>
                  <a:pt x="822" y="101"/>
                </a:lnTo>
                <a:lnTo>
                  <a:pt x="822" y="106"/>
                </a:lnTo>
                <a:lnTo>
                  <a:pt x="822" y="111"/>
                </a:lnTo>
                <a:lnTo>
                  <a:pt x="815" y="119"/>
                </a:lnTo>
                <a:lnTo>
                  <a:pt x="815" y="119"/>
                </a:lnTo>
                <a:lnTo>
                  <a:pt x="797" y="120"/>
                </a:lnTo>
                <a:lnTo>
                  <a:pt x="779" y="121"/>
                </a:lnTo>
                <a:lnTo>
                  <a:pt x="760" y="123"/>
                </a:lnTo>
                <a:lnTo>
                  <a:pt x="751" y="123"/>
                </a:lnTo>
                <a:lnTo>
                  <a:pt x="744" y="123"/>
                </a:lnTo>
                <a:lnTo>
                  <a:pt x="729" y="133"/>
                </a:lnTo>
                <a:lnTo>
                  <a:pt x="731" y="137"/>
                </a:lnTo>
                <a:lnTo>
                  <a:pt x="731" y="137"/>
                </a:lnTo>
                <a:lnTo>
                  <a:pt x="729" y="145"/>
                </a:lnTo>
                <a:lnTo>
                  <a:pt x="722" y="149"/>
                </a:lnTo>
                <a:lnTo>
                  <a:pt x="722" y="156"/>
                </a:lnTo>
                <a:lnTo>
                  <a:pt x="722" y="166"/>
                </a:lnTo>
                <a:lnTo>
                  <a:pt x="713" y="168"/>
                </a:lnTo>
                <a:lnTo>
                  <a:pt x="708" y="168"/>
                </a:lnTo>
                <a:lnTo>
                  <a:pt x="710" y="182"/>
                </a:lnTo>
                <a:lnTo>
                  <a:pt x="719" y="187"/>
                </a:lnTo>
                <a:lnTo>
                  <a:pt x="722" y="209"/>
                </a:lnTo>
                <a:lnTo>
                  <a:pt x="722" y="209"/>
                </a:lnTo>
                <a:lnTo>
                  <a:pt x="719" y="212"/>
                </a:lnTo>
                <a:lnTo>
                  <a:pt x="717" y="217"/>
                </a:lnTo>
                <a:lnTo>
                  <a:pt x="715" y="222"/>
                </a:lnTo>
                <a:lnTo>
                  <a:pt x="715" y="225"/>
                </a:lnTo>
                <a:lnTo>
                  <a:pt x="708" y="224"/>
                </a:lnTo>
                <a:lnTo>
                  <a:pt x="699" y="228"/>
                </a:lnTo>
                <a:lnTo>
                  <a:pt x="701" y="230"/>
                </a:lnTo>
                <a:lnTo>
                  <a:pt x="701" y="230"/>
                </a:lnTo>
                <a:lnTo>
                  <a:pt x="699" y="231"/>
                </a:lnTo>
                <a:lnTo>
                  <a:pt x="690" y="234"/>
                </a:lnTo>
                <a:lnTo>
                  <a:pt x="678" y="235"/>
                </a:lnTo>
                <a:lnTo>
                  <a:pt x="672" y="241"/>
                </a:lnTo>
                <a:lnTo>
                  <a:pt x="672" y="241"/>
                </a:lnTo>
                <a:lnTo>
                  <a:pt x="683" y="245"/>
                </a:lnTo>
                <a:lnTo>
                  <a:pt x="688" y="247"/>
                </a:lnTo>
                <a:lnTo>
                  <a:pt x="690" y="249"/>
                </a:lnTo>
                <a:lnTo>
                  <a:pt x="685" y="255"/>
                </a:lnTo>
                <a:lnTo>
                  <a:pt x="674" y="259"/>
                </a:lnTo>
                <a:lnTo>
                  <a:pt x="667" y="270"/>
                </a:lnTo>
                <a:lnTo>
                  <a:pt x="667" y="270"/>
                </a:lnTo>
                <a:lnTo>
                  <a:pt x="658" y="273"/>
                </a:lnTo>
                <a:lnTo>
                  <a:pt x="651" y="278"/>
                </a:lnTo>
                <a:lnTo>
                  <a:pt x="651" y="285"/>
                </a:lnTo>
                <a:lnTo>
                  <a:pt x="651" y="285"/>
                </a:lnTo>
                <a:lnTo>
                  <a:pt x="653" y="291"/>
                </a:lnTo>
                <a:lnTo>
                  <a:pt x="663" y="300"/>
                </a:lnTo>
                <a:lnTo>
                  <a:pt x="678" y="313"/>
                </a:lnTo>
                <a:lnTo>
                  <a:pt x="678" y="313"/>
                </a:lnTo>
                <a:lnTo>
                  <a:pt x="672" y="316"/>
                </a:lnTo>
                <a:lnTo>
                  <a:pt x="665" y="320"/>
                </a:lnTo>
                <a:lnTo>
                  <a:pt x="665" y="320"/>
                </a:lnTo>
                <a:lnTo>
                  <a:pt x="665" y="334"/>
                </a:lnTo>
                <a:lnTo>
                  <a:pt x="667" y="345"/>
                </a:lnTo>
                <a:lnTo>
                  <a:pt x="665" y="350"/>
                </a:lnTo>
                <a:lnTo>
                  <a:pt x="663" y="355"/>
                </a:lnTo>
                <a:lnTo>
                  <a:pt x="656" y="359"/>
                </a:lnTo>
                <a:lnTo>
                  <a:pt x="649" y="364"/>
                </a:lnTo>
                <a:lnTo>
                  <a:pt x="649" y="364"/>
                </a:lnTo>
                <a:lnTo>
                  <a:pt x="653" y="369"/>
                </a:lnTo>
                <a:lnTo>
                  <a:pt x="656" y="374"/>
                </a:lnTo>
                <a:lnTo>
                  <a:pt x="656" y="380"/>
                </a:lnTo>
                <a:lnTo>
                  <a:pt x="656" y="383"/>
                </a:lnTo>
                <a:lnTo>
                  <a:pt x="656" y="383"/>
                </a:lnTo>
                <a:lnTo>
                  <a:pt x="642" y="377"/>
                </a:lnTo>
                <a:lnTo>
                  <a:pt x="633" y="369"/>
                </a:lnTo>
                <a:lnTo>
                  <a:pt x="624" y="361"/>
                </a:lnTo>
                <a:lnTo>
                  <a:pt x="615" y="350"/>
                </a:lnTo>
                <a:lnTo>
                  <a:pt x="599" y="331"/>
                </a:lnTo>
                <a:lnTo>
                  <a:pt x="590" y="322"/>
                </a:lnTo>
                <a:lnTo>
                  <a:pt x="578" y="315"/>
                </a:lnTo>
                <a:lnTo>
                  <a:pt x="578" y="315"/>
                </a:lnTo>
                <a:lnTo>
                  <a:pt x="512" y="283"/>
                </a:lnTo>
                <a:lnTo>
                  <a:pt x="480" y="266"/>
                </a:lnTo>
                <a:lnTo>
                  <a:pt x="451" y="248"/>
                </a:lnTo>
                <a:lnTo>
                  <a:pt x="376" y="251"/>
                </a:lnTo>
                <a:lnTo>
                  <a:pt x="367" y="246"/>
                </a:lnTo>
                <a:lnTo>
                  <a:pt x="367" y="246"/>
                </a:lnTo>
                <a:lnTo>
                  <a:pt x="362" y="241"/>
                </a:lnTo>
                <a:lnTo>
                  <a:pt x="355" y="235"/>
                </a:lnTo>
                <a:lnTo>
                  <a:pt x="339" y="225"/>
                </a:lnTo>
                <a:lnTo>
                  <a:pt x="328" y="225"/>
                </a:lnTo>
                <a:lnTo>
                  <a:pt x="323" y="223"/>
                </a:lnTo>
                <a:lnTo>
                  <a:pt x="303" y="220"/>
                </a:lnTo>
                <a:lnTo>
                  <a:pt x="294" y="228"/>
                </a:lnTo>
                <a:lnTo>
                  <a:pt x="276" y="233"/>
                </a:lnTo>
                <a:lnTo>
                  <a:pt x="260" y="228"/>
                </a:lnTo>
                <a:lnTo>
                  <a:pt x="260" y="228"/>
                </a:lnTo>
                <a:lnTo>
                  <a:pt x="255" y="229"/>
                </a:lnTo>
                <a:lnTo>
                  <a:pt x="246" y="229"/>
                </a:lnTo>
                <a:lnTo>
                  <a:pt x="226" y="229"/>
                </a:lnTo>
                <a:lnTo>
                  <a:pt x="187" y="228"/>
                </a:lnTo>
                <a:lnTo>
                  <a:pt x="187" y="228"/>
                </a:lnTo>
                <a:lnTo>
                  <a:pt x="182" y="229"/>
                </a:lnTo>
                <a:lnTo>
                  <a:pt x="178" y="231"/>
                </a:lnTo>
                <a:lnTo>
                  <a:pt x="171" y="236"/>
                </a:lnTo>
                <a:lnTo>
                  <a:pt x="164" y="237"/>
                </a:lnTo>
                <a:lnTo>
                  <a:pt x="164" y="237"/>
                </a:lnTo>
                <a:lnTo>
                  <a:pt x="162" y="246"/>
                </a:lnTo>
                <a:lnTo>
                  <a:pt x="162" y="251"/>
                </a:lnTo>
                <a:lnTo>
                  <a:pt x="157" y="253"/>
                </a:lnTo>
                <a:lnTo>
                  <a:pt x="150" y="254"/>
                </a:lnTo>
                <a:lnTo>
                  <a:pt x="150" y="254"/>
                </a:lnTo>
                <a:lnTo>
                  <a:pt x="132" y="273"/>
                </a:lnTo>
                <a:lnTo>
                  <a:pt x="132" y="273"/>
                </a:lnTo>
                <a:lnTo>
                  <a:pt x="121" y="275"/>
                </a:lnTo>
                <a:lnTo>
                  <a:pt x="114" y="277"/>
                </a:lnTo>
                <a:lnTo>
                  <a:pt x="107" y="279"/>
                </a:lnTo>
                <a:lnTo>
                  <a:pt x="103" y="282"/>
                </a:lnTo>
                <a:lnTo>
                  <a:pt x="96" y="288"/>
                </a:lnTo>
                <a:lnTo>
                  <a:pt x="91" y="294"/>
                </a:lnTo>
                <a:lnTo>
                  <a:pt x="82" y="300"/>
                </a:lnTo>
                <a:lnTo>
                  <a:pt x="78" y="302"/>
                </a:lnTo>
                <a:lnTo>
                  <a:pt x="71" y="306"/>
                </a:lnTo>
                <a:lnTo>
                  <a:pt x="62" y="308"/>
                </a:lnTo>
                <a:lnTo>
                  <a:pt x="48" y="309"/>
                </a:lnTo>
                <a:lnTo>
                  <a:pt x="34" y="312"/>
                </a:lnTo>
                <a:lnTo>
                  <a:pt x="16" y="313"/>
                </a:lnTo>
                <a:lnTo>
                  <a:pt x="0" y="37"/>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63"/>
          <p:cNvSpPr>
            <a:spLocks/>
          </p:cNvSpPr>
          <p:nvPr/>
        </p:nvSpPr>
        <p:spPr bwMode="auto">
          <a:xfrm rot="16200000">
            <a:off x="4548835" y="2001002"/>
            <a:ext cx="671521" cy="930862"/>
          </a:xfrm>
          <a:custGeom>
            <a:avLst/>
            <a:gdLst>
              <a:gd name="T0" fmla="*/ 441 w 441"/>
              <a:gd name="T1" fmla="*/ 285 h 351"/>
              <a:gd name="T2" fmla="*/ 425 w 441"/>
              <a:gd name="T3" fmla="*/ 288 h 351"/>
              <a:gd name="T4" fmla="*/ 414 w 441"/>
              <a:gd name="T5" fmla="*/ 294 h 351"/>
              <a:gd name="T6" fmla="*/ 393 w 441"/>
              <a:gd name="T7" fmla="*/ 290 h 351"/>
              <a:gd name="T8" fmla="*/ 366 w 441"/>
              <a:gd name="T9" fmla="*/ 294 h 351"/>
              <a:gd name="T10" fmla="*/ 336 w 441"/>
              <a:gd name="T11" fmla="*/ 298 h 351"/>
              <a:gd name="T12" fmla="*/ 323 w 441"/>
              <a:gd name="T13" fmla="*/ 316 h 351"/>
              <a:gd name="T14" fmla="*/ 316 w 441"/>
              <a:gd name="T15" fmla="*/ 319 h 351"/>
              <a:gd name="T16" fmla="*/ 295 w 441"/>
              <a:gd name="T17" fmla="*/ 325 h 351"/>
              <a:gd name="T18" fmla="*/ 279 w 441"/>
              <a:gd name="T19" fmla="*/ 335 h 351"/>
              <a:gd name="T20" fmla="*/ 257 w 441"/>
              <a:gd name="T21" fmla="*/ 347 h 351"/>
              <a:gd name="T22" fmla="*/ 243 w 441"/>
              <a:gd name="T23" fmla="*/ 349 h 351"/>
              <a:gd name="T24" fmla="*/ 232 w 441"/>
              <a:gd name="T25" fmla="*/ 351 h 351"/>
              <a:gd name="T26" fmla="*/ 213 w 441"/>
              <a:gd name="T27" fmla="*/ 349 h 351"/>
              <a:gd name="T28" fmla="*/ 200 w 441"/>
              <a:gd name="T29" fmla="*/ 342 h 351"/>
              <a:gd name="T30" fmla="*/ 186 w 441"/>
              <a:gd name="T31" fmla="*/ 342 h 351"/>
              <a:gd name="T32" fmla="*/ 166 w 441"/>
              <a:gd name="T33" fmla="*/ 331 h 351"/>
              <a:gd name="T34" fmla="*/ 157 w 441"/>
              <a:gd name="T35" fmla="*/ 321 h 351"/>
              <a:gd name="T36" fmla="*/ 152 w 441"/>
              <a:gd name="T37" fmla="*/ 307 h 351"/>
              <a:gd name="T38" fmla="*/ 134 w 441"/>
              <a:gd name="T39" fmla="*/ 300 h 351"/>
              <a:gd name="T40" fmla="*/ 120 w 441"/>
              <a:gd name="T41" fmla="*/ 301 h 351"/>
              <a:gd name="T42" fmla="*/ 107 w 441"/>
              <a:gd name="T43" fmla="*/ 310 h 351"/>
              <a:gd name="T44" fmla="*/ 100 w 441"/>
              <a:gd name="T45" fmla="*/ 311 h 351"/>
              <a:gd name="T46" fmla="*/ 70 w 441"/>
              <a:gd name="T47" fmla="*/ 307 h 351"/>
              <a:gd name="T48" fmla="*/ 43 w 441"/>
              <a:gd name="T49" fmla="*/ 300 h 351"/>
              <a:gd name="T50" fmla="*/ 22 w 441"/>
              <a:gd name="T51" fmla="*/ 288 h 351"/>
              <a:gd name="T52" fmla="*/ 0 w 441"/>
              <a:gd name="T53" fmla="*/ 286 h 351"/>
              <a:gd name="T54" fmla="*/ 20 w 441"/>
              <a:gd name="T55" fmla="*/ 47 h 351"/>
              <a:gd name="T56" fmla="*/ 25 w 441"/>
              <a:gd name="T57" fmla="*/ 44 h 351"/>
              <a:gd name="T58" fmla="*/ 41 w 441"/>
              <a:gd name="T59" fmla="*/ 42 h 351"/>
              <a:gd name="T60" fmla="*/ 52 w 441"/>
              <a:gd name="T61" fmla="*/ 44 h 351"/>
              <a:gd name="T62" fmla="*/ 75 w 441"/>
              <a:gd name="T63" fmla="*/ 38 h 351"/>
              <a:gd name="T64" fmla="*/ 95 w 441"/>
              <a:gd name="T65" fmla="*/ 40 h 351"/>
              <a:gd name="T66" fmla="*/ 104 w 441"/>
              <a:gd name="T67" fmla="*/ 33 h 351"/>
              <a:gd name="T68" fmla="*/ 136 w 441"/>
              <a:gd name="T69" fmla="*/ 36 h 351"/>
              <a:gd name="T70" fmla="*/ 147 w 441"/>
              <a:gd name="T71" fmla="*/ 35 h 351"/>
              <a:gd name="T72" fmla="*/ 170 w 441"/>
              <a:gd name="T73" fmla="*/ 24 h 351"/>
              <a:gd name="T74" fmla="*/ 182 w 441"/>
              <a:gd name="T75" fmla="*/ 27 h 351"/>
              <a:gd name="T76" fmla="*/ 191 w 441"/>
              <a:gd name="T77" fmla="*/ 22 h 351"/>
              <a:gd name="T78" fmla="*/ 216 w 441"/>
              <a:gd name="T79" fmla="*/ 16 h 351"/>
              <a:gd name="T80" fmla="*/ 227 w 441"/>
              <a:gd name="T81" fmla="*/ 11 h 351"/>
              <a:gd name="T82" fmla="*/ 241 w 441"/>
              <a:gd name="T83" fmla="*/ 15 h 351"/>
              <a:gd name="T84" fmla="*/ 257 w 441"/>
              <a:gd name="T85" fmla="*/ 15 h 351"/>
              <a:gd name="T86" fmla="*/ 264 w 441"/>
              <a:gd name="T87" fmla="*/ 7 h 351"/>
              <a:gd name="T88" fmla="*/ 279 w 441"/>
              <a:gd name="T89" fmla="*/ 6 h 351"/>
              <a:gd name="T90" fmla="*/ 282 w 441"/>
              <a:gd name="T91" fmla="*/ 7 h 351"/>
              <a:gd name="T92" fmla="*/ 323 w 441"/>
              <a:gd name="T93" fmla="*/ 0 h 351"/>
              <a:gd name="T94" fmla="*/ 359 w 441"/>
              <a:gd name="T95" fmla="*/ 4 h 351"/>
              <a:gd name="T96" fmla="*/ 386 w 441"/>
              <a:gd name="T97" fmla="*/ 6 h 351"/>
              <a:gd name="T98" fmla="*/ 409 w 441"/>
              <a:gd name="T99" fmla="*/ 5 h 351"/>
              <a:gd name="T100" fmla="*/ 425 w 441"/>
              <a:gd name="T101" fmla="*/ 1 h 351"/>
              <a:gd name="T102" fmla="*/ 425 w 441"/>
              <a:gd name="T103" fmla="*/ 9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1" h="351">
                <a:moveTo>
                  <a:pt x="425" y="9"/>
                </a:moveTo>
                <a:lnTo>
                  <a:pt x="441" y="285"/>
                </a:lnTo>
                <a:lnTo>
                  <a:pt x="441" y="285"/>
                </a:lnTo>
                <a:lnTo>
                  <a:pt x="425" y="288"/>
                </a:lnTo>
                <a:lnTo>
                  <a:pt x="418" y="291"/>
                </a:lnTo>
                <a:lnTo>
                  <a:pt x="414" y="294"/>
                </a:lnTo>
                <a:lnTo>
                  <a:pt x="405" y="294"/>
                </a:lnTo>
                <a:lnTo>
                  <a:pt x="393" y="290"/>
                </a:lnTo>
                <a:lnTo>
                  <a:pt x="393" y="290"/>
                </a:lnTo>
                <a:lnTo>
                  <a:pt x="366" y="294"/>
                </a:lnTo>
                <a:lnTo>
                  <a:pt x="336" y="298"/>
                </a:lnTo>
                <a:lnTo>
                  <a:pt x="336" y="298"/>
                </a:lnTo>
                <a:lnTo>
                  <a:pt x="330" y="310"/>
                </a:lnTo>
                <a:lnTo>
                  <a:pt x="323" y="316"/>
                </a:lnTo>
                <a:lnTo>
                  <a:pt x="316" y="319"/>
                </a:lnTo>
                <a:lnTo>
                  <a:pt x="316" y="319"/>
                </a:lnTo>
                <a:lnTo>
                  <a:pt x="305" y="322"/>
                </a:lnTo>
                <a:lnTo>
                  <a:pt x="295" y="325"/>
                </a:lnTo>
                <a:lnTo>
                  <a:pt x="286" y="329"/>
                </a:lnTo>
                <a:lnTo>
                  <a:pt x="279" y="335"/>
                </a:lnTo>
                <a:lnTo>
                  <a:pt x="268" y="336"/>
                </a:lnTo>
                <a:lnTo>
                  <a:pt x="257" y="347"/>
                </a:lnTo>
                <a:lnTo>
                  <a:pt x="257" y="347"/>
                </a:lnTo>
                <a:lnTo>
                  <a:pt x="243" y="349"/>
                </a:lnTo>
                <a:lnTo>
                  <a:pt x="232" y="351"/>
                </a:lnTo>
                <a:lnTo>
                  <a:pt x="232" y="351"/>
                </a:lnTo>
                <a:lnTo>
                  <a:pt x="223" y="351"/>
                </a:lnTo>
                <a:lnTo>
                  <a:pt x="213" y="349"/>
                </a:lnTo>
                <a:lnTo>
                  <a:pt x="204" y="346"/>
                </a:lnTo>
                <a:lnTo>
                  <a:pt x="200" y="342"/>
                </a:lnTo>
                <a:lnTo>
                  <a:pt x="186" y="342"/>
                </a:lnTo>
                <a:lnTo>
                  <a:pt x="186" y="342"/>
                </a:lnTo>
                <a:lnTo>
                  <a:pt x="173" y="337"/>
                </a:lnTo>
                <a:lnTo>
                  <a:pt x="166" y="331"/>
                </a:lnTo>
                <a:lnTo>
                  <a:pt x="159" y="327"/>
                </a:lnTo>
                <a:lnTo>
                  <a:pt x="157" y="321"/>
                </a:lnTo>
                <a:lnTo>
                  <a:pt x="154" y="311"/>
                </a:lnTo>
                <a:lnTo>
                  <a:pt x="152" y="307"/>
                </a:lnTo>
                <a:lnTo>
                  <a:pt x="147" y="305"/>
                </a:lnTo>
                <a:lnTo>
                  <a:pt x="134" y="300"/>
                </a:lnTo>
                <a:lnTo>
                  <a:pt x="120" y="301"/>
                </a:lnTo>
                <a:lnTo>
                  <a:pt x="120" y="301"/>
                </a:lnTo>
                <a:lnTo>
                  <a:pt x="111" y="307"/>
                </a:lnTo>
                <a:lnTo>
                  <a:pt x="107" y="310"/>
                </a:lnTo>
                <a:lnTo>
                  <a:pt x="100" y="311"/>
                </a:lnTo>
                <a:lnTo>
                  <a:pt x="100" y="311"/>
                </a:lnTo>
                <a:lnTo>
                  <a:pt x="86" y="310"/>
                </a:lnTo>
                <a:lnTo>
                  <a:pt x="70" y="307"/>
                </a:lnTo>
                <a:lnTo>
                  <a:pt x="56" y="304"/>
                </a:lnTo>
                <a:lnTo>
                  <a:pt x="43" y="300"/>
                </a:lnTo>
                <a:lnTo>
                  <a:pt x="34" y="292"/>
                </a:lnTo>
                <a:lnTo>
                  <a:pt x="22" y="288"/>
                </a:lnTo>
                <a:lnTo>
                  <a:pt x="11" y="290"/>
                </a:lnTo>
                <a:lnTo>
                  <a:pt x="0" y="286"/>
                </a:lnTo>
                <a:lnTo>
                  <a:pt x="31" y="268"/>
                </a:lnTo>
                <a:lnTo>
                  <a:pt x="20" y="47"/>
                </a:lnTo>
                <a:lnTo>
                  <a:pt x="20" y="47"/>
                </a:lnTo>
                <a:lnTo>
                  <a:pt x="25" y="44"/>
                </a:lnTo>
                <a:lnTo>
                  <a:pt x="29" y="43"/>
                </a:lnTo>
                <a:lnTo>
                  <a:pt x="41" y="42"/>
                </a:lnTo>
                <a:lnTo>
                  <a:pt x="52" y="44"/>
                </a:lnTo>
                <a:lnTo>
                  <a:pt x="52" y="44"/>
                </a:lnTo>
                <a:lnTo>
                  <a:pt x="61" y="40"/>
                </a:lnTo>
                <a:lnTo>
                  <a:pt x="75" y="38"/>
                </a:lnTo>
                <a:lnTo>
                  <a:pt x="86" y="42"/>
                </a:lnTo>
                <a:lnTo>
                  <a:pt x="95" y="40"/>
                </a:lnTo>
                <a:lnTo>
                  <a:pt x="104" y="33"/>
                </a:lnTo>
                <a:lnTo>
                  <a:pt x="104" y="33"/>
                </a:lnTo>
                <a:lnTo>
                  <a:pt x="120" y="35"/>
                </a:lnTo>
                <a:lnTo>
                  <a:pt x="136" y="36"/>
                </a:lnTo>
                <a:lnTo>
                  <a:pt x="136" y="36"/>
                </a:lnTo>
                <a:lnTo>
                  <a:pt x="147" y="35"/>
                </a:lnTo>
                <a:lnTo>
                  <a:pt x="159" y="27"/>
                </a:lnTo>
                <a:lnTo>
                  <a:pt x="170" y="24"/>
                </a:lnTo>
                <a:lnTo>
                  <a:pt x="182" y="27"/>
                </a:lnTo>
                <a:lnTo>
                  <a:pt x="182" y="27"/>
                </a:lnTo>
                <a:lnTo>
                  <a:pt x="186" y="23"/>
                </a:lnTo>
                <a:lnTo>
                  <a:pt x="191" y="22"/>
                </a:lnTo>
                <a:lnTo>
                  <a:pt x="204" y="18"/>
                </a:lnTo>
                <a:lnTo>
                  <a:pt x="216" y="16"/>
                </a:lnTo>
                <a:lnTo>
                  <a:pt x="223" y="13"/>
                </a:lnTo>
                <a:lnTo>
                  <a:pt x="227" y="11"/>
                </a:lnTo>
                <a:lnTo>
                  <a:pt x="227" y="11"/>
                </a:lnTo>
                <a:lnTo>
                  <a:pt x="241" y="15"/>
                </a:lnTo>
                <a:lnTo>
                  <a:pt x="250" y="15"/>
                </a:lnTo>
                <a:lnTo>
                  <a:pt x="257" y="15"/>
                </a:lnTo>
                <a:lnTo>
                  <a:pt x="264" y="7"/>
                </a:lnTo>
                <a:lnTo>
                  <a:pt x="264" y="7"/>
                </a:lnTo>
                <a:lnTo>
                  <a:pt x="273" y="6"/>
                </a:lnTo>
                <a:lnTo>
                  <a:pt x="279" y="6"/>
                </a:lnTo>
                <a:lnTo>
                  <a:pt x="282" y="7"/>
                </a:lnTo>
                <a:lnTo>
                  <a:pt x="282" y="7"/>
                </a:lnTo>
                <a:lnTo>
                  <a:pt x="302" y="4"/>
                </a:lnTo>
                <a:lnTo>
                  <a:pt x="323" y="0"/>
                </a:lnTo>
                <a:lnTo>
                  <a:pt x="348" y="6"/>
                </a:lnTo>
                <a:lnTo>
                  <a:pt x="359" y="4"/>
                </a:lnTo>
                <a:lnTo>
                  <a:pt x="366" y="9"/>
                </a:lnTo>
                <a:lnTo>
                  <a:pt x="386" y="6"/>
                </a:lnTo>
                <a:lnTo>
                  <a:pt x="396" y="3"/>
                </a:lnTo>
                <a:lnTo>
                  <a:pt x="409" y="5"/>
                </a:lnTo>
                <a:lnTo>
                  <a:pt x="425" y="1"/>
                </a:lnTo>
                <a:lnTo>
                  <a:pt x="425" y="1"/>
                </a:lnTo>
                <a:lnTo>
                  <a:pt x="425" y="5"/>
                </a:lnTo>
                <a:lnTo>
                  <a:pt x="425" y="9"/>
                </a:lnTo>
                <a:lnTo>
                  <a:pt x="425" y="9"/>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64"/>
          <p:cNvSpPr>
            <a:spLocks/>
          </p:cNvSpPr>
          <p:nvPr/>
        </p:nvSpPr>
        <p:spPr bwMode="auto">
          <a:xfrm rot="16200000">
            <a:off x="4860350" y="1460155"/>
            <a:ext cx="950179" cy="814172"/>
          </a:xfrm>
          <a:custGeom>
            <a:avLst/>
            <a:gdLst>
              <a:gd name="T0" fmla="*/ 14 w 624"/>
              <a:gd name="T1" fmla="*/ 127 h 307"/>
              <a:gd name="T2" fmla="*/ 34 w 624"/>
              <a:gd name="T3" fmla="*/ 106 h 307"/>
              <a:gd name="T4" fmla="*/ 91 w 624"/>
              <a:gd name="T5" fmla="*/ 98 h 307"/>
              <a:gd name="T6" fmla="*/ 112 w 624"/>
              <a:gd name="T7" fmla="*/ 102 h 307"/>
              <a:gd name="T8" fmla="*/ 146 w 624"/>
              <a:gd name="T9" fmla="*/ 93 h 307"/>
              <a:gd name="T10" fmla="*/ 187 w 624"/>
              <a:gd name="T11" fmla="*/ 92 h 307"/>
              <a:gd name="T12" fmla="*/ 203 w 624"/>
              <a:gd name="T13" fmla="*/ 80 h 307"/>
              <a:gd name="T14" fmla="*/ 246 w 624"/>
              <a:gd name="T15" fmla="*/ 56 h 307"/>
              <a:gd name="T16" fmla="*/ 273 w 624"/>
              <a:gd name="T17" fmla="*/ 34 h 307"/>
              <a:gd name="T18" fmla="*/ 282 w 624"/>
              <a:gd name="T19" fmla="*/ 31 h 307"/>
              <a:gd name="T20" fmla="*/ 294 w 624"/>
              <a:gd name="T21" fmla="*/ 16 h 307"/>
              <a:gd name="T22" fmla="*/ 305 w 624"/>
              <a:gd name="T23" fmla="*/ 9 h 307"/>
              <a:gd name="T24" fmla="*/ 346 w 624"/>
              <a:gd name="T25" fmla="*/ 8 h 307"/>
              <a:gd name="T26" fmla="*/ 383 w 624"/>
              <a:gd name="T27" fmla="*/ 8 h 307"/>
              <a:gd name="T28" fmla="*/ 426 w 624"/>
              <a:gd name="T29" fmla="*/ 0 h 307"/>
              <a:gd name="T30" fmla="*/ 462 w 624"/>
              <a:gd name="T31" fmla="*/ 5 h 307"/>
              <a:gd name="T32" fmla="*/ 485 w 624"/>
              <a:gd name="T33" fmla="*/ 21 h 307"/>
              <a:gd name="T34" fmla="*/ 574 w 624"/>
              <a:gd name="T35" fmla="*/ 28 h 307"/>
              <a:gd name="T36" fmla="*/ 590 w 624"/>
              <a:gd name="T37" fmla="*/ 35 h 307"/>
              <a:gd name="T38" fmla="*/ 581 w 624"/>
              <a:gd name="T39" fmla="*/ 49 h 307"/>
              <a:gd name="T40" fmla="*/ 590 w 624"/>
              <a:gd name="T41" fmla="*/ 62 h 307"/>
              <a:gd name="T42" fmla="*/ 624 w 624"/>
              <a:gd name="T43" fmla="*/ 98 h 307"/>
              <a:gd name="T44" fmla="*/ 608 w 624"/>
              <a:gd name="T45" fmla="*/ 104 h 307"/>
              <a:gd name="T46" fmla="*/ 592 w 624"/>
              <a:gd name="T47" fmla="*/ 101 h 307"/>
              <a:gd name="T48" fmla="*/ 585 w 624"/>
              <a:gd name="T49" fmla="*/ 113 h 307"/>
              <a:gd name="T50" fmla="*/ 567 w 624"/>
              <a:gd name="T51" fmla="*/ 127 h 307"/>
              <a:gd name="T52" fmla="*/ 562 w 624"/>
              <a:gd name="T53" fmla="*/ 136 h 307"/>
              <a:gd name="T54" fmla="*/ 544 w 624"/>
              <a:gd name="T55" fmla="*/ 141 h 307"/>
              <a:gd name="T56" fmla="*/ 524 w 624"/>
              <a:gd name="T57" fmla="*/ 187 h 307"/>
              <a:gd name="T58" fmla="*/ 506 w 624"/>
              <a:gd name="T59" fmla="*/ 216 h 307"/>
              <a:gd name="T60" fmla="*/ 506 w 624"/>
              <a:gd name="T61" fmla="*/ 219 h 307"/>
              <a:gd name="T62" fmla="*/ 496 w 624"/>
              <a:gd name="T63" fmla="*/ 241 h 307"/>
              <a:gd name="T64" fmla="*/ 492 w 624"/>
              <a:gd name="T65" fmla="*/ 246 h 307"/>
              <a:gd name="T66" fmla="*/ 483 w 624"/>
              <a:gd name="T67" fmla="*/ 245 h 307"/>
              <a:gd name="T68" fmla="*/ 469 w 624"/>
              <a:gd name="T69" fmla="*/ 261 h 307"/>
              <a:gd name="T70" fmla="*/ 421 w 624"/>
              <a:gd name="T71" fmla="*/ 260 h 307"/>
              <a:gd name="T72" fmla="*/ 421 w 624"/>
              <a:gd name="T73" fmla="*/ 272 h 307"/>
              <a:gd name="T74" fmla="*/ 392 w 624"/>
              <a:gd name="T75" fmla="*/ 271 h 307"/>
              <a:gd name="T76" fmla="*/ 378 w 624"/>
              <a:gd name="T77" fmla="*/ 273 h 307"/>
              <a:gd name="T78" fmla="*/ 351 w 624"/>
              <a:gd name="T79" fmla="*/ 264 h 307"/>
              <a:gd name="T80" fmla="*/ 303 w 624"/>
              <a:gd name="T81" fmla="*/ 258 h 307"/>
              <a:gd name="T82" fmla="*/ 326 w 624"/>
              <a:gd name="T83" fmla="*/ 270 h 307"/>
              <a:gd name="T84" fmla="*/ 358 w 624"/>
              <a:gd name="T85" fmla="*/ 284 h 307"/>
              <a:gd name="T86" fmla="*/ 369 w 624"/>
              <a:gd name="T87" fmla="*/ 290 h 307"/>
              <a:gd name="T88" fmla="*/ 394 w 624"/>
              <a:gd name="T89" fmla="*/ 295 h 307"/>
              <a:gd name="T90" fmla="*/ 408 w 624"/>
              <a:gd name="T91" fmla="*/ 300 h 307"/>
              <a:gd name="T92" fmla="*/ 419 w 624"/>
              <a:gd name="T93" fmla="*/ 306 h 307"/>
              <a:gd name="T94" fmla="*/ 403 w 624"/>
              <a:gd name="T95" fmla="*/ 307 h 307"/>
              <a:gd name="T96" fmla="*/ 333 w 624"/>
              <a:gd name="T97" fmla="*/ 294 h 307"/>
              <a:gd name="T98" fmla="*/ 296 w 624"/>
              <a:gd name="T99" fmla="*/ 288 h 307"/>
              <a:gd name="T100" fmla="*/ 248 w 624"/>
              <a:gd name="T101" fmla="*/ 280 h 307"/>
              <a:gd name="T102" fmla="*/ 237 w 624"/>
              <a:gd name="T103" fmla="*/ 277 h 307"/>
              <a:gd name="T104" fmla="*/ 185 w 624"/>
              <a:gd name="T105" fmla="*/ 280 h 307"/>
              <a:gd name="T106" fmla="*/ 141 w 624"/>
              <a:gd name="T107" fmla="*/ 272 h 307"/>
              <a:gd name="T108" fmla="*/ 96 w 624"/>
              <a:gd name="T109" fmla="*/ 274 h 307"/>
              <a:gd name="T110" fmla="*/ 48 w 624"/>
              <a:gd name="T111" fmla="*/ 280 h 307"/>
              <a:gd name="T112" fmla="*/ 32 w 624"/>
              <a:gd name="T113" fmla="*/ 282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4" h="307">
                <a:moveTo>
                  <a:pt x="0" y="130"/>
                </a:moveTo>
                <a:lnTo>
                  <a:pt x="14" y="127"/>
                </a:lnTo>
                <a:lnTo>
                  <a:pt x="14" y="127"/>
                </a:lnTo>
                <a:lnTo>
                  <a:pt x="21" y="124"/>
                </a:lnTo>
                <a:lnTo>
                  <a:pt x="28" y="118"/>
                </a:lnTo>
                <a:lnTo>
                  <a:pt x="34" y="106"/>
                </a:lnTo>
                <a:lnTo>
                  <a:pt x="34" y="106"/>
                </a:lnTo>
                <a:lnTo>
                  <a:pt x="64" y="102"/>
                </a:lnTo>
                <a:lnTo>
                  <a:pt x="91" y="98"/>
                </a:lnTo>
                <a:lnTo>
                  <a:pt x="103" y="102"/>
                </a:lnTo>
                <a:lnTo>
                  <a:pt x="112" y="102"/>
                </a:lnTo>
                <a:lnTo>
                  <a:pt x="112" y="102"/>
                </a:lnTo>
                <a:lnTo>
                  <a:pt x="121" y="98"/>
                </a:lnTo>
                <a:lnTo>
                  <a:pt x="132" y="94"/>
                </a:lnTo>
                <a:lnTo>
                  <a:pt x="146" y="93"/>
                </a:lnTo>
                <a:lnTo>
                  <a:pt x="157" y="92"/>
                </a:lnTo>
                <a:lnTo>
                  <a:pt x="180" y="92"/>
                </a:lnTo>
                <a:lnTo>
                  <a:pt x="187" y="92"/>
                </a:lnTo>
                <a:lnTo>
                  <a:pt x="191" y="90"/>
                </a:lnTo>
                <a:lnTo>
                  <a:pt x="191" y="90"/>
                </a:lnTo>
                <a:lnTo>
                  <a:pt x="203" y="80"/>
                </a:lnTo>
                <a:lnTo>
                  <a:pt x="219" y="69"/>
                </a:lnTo>
                <a:lnTo>
                  <a:pt x="237" y="59"/>
                </a:lnTo>
                <a:lnTo>
                  <a:pt x="246" y="56"/>
                </a:lnTo>
                <a:lnTo>
                  <a:pt x="255" y="53"/>
                </a:lnTo>
                <a:lnTo>
                  <a:pt x="255" y="53"/>
                </a:lnTo>
                <a:lnTo>
                  <a:pt x="273" y="34"/>
                </a:lnTo>
                <a:lnTo>
                  <a:pt x="280" y="33"/>
                </a:lnTo>
                <a:lnTo>
                  <a:pt x="280" y="33"/>
                </a:lnTo>
                <a:lnTo>
                  <a:pt x="282" y="31"/>
                </a:lnTo>
                <a:lnTo>
                  <a:pt x="285" y="26"/>
                </a:lnTo>
                <a:lnTo>
                  <a:pt x="287" y="17"/>
                </a:lnTo>
                <a:lnTo>
                  <a:pt x="294" y="16"/>
                </a:lnTo>
                <a:lnTo>
                  <a:pt x="294" y="16"/>
                </a:lnTo>
                <a:lnTo>
                  <a:pt x="301" y="11"/>
                </a:lnTo>
                <a:lnTo>
                  <a:pt x="305" y="9"/>
                </a:lnTo>
                <a:lnTo>
                  <a:pt x="310" y="8"/>
                </a:lnTo>
                <a:lnTo>
                  <a:pt x="346" y="8"/>
                </a:lnTo>
                <a:lnTo>
                  <a:pt x="346" y="8"/>
                </a:lnTo>
                <a:lnTo>
                  <a:pt x="364" y="9"/>
                </a:lnTo>
                <a:lnTo>
                  <a:pt x="374" y="9"/>
                </a:lnTo>
                <a:lnTo>
                  <a:pt x="383" y="8"/>
                </a:lnTo>
                <a:lnTo>
                  <a:pt x="399" y="13"/>
                </a:lnTo>
                <a:lnTo>
                  <a:pt x="417" y="8"/>
                </a:lnTo>
                <a:lnTo>
                  <a:pt x="426" y="0"/>
                </a:lnTo>
                <a:lnTo>
                  <a:pt x="446" y="3"/>
                </a:lnTo>
                <a:lnTo>
                  <a:pt x="451" y="5"/>
                </a:lnTo>
                <a:lnTo>
                  <a:pt x="462" y="5"/>
                </a:lnTo>
                <a:lnTo>
                  <a:pt x="462" y="5"/>
                </a:lnTo>
                <a:lnTo>
                  <a:pt x="478" y="15"/>
                </a:lnTo>
                <a:lnTo>
                  <a:pt x="485" y="21"/>
                </a:lnTo>
                <a:lnTo>
                  <a:pt x="490" y="26"/>
                </a:lnTo>
                <a:lnTo>
                  <a:pt x="499" y="31"/>
                </a:lnTo>
                <a:lnTo>
                  <a:pt x="574" y="28"/>
                </a:lnTo>
                <a:lnTo>
                  <a:pt x="574" y="28"/>
                </a:lnTo>
                <a:lnTo>
                  <a:pt x="581" y="32"/>
                </a:lnTo>
                <a:lnTo>
                  <a:pt x="590" y="35"/>
                </a:lnTo>
                <a:lnTo>
                  <a:pt x="590" y="35"/>
                </a:lnTo>
                <a:lnTo>
                  <a:pt x="583" y="41"/>
                </a:lnTo>
                <a:lnTo>
                  <a:pt x="581" y="49"/>
                </a:lnTo>
                <a:lnTo>
                  <a:pt x="581" y="49"/>
                </a:lnTo>
                <a:lnTo>
                  <a:pt x="583" y="55"/>
                </a:lnTo>
                <a:lnTo>
                  <a:pt x="590" y="62"/>
                </a:lnTo>
                <a:lnTo>
                  <a:pt x="606" y="77"/>
                </a:lnTo>
                <a:lnTo>
                  <a:pt x="619" y="92"/>
                </a:lnTo>
                <a:lnTo>
                  <a:pt x="624" y="98"/>
                </a:lnTo>
                <a:lnTo>
                  <a:pt x="624" y="101"/>
                </a:lnTo>
                <a:lnTo>
                  <a:pt x="622" y="104"/>
                </a:lnTo>
                <a:lnTo>
                  <a:pt x="608" y="104"/>
                </a:lnTo>
                <a:lnTo>
                  <a:pt x="608" y="104"/>
                </a:lnTo>
                <a:lnTo>
                  <a:pt x="601" y="102"/>
                </a:lnTo>
                <a:lnTo>
                  <a:pt x="592" y="101"/>
                </a:lnTo>
                <a:lnTo>
                  <a:pt x="576" y="98"/>
                </a:lnTo>
                <a:lnTo>
                  <a:pt x="585" y="107"/>
                </a:lnTo>
                <a:lnTo>
                  <a:pt x="585" y="113"/>
                </a:lnTo>
                <a:lnTo>
                  <a:pt x="574" y="119"/>
                </a:lnTo>
                <a:lnTo>
                  <a:pt x="574" y="124"/>
                </a:lnTo>
                <a:lnTo>
                  <a:pt x="567" y="127"/>
                </a:lnTo>
                <a:lnTo>
                  <a:pt x="567" y="127"/>
                </a:lnTo>
                <a:lnTo>
                  <a:pt x="565" y="133"/>
                </a:lnTo>
                <a:lnTo>
                  <a:pt x="562" y="136"/>
                </a:lnTo>
                <a:lnTo>
                  <a:pt x="560" y="138"/>
                </a:lnTo>
                <a:lnTo>
                  <a:pt x="544" y="141"/>
                </a:lnTo>
                <a:lnTo>
                  <a:pt x="544" y="141"/>
                </a:lnTo>
                <a:lnTo>
                  <a:pt x="537" y="150"/>
                </a:lnTo>
                <a:lnTo>
                  <a:pt x="531" y="169"/>
                </a:lnTo>
                <a:lnTo>
                  <a:pt x="524" y="187"/>
                </a:lnTo>
                <a:lnTo>
                  <a:pt x="521" y="198"/>
                </a:lnTo>
                <a:lnTo>
                  <a:pt x="506" y="209"/>
                </a:lnTo>
                <a:lnTo>
                  <a:pt x="506" y="216"/>
                </a:lnTo>
                <a:lnTo>
                  <a:pt x="501" y="217"/>
                </a:lnTo>
                <a:lnTo>
                  <a:pt x="506" y="219"/>
                </a:lnTo>
                <a:lnTo>
                  <a:pt x="506" y="219"/>
                </a:lnTo>
                <a:lnTo>
                  <a:pt x="506" y="225"/>
                </a:lnTo>
                <a:lnTo>
                  <a:pt x="501" y="234"/>
                </a:lnTo>
                <a:lnTo>
                  <a:pt x="496" y="241"/>
                </a:lnTo>
                <a:lnTo>
                  <a:pt x="494" y="245"/>
                </a:lnTo>
                <a:lnTo>
                  <a:pt x="492" y="246"/>
                </a:lnTo>
                <a:lnTo>
                  <a:pt x="492" y="246"/>
                </a:lnTo>
                <a:lnTo>
                  <a:pt x="487" y="245"/>
                </a:lnTo>
                <a:lnTo>
                  <a:pt x="483" y="245"/>
                </a:lnTo>
                <a:lnTo>
                  <a:pt x="483" y="245"/>
                </a:lnTo>
                <a:lnTo>
                  <a:pt x="478" y="253"/>
                </a:lnTo>
                <a:lnTo>
                  <a:pt x="469" y="261"/>
                </a:lnTo>
                <a:lnTo>
                  <a:pt x="469" y="261"/>
                </a:lnTo>
                <a:lnTo>
                  <a:pt x="460" y="263"/>
                </a:lnTo>
                <a:lnTo>
                  <a:pt x="446" y="263"/>
                </a:lnTo>
                <a:lnTo>
                  <a:pt x="421" y="260"/>
                </a:lnTo>
                <a:lnTo>
                  <a:pt x="421" y="263"/>
                </a:lnTo>
                <a:lnTo>
                  <a:pt x="424" y="271"/>
                </a:lnTo>
                <a:lnTo>
                  <a:pt x="421" y="272"/>
                </a:lnTo>
                <a:lnTo>
                  <a:pt x="415" y="271"/>
                </a:lnTo>
                <a:lnTo>
                  <a:pt x="408" y="267"/>
                </a:lnTo>
                <a:lnTo>
                  <a:pt x="392" y="271"/>
                </a:lnTo>
                <a:lnTo>
                  <a:pt x="383" y="278"/>
                </a:lnTo>
                <a:lnTo>
                  <a:pt x="383" y="278"/>
                </a:lnTo>
                <a:lnTo>
                  <a:pt x="378" y="273"/>
                </a:lnTo>
                <a:lnTo>
                  <a:pt x="369" y="270"/>
                </a:lnTo>
                <a:lnTo>
                  <a:pt x="360" y="266"/>
                </a:lnTo>
                <a:lnTo>
                  <a:pt x="351" y="264"/>
                </a:lnTo>
                <a:lnTo>
                  <a:pt x="328" y="259"/>
                </a:lnTo>
                <a:lnTo>
                  <a:pt x="308" y="255"/>
                </a:lnTo>
                <a:lnTo>
                  <a:pt x="303" y="258"/>
                </a:lnTo>
                <a:lnTo>
                  <a:pt x="312" y="266"/>
                </a:lnTo>
                <a:lnTo>
                  <a:pt x="312" y="266"/>
                </a:lnTo>
                <a:lnTo>
                  <a:pt x="326" y="270"/>
                </a:lnTo>
                <a:lnTo>
                  <a:pt x="339" y="274"/>
                </a:lnTo>
                <a:lnTo>
                  <a:pt x="353" y="280"/>
                </a:lnTo>
                <a:lnTo>
                  <a:pt x="358" y="284"/>
                </a:lnTo>
                <a:lnTo>
                  <a:pt x="360" y="289"/>
                </a:lnTo>
                <a:lnTo>
                  <a:pt x="360" y="289"/>
                </a:lnTo>
                <a:lnTo>
                  <a:pt x="369" y="290"/>
                </a:lnTo>
                <a:lnTo>
                  <a:pt x="374" y="292"/>
                </a:lnTo>
                <a:lnTo>
                  <a:pt x="380" y="295"/>
                </a:lnTo>
                <a:lnTo>
                  <a:pt x="394" y="295"/>
                </a:lnTo>
                <a:lnTo>
                  <a:pt x="394" y="295"/>
                </a:lnTo>
                <a:lnTo>
                  <a:pt x="401" y="296"/>
                </a:lnTo>
                <a:lnTo>
                  <a:pt x="408" y="300"/>
                </a:lnTo>
                <a:lnTo>
                  <a:pt x="415" y="302"/>
                </a:lnTo>
                <a:lnTo>
                  <a:pt x="417" y="304"/>
                </a:lnTo>
                <a:lnTo>
                  <a:pt x="419" y="306"/>
                </a:lnTo>
                <a:lnTo>
                  <a:pt x="412" y="307"/>
                </a:lnTo>
                <a:lnTo>
                  <a:pt x="412" y="307"/>
                </a:lnTo>
                <a:lnTo>
                  <a:pt x="403" y="307"/>
                </a:lnTo>
                <a:lnTo>
                  <a:pt x="394" y="306"/>
                </a:lnTo>
                <a:lnTo>
                  <a:pt x="371" y="302"/>
                </a:lnTo>
                <a:lnTo>
                  <a:pt x="333" y="294"/>
                </a:lnTo>
                <a:lnTo>
                  <a:pt x="333" y="294"/>
                </a:lnTo>
                <a:lnTo>
                  <a:pt x="312" y="290"/>
                </a:lnTo>
                <a:lnTo>
                  <a:pt x="296" y="288"/>
                </a:lnTo>
                <a:lnTo>
                  <a:pt x="260" y="286"/>
                </a:lnTo>
                <a:lnTo>
                  <a:pt x="260" y="286"/>
                </a:lnTo>
                <a:lnTo>
                  <a:pt x="248" y="280"/>
                </a:lnTo>
                <a:lnTo>
                  <a:pt x="244" y="278"/>
                </a:lnTo>
                <a:lnTo>
                  <a:pt x="237" y="277"/>
                </a:lnTo>
                <a:lnTo>
                  <a:pt x="237" y="277"/>
                </a:lnTo>
                <a:lnTo>
                  <a:pt x="210" y="279"/>
                </a:lnTo>
                <a:lnTo>
                  <a:pt x="185" y="280"/>
                </a:lnTo>
                <a:lnTo>
                  <a:pt x="185" y="280"/>
                </a:lnTo>
                <a:lnTo>
                  <a:pt x="176" y="278"/>
                </a:lnTo>
                <a:lnTo>
                  <a:pt x="164" y="274"/>
                </a:lnTo>
                <a:lnTo>
                  <a:pt x="141" y="272"/>
                </a:lnTo>
                <a:lnTo>
                  <a:pt x="141" y="272"/>
                </a:lnTo>
                <a:lnTo>
                  <a:pt x="121" y="272"/>
                </a:lnTo>
                <a:lnTo>
                  <a:pt x="96" y="274"/>
                </a:lnTo>
                <a:lnTo>
                  <a:pt x="73" y="278"/>
                </a:lnTo>
                <a:lnTo>
                  <a:pt x="55" y="283"/>
                </a:lnTo>
                <a:lnTo>
                  <a:pt x="48" y="280"/>
                </a:lnTo>
                <a:lnTo>
                  <a:pt x="41" y="282"/>
                </a:lnTo>
                <a:lnTo>
                  <a:pt x="41" y="282"/>
                </a:lnTo>
                <a:lnTo>
                  <a:pt x="32" y="282"/>
                </a:lnTo>
                <a:lnTo>
                  <a:pt x="21" y="282"/>
                </a:lnTo>
                <a:lnTo>
                  <a:pt x="0" y="130"/>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65"/>
          <p:cNvSpPr>
            <a:spLocks/>
          </p:cNvSpPr>
          <p:nvPr/>
        </p:nvSpPr>
        <p:spPr bwMode="auto">
          <a:xfrm rot="16200000">
            <a:off x="4876044" y="2601345"/>
            <a:ext cx="1199905" cy="617922"/>
          </a:xfrm>
          <a:custGeom>
            <a:avLst/>
            <a:gdLst>
              <a:gd name="T0" fmla="*/ 767 w 788"/>
              <a:gd name="T1" fmla="*/ 40 h 233"/>
              <a:gd name="T2" fmla="*/ 744 w 788"/>
              <a:gd name="T3" fmla="*/ 53 h 233"/>
              <a:gd name="T4" fmla="*/ 722 w 788"/>
              <a:gd name="T5" fmla="*/ 65 h 233"/>
              <a:gd name="T6" fmla="*/ 697 w 788"/>
              <a:gd name="T7" fmla="*/ 69 h 233"/>
              <a:gd name="T8" fmla="*/ 669 w 788"/>
              <a:gd name="T9" fmla="*/ 64 h 233"/>
              <a:gd name="T10" fmla="*/ 651 w 788"/>
              <a:gd name="T11" fmla="*/ 60 h 233"/>
              <a:gd name="T12" fmla="*/ 624 w 788"/>
              <a:gd name="T13" fmla="*/ 45 h 233"/>
              <a:gd name="T14" fmla="*/ 617 w 788"/>
              <a:gd name="T15" fmla="*/ 25 h 233"/>
              <a:gd name="T16" fmla="*/ 585 w 788"/>
              <a:gd name="T17" fmla="*/ 19 h 233"/>
              <a:gd name="T18" fmla="*/ 572 w 788"/>
              <a:gd name="T19" fmla="*/ 28 h 233"/>
              <a:gd name="T20" fmla="*/ 551 w 788"/>
              <a:gd name="T21" fmla="*/ 28 h 233"/>
              <a:gd name="T22" fmla="*/ 508 w 788"/>
              <a:gd name="T23" fmla="*/ 18 h 233"/>
              <a:gd name="T24" fmla="*/ 476 w 788"/>
              <a:gd name="T25" fmla="*/ 8 h 233"/>
              <a:gd name="T26" fmla="*/ 460 w 788"/>
              <a:gd name="T27" fmla="*/ 3 h 233"/>
              <a:gd name="T28" fmla="*/ 444 w 788"/>
              <a:gd name="T29" fmla="*/ 0 h 233"/>
              <a:gd name="T30" fmla="*/ 412 w 788"/>
              <a:gd name="T31" fmla="*/ 4 h 233"/>
              <a:gd name="T32" fmla="*/ 385 w 788"/>
              <a:gd name="T33" fmla="*/ 6 h 233"/>
              <a:gd name="T34" fmla="*/ 321 w 788"/>
              <a:gd name="T35" fmla="*/ 40 h 233"/>
              <a:gd name="T36" fmla="*/ 314 w 788"/>
              <a:gd name="T37" fmla="*/ 45 h 233"/>
              <a:gd name="T38" fmla="*/ 267 w 788"/>
              <a:gd name="T39" fmla="*/ 54 h 233"/>
              <a:gd name="T40" fmla="*/ 257 w 788"/>
              <a:gd name="T41" fmla="*/ 58 h 233"/>
              <a:gd name="T42" fmla="*/ 260 w 788"/>
              <a:gd name="T43" fmla="*/ 82 h 233"/>
              <a:gd name="T44" fmla="*/ 241 w 788"/>
              <a:gd name="T45" fmla="*/ 82 h 233"/>
              <a:gd name="T46" fmla="*/ 212 w 788"/>
              <a:gd name="T47" fmla="*/ 82 h 233"/>
              <a:gd name="T48" fmla="*/ 189 w 788"/>
              <a:gd name="T49" fmla="*/ 72 h 233"/>
              <a:gd name="T50" fmla="*/ 169 w 788"/>
              <a:gd name="T51" fmla="*/ 72 h 233"/>
              <a:gd name="T52" fmla="*/ 135 w 788"/>
              <a:gd name="T53" fmla="*/ 92 h 233"/>
              <a:gd name="T54" fmla="*/ 96 w 788"/>
              <a:gd name="T55" fmla="*/ 124 h 233"/>
              <a:gd name="T56" fmla="*/ 75 w 788"/>
              <a:gd name="T57" fmla="*/ 126 h 233"/>
              <a:gd name="T58" fmla="*/ 59 w 788"/>
              <a:gd name="T59" fmla="*/ 132 h 233"/>
              <a:gd name="T60" fmla="*/ 39 w 788"/>
              <a:gd name="T61" fmla="*/ 127 h 233"/>
              <a:gd name="T62" fmla="*/ 7 w 788"/>
              <a:gd name="T63" fmla="*/ 143 h 233"/>
              <a:gd name="T64" fmla="*/ 5 w 788"/>
              <a:gd name="T65" fmla="*/ 147 h 233"/>
              <a:gd name="T66" fmla="*/ 37 w 788"/>
              <a:gd name="T67" fmla="*/ 157 h 233"/>
              <a:gd name="T68" fmla="*/ 16 w 788"/>
              <a:gd name="T69" fmla="*/ 181 h 233"/>
              <a:gd name="T70" fmla="*/ 46 w 788"/>
              <a:gd name="T71" fmla="*/ 187 h 233"/>
              <a:gd name="T72" fmla="*/ 66 w 788"/>
              <a:gd name="T73" fmla="*/ 186 h 233"/>
              <a:gd name="T74" fmla="*/ 80 w 788"/>
              <a:gd name="T75" fmla="*/ 208 h 233"/>
              <a:gd name="T76" fmla="*/ 94 w 788"/>
              <a:gd name="T77" fmla="*/ 206 h 233"/>
              <a:gd name="T78" fmla="*/ 105 w 788"/>
              <a:gd name="T79" fmla="*/ 205 h 233"/>
              <a:gd name="T80" fmla="*/ 119 w 788"/>
              <a:gd name="T81" fmla="*/ 207 h 233"/>
              <a:gd name="T82" fmla="*/ 125 w 788"/>
              <a:gd name="T83" fmla="*/ 207 h 233"/>
              <a:gd name="T84" fmla="*/ 137 w 788"/>
              <a:gd name="T85" fmla="*/ 207 h 233"/>
              <a:gd name="T86" fmla="*/ 171 w 788"/>
              <a:gd name="T87" fmla="*/ 211 h 233"/>
              <a:gd name="T88" fmla="*/ 189 w 788"/>
              <a:gd name="T89" fmla="*/ 214 h 233"/>
              <a:gd name="T90" fmla="*/ 219 w 788"/>
              <a:gd name="T91" fmla="*/ 224 h 233"/>
              <a:gd name="T92" fmla="*/ 257 w 788"/>
              <a:gd name="T93" fmla="*/ 233 h 233"/>
              <a:gd name="T94" fmla="*/ 301 w 788"/>
              <a:gd name="T95" fmla="*/ 228 h 233"/>
              <a:gd name="T96" fmla="*/ 328 w 788"/>
              <a:gd name="T97" fmla="*/ 226 h 233"/>
              <a:gd name="T98" fmla="*/ 348 w 788"/>
              <a:gd name="T99" fmla="*/ 228 h 233"/>
              <a:gd name="T100" fmla="*/ 685 w 788"/>
              <a:gd name="T101" fmla="*/ 210 h 233"/>
              <a:gd name="T102" fmla="*/ 767 w 788"/>
              <a:gd name="T103" fmla="*/ 19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8" h="233">
                <a:moveTo>
                  <a:pt x="788" y="192"/>
                </a:moveTo>
                <a:lnTo>
                  <a:pt x="767" y="40"/>
                </a:lnTo>
                <a:lnTo>
                  <a:pt x="767" y="40"/>
                </a:lnTo>
                <a:lnTo>
                  <a:pt x="760" y="42"/>
                </a:lnTo>
                <a:lnTo>
                  <a:pt x="756" y="46"/>
                </a:lnTo>
                <a:lnTo>
                  <a:pt x="744" y="53"/>
                </a:lnTo>
                <a:lnTo>
                  <a:pt x="733" y="54"/>
                </a:lnTo>
                <a:lnTo>
                  <a:pt x="722" y="65"/>
                </a:lnTo>
                <a:lnTo>
                  <a:pt x="722" y="65"/>
                </a:lnTo>
                <a:lnTo>
                  <a:pt x="708" y="67"/>
                </a:lnTo>
                <a:lnTo>
                  <a:pt x="697" y="69"/>
                </a:lnTo>
                <a:lnTo>
                  <a:pt x="697" y="69"/>
                </a:lnTo>
                <a:lnTo>
                  <a:pt x="688" y="69"/>
                </a:lnTo>
                <a:lnTo>
                  <a:pt x="678" y="67"/>
                </a:lnTo>
                <a:lnTo>
                  <a:pt x="669" y="64"/>
                </a:lnTo>
                <a:lnTo>
                  <a:pt x="665" y="60"/>
                </a:lnTo>
                <a:lnTo>
                  <a:pt x="651" y="60"/>
                </a:lnTo>
                <a:lnTo>
                  <a:pt x="651" y="60"/>
                </a:lnTo>
                <a:lnTo>
                  <a:pt x="638" y="55"/>
                </a:lnTo>
                <a:lnTo>
                  <a:pt x="631" y="49"/>
                </a:lnTo>
                <a:lnTo>
                  <a:pt x="624" y="45"/>
                </a:lnTo>
                <a:lnTo>
                  <a:pt x="622" y="39"/>
                </a:lnTo>
                <a:lnTo>
                  <a:pt x="619" y="29"/>
                </a:lnTo>
                <a:lnTo>
                  <a:pt x="617" y="25"/>
                </a:lnTo>
                <a:lnTo>
                  <a:pt x="612" y="23"/>
                </a:lnTo>
                <a:lnTo>
                  <a:pt x="599" y="18"/>
                </a:lnTo>
                <a:lnTo>
                  <a:pt x="585" y="19"/>
                </a:lnTo>
                <a:lnTo>
                  <a:pt x="585" y="19"/>
                </a:lnTo>
                <a:lnTo>
                  <a:pt x="576" y="25"/>
                </a:lnTo>
                <a:lnTo>
                  <a:pt x="572" y="28"/>
                </a:lnTo>
                <a:lnTo>
                  <a:pt x="565" y="29"/>
                </a:lnTo>
                <a:lnTo>
                  <a:pt x="565" y="29"/>
                </a:lnTo>
                <a:lnTo>
                  <a:pt x="551" y="28"/>
                </a:lnTo>
                <a:lnTo>
                  <a:pt x="535" y="25"/>
                </a:lnTo>
                <a:lnTo>
                  <a:pt x="521" y="22"/>
                </a:lnTo>
                <a:lnTo>
                  <a:pt x="508" y="18"/>
                </a:lnTo>
                <a:lnTo>
                  <a:pt x="499" y="10"/>
                </a:lnTo>
                <a:lnTo>
                  <a:pt x="487" y="6"/>
                </a:lnTo>
                <a:lnTo>
                  <a:pt x="476" y="8"/>
                </a:lnTo>
                <a:lnTo>
                  <a:pt x="465" y="4"/>
                </a:lnTo>
                <a:lnTo>
                  <a:pt x="465" y="4"/>
                </a:lnTo>
                <a:lnTo>
                  <a:pt x="460" y="3"/>
                </a:lnTo>
                <a:lnTo>
                  <a:pt x="453" y="3"/>
                </a:lnTo>
                <a:lnTo>
                  <a:pt x="449" y="2"/>
                </a:lnTo>
                <a:lnTo>
                  <a:pt x="444" y="0"/>
                </a:lnTo>
                <a:lnTo>
                  <a:pt x="444" y="0"/>
                </a:lnTo>
                <a:lnTo>
                  <a:pt x="428" y="2"/>
                </a:lnTo>
                <a:lnTo>
                  <a:pt x="412" y="4"/>
                </a:lnTo>
                <a:lnTo>
                  <a:pt x="399" y="6"/>
                </a:lnTo>
                <a:lnTo>
                  <a:pt x="385" y="6"/>
                </a:lnTo>
                <a:lnTo>
                  <a:pt x="385" y="6"/>
                </a:lnTo>
                <a:lnTo>
                  <a:pt x="367" y="15"/>
                </a:lnTo>
                <a:lnTo>
                  <a:pt x="351" y="23"/>
                </a:lnTo>
                <a:lnTo>
                  <a:pt x="321" y="40"/>
                </a:lnTo>
                <a:lnTo>
                  <a:pt x="321" y="40"/>
                </a:lnTo>
                <a:lnTo>
                  <a:pt x="319" y="43"/>
                </a:lnTo>
                <a:lnTo>
                  <a:pt x="314" y="45"/>
                </a:lnTo>
                <a:lnTo>
                  <a:pt x="314" y="45"/>
                </a:lnTo>
                <a:lnTo>
                  <a:pt x="285" y="51"/>
                </a:lnTo>
                <a:lnTo>
                  <a:pt x="267" y="54"/>
                </a:lnTo>
                <a:lnTo>
                  <a:pt x="260" y="55"/>
                </a:lnTo>
                <a:lnTo>
                  <a:pt x="257" y="58"/>
                </a:lnTo>
                <a:lnTo>
                  <a:pt x="257" y="58"/>
                </a:lnTo>
                <a:lnTo>
                  <a:pt x="267" y="63"/>
                </a:lnTo>
                <a:lnTo>
                  <a:pt x="273" y="67"/>
                </a:lnTo>
                <a:lnTo>
                  <a:pt x="260" y="82"/>
                </a:lnTo>
                <a:lnTo>
                  <a:pt x="251" y="83"/>
                </a:lnTo>
                <a:lnTo>
                  <a:pt x="251" y="83"/>
                </a:lnTo>
                <a:lnTo>
                  <a:pt x="241" y="82"/>
                </a:lnTo>
                <a:lnTo>
                  <a:pt x="232" y="80"/>
                </a:lnTo>
                <a:lnTo>
                  <a:pt x="221" y="80"/>
                </a:lnTo>
                <a:lnTo>
                  <a:pt x="212" y="82"/>
                </a:lnTo>
                <a:lnTo>
                  <a:pt x="212" y="82"/>
                </a:lnTo>
                <a:lnTo>
                  <a:pt x="198" y="74"/>
                </a:lnTo>
                <a:lnTo>
                  <a:pt x="189" y="72"/>
                </a:lnTo>
                <a:lnTo>
                  <a:pt x="182" y="70"/>
                </a:lnTo>
                <a:lnTo>
                  <a:pt x="182" y="70"/>
                </a:lnTo>
                <a:lnTo>
                  <a:pt x="169" y="72"/>
                </a:lnTo>
                <a:lnTo>
                  <a:pt x="157" y="77"/>
                </a:lnTo>
                <a:lnTo>
                  <a:pt x="146" y="84"/>
                </a:lnTo>
                <a:lnTo>
                  <a:pt x="135" y="92"/>
                </a:lnTo>
                <a:lnTo>
                  <a:pt x="114" y="110"/>
                </a:lnTo>
                <a:lnTo>
                  <a:pt x="105" y="118"/>
                </a:lnTo>
                <a:lnTo>
                  <a:pt x="96" y="124"/>
                </a:lnTo>
                <a:lnTo>
                  <a:pt x="96" y="124"/>
                </a:lnTo>
                <a:lnTo>
                  <a:pt x="87" y="125"/>
                </a:lnTo>
                <a:lnTo>
                  <a:pt x="75" y="126"/>
                </a:lnTo>
                <a:lnTo>
                  <a:pt x="66" y="128"/>
                </a:lnTo>
                <a:lnTo>
                  <a:pt x="59" y="132"/>
                </a:lnTo>
                <a:lnTo>
                  <a:pt x="59" y="132"/>
                </a:lnTo>
                <a:lnTo>
                  <a:pt x="53" y="131"/>
                </a:lnTo>
                <a:lnTo>
                  <a:pt x="48" y="129"/>
                </a:lnTo>
                <a:lnTo>
                  <a:pt x="39" y="127"/>
                </a:lnTo>
                <a:lnTo>
                  <a:pt x="0" y="139"/>
                </a:lnTo>
                <a:lnTo>
                  <a:pt x="0" y="139"/>
                </a:lnTo>
                <a:lnTo>
                  <a:pt x="7" y="143"/>
                </a:lnTo>
                <a:lnTo>
                  <a:pt x="9" y="145"/>
                </a:lnTo>
                <a:lnTo>
                  <a:pt x="9" y="146"/>
                </a:lnTo>
                <a:lnTo>
                  <a:pt x="5" y="147"/>
                </a:lnTo>
                <a:lnTo>
                  <a:pt x="30" y="150"/>
                </a:lnTo>
                <a:lnTo>
                  <a:pt x="37" y="157"/>
                </a:lnTo>
                <a:lnTo>
                  <a:pt x="37" y="157"/>
                </a:lnTo>
                <a:lnTo>
                  <a:pt x="34" y="164"/>
                </a:lnTo>
                <a:lnTo>
                  <a:pt x="30" y="170"/>
                </a:lnTo>
                <a:lnTo>
                  <a:pt x="16" y="181"/>
                </a:lnTo>
                <a:lnTo>
                  <a:pt x="23" y="189"/>
                </a:lnTo>
                <a:lnTo>
                  <a:pt x="23" y="189"/>
                </a:lnTo>
                <a:lnTo>
                  <a:pt x="46" y="187"/>
                </a:lnTo>
                <a:lnTo>
                  <a:pt x="57" y="186"/>
                </a:lnTo>
                <a:lnTo>
                  <a:pt x="66" y="186"/>
                </a:lnTo>
                <a:lnTo>
                  <a:pt x="66" y="186"/>
                </a:lnTo>
                <a:lnTo>
                  <a:pt x="71" y="190"/>
                </a:lnTo>
                <a:lnTo>
                  <a:pt x="75" y="196"/>
                </a:lnTo>
                <a:lnTo>
                  <a:pt x="80" y="208"/>
                </a:lnTo>
                <a:lnTo>
                  <a:pt x="84" y="210"/>
                </a:lnTo>
                <a:lnTo>
                  <a:pt x="84" y="210"/>
                </a:lnTo>
                <a:lnTo>
                  <a:pt x="94" y="206"/>
                </a:lnTo>
                <a:lnTo>
                  <a:pt x="98" y="204"/>
                </a:lnTo>
                <a:lnTo>
                  <a:pt x="103" y="202"/>
                </a:lnTo>
                <a:lnTo>
                  <a:pt x="105" y="205"/>
                </a:lnTo>
                <a:lnTo>
                  <a:pt x="105" y="205"/>
                </a:lnTo>
                <a:lnTo>
                  <a:pt x="116" y="206"/>
                </a:lnTo>
                <a:lnTo>
                  <a:pt x="119" y="207"/>
                </a:lnTo>
                <a:lnTo>
                  <a:pt x="123" y="208"/>
                </a:lnTo>
                <a:lnTo>
                  <a:pt x="123" y="208"/>
                </a:lnTo>
                <a:lnTo>
                  <a:pt x="125" y="207"/>
                </a:lnTo>
                <a:lnTo>
                  <a:pt x="130" y="207"/>
                </a:lnTo>
                <a:lnTo>
                  <a:pt x="137" y="207"/>
                </a:lnTo>
                <a:lnTo>
                  <a:pt x="137" y="207"/>
                </a:lnTo>
                <a:lnTo>
                  <a:pt x="148" y="207"/>
                </a:lnTo>
                <a:lnTo>
                  <a:pt x="160" y="210"/>
                </a:lnTo>
                <a:lnTo>
                  <a:pt x="171" y="211"/>
                </a:lnTo>
                <a:lnTo>
                  <a:pt x="185" y="211"/>
                </a:lnTo>
                <a:lnTo>
                  <a:pt x="185" y="211"/>
                </a:lnTo>
                <a:lnTo>
                  <a:pt x="189" y="214"/>
                </a:lnTo>
                <a:lnTo>
                  <a:pt x="198" y="218"/>
                </a:lnTo>
                <a:lnTo>
                  <a:pt x="207" y="222"/>
                </a:lnTo>
                <a:lnTo>
                  <a:pt x="219" y="224"/>
                </a:lnTo>
                <a:lnTo>
                  <a:pt x="239" y="228"/>
                </a:lnTo>
                <a:lnTo>
                  <a:pt x="257" y="233"/>
                </a:lnTo>
                <a:lnTo>
                  <a:pt x="257" y="233"/>
                </a:lnTo>
                <a:lnTo>
                  <a:pt x="273" y="232"/>
                </a:lnTo>
                <a:lnTo>
                  <a:pt x="287" y="230"/>
                </a:lnTo>
                <a:lnTo>
                  <a:pt x="301" y="228"/>
                </a:lnTo>
                <a:lnTo>
                  <a:pt x="314" y="224"/>
                </a:lnTo>
                <a:lnTo>
                  <a:pt x="314" y="224"/>
                </a:lnTo>
                <a:lnTo>
                  <a:pt x="328" y="226"/>
                </a:lnTo>
                <a:lnTo>
                  <a:pt x="337" y="226"/>
                </a:lnTo>
                <a:lnTo>
                  <a:pt x="344" y="225"/>
                </a:lnTo>
                <a:lnTo>
                  <a:pt x="348" y="228"/>
                </a:lnTo>
                <a:lnTo>
                  <a:pt x="681" y="213"/>
                </a:lnTo>
                <a:lnTo>
                  <a:pt x="685" y="210"/>
                </a:lnTo>
                <a:lnTo>
                  <a:pt x="685" y="210"/>
                </a:lnTo>
                <a:lnTo>
                  <a:pt x="701" y="206"/>
                </a:lnTo>
                <a:lnTo>
                  <a:pt x="735" y="200"/>
                </a:lnTo>
                <a:lnTo>
                  <a:pt x="767" y="194"/>
                </a:lnTo>
                <a:lnTo>
                  <a:pt x="788" y="192"/>
                </a:lnTo>
                <a:lnTo>
                  <a:pt x="788" y="192"/>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66"/>
          <p:cNvSpPr>
            <a:spLocks/>
          </p:cNvSpPr>
          <p:nvPr/>
        </p:nvSpPr>
        <p:spPr bwMode="auto">
          <a:xfrm rot="16200000">
            <a:off x="5673692" y="1709176"/>
            <a:ext cx="901451" cy="599358"/>
          </a:xfrm>
          <a:custGeom>
            <a:avLst/>
            <a:gdLst>
              <a:gd name="T0" fmla="*/ 20 w 592"/>
              <a:gd name="T1" fmla="*/ 113 h 226"/>
              <a:gd name="T2" fmla="*/ 48 w 592"/>
              <a:gd name="T3" fmla="*/ 186 h 226"/>
              <a:gd name="T4" fmla="*/ 107 w 592"/>
              <a:gd name="T5" fmla="*/ 197 h 226"/>
              <a:gd name="T6" fmla="*/ 139 w 592"/>
              <a:gd name="T7" fmla="*/ 210 h 226"/>
              <a:gd name="T8" fmla="*/ 157 w 592"/>
              <a:gd name="T9" fmla="*/ 210 h 226"/>
              <a:gd name="T10" fmla="*/ 180 w 592"/>
              <a:gd name="T11" fmla="*/ 216 h 226"/>
              <a:gd name="T12" fmla="*/ 171 w 592"/>
              <a:gd name="T13" fmla="*/ 221 h 226"/>
              <a:gd name="T14" fmla="*/ 177 w 592"/>
              <a:gd name="T15" fmla="*/ 226 h 226"/>
              <a:gd name="T16" fmla="*/ 207 w 592"/>
              <a:gd name="T17" fmla="*/ 225 h 226"/>
              <a:gd name="T18" fmla="*/ 232 w 592"/>
              <a:gd name="T19" fmla="*/ 226 h 226"/>
              <a:gd name="T20" fmla="*/ 291 w 592"/>
              <a:gd name="T21" fmla="*/ 216 h 226"/>
              <a:gd name="T22" fmla="*/ 369 w 592"/>
              <a:gd name="T23" fmla="*/ 189 h 226"/>
              <a:gd name="T24" fmla="*/ 334 w 592"/>
              <a:gd name="T25" fmla="*/ 170 h 226"/>
              <a:gd name="T26" fmla="*/ 293 w 592"/>
              <a:gd name="T27" fmla="*/ 153 h 226"/>
              <a:gd name="T28" fmla="*/ 303 w 592"/>
              <a:gd name="T29" fmla="*/ 144 h 226"/>
              <a:gd name="T30" fmla="*/ 341 w 592"/>
              <a:gd name="T31" fmla="*/ 141 h 226"/>
              <a:gd name="T32" fmla="*/ 353 w 592"/>
              <a:gd name="T33" fmla="*/ 147 h 226"/>
              <a:gd name="T34" fmla="*/ 366 w 592"/>
              <a:gd name="T35" fmla="*/ 156 h 226"/>
              <a:gd name="T36" fmla="*/ 387 w 592"/>
              <a:gd name="T37" fmla="*/ 159 h 226"/>
              <a:gd name="T38" fmla="*/ 405 w 592"/>
              <a:gd name="T39" fmla="*/ 166 h 226"/>
              <a:gd name="T40" fmla="*/ 446 w 592"/>
              <a:gd name="T41" fmla="*/ 167 h 226"/>
              <a:gd name="T42" fmla="*/ 460 w 592"/>
              <a:gd name="T43" fmla="*/ 165 h 226"/>
              <a:gd name="T44" fmla="*/ 492 w 592"/>
              <a:gd name="T45" fmla="*/ 154 h 226"/>
              <a:gd name="T46" fmla="*/ 507 w 592"/>
              <a:gd name="T47" fmla="*/ 162 h 226"/>
              <a:gd name="T48" fmla="*/ 551 w 592"/>
              <a:gd name="T49" fmla="*/ 136 h 226"/>
              <a:gd name="T50" fmla="*/ 569 w 592"/>
              <a:gd name="T51" fmla="*/ 111 h 226"/>
              <a:gd name="T52" fmla="*/ 583 w 592"/>
              <a:gd name="T53" fmla="*/ 88 h 226"/>
              <a:gd name="T54" fmla="*/ 587 w 592"/>
              <a:gd name="T55" fmla="*/ 80 h 226"/>
              <a:gd name="T56" fmla="*/ 580 w 592"/>
              <a:gd name="T57" fmla="*/ 72 h 226"/>
              <a:gd name="T58" fmla="*/ 544 w 592"/>
              <a:gd name="T59" fmla="*/ 67 h 226"/>
              <a:gd name="T60" fmla="*/ 530 w 592"/>
              <a:gd name="T61" fmla="*/ 70 h 226"/>
              <a:gd name="T62" fmla="*/ 519 w 592"/>
              <a:gd name="T63" fmla="*/ 61 h 226"/>
              <a:gd name="T64" fmla="*/ 498 w 592"/>
              <a:gd name="T65" fmla="*/ 54 h 226"/>
              <a:gd name="T66" fmla="*/ 466 w 592"/>
              <a:gd name="T67" fmla="*/ 55 h 226"/>
              <a:gd name="T68" fmla="*/ 455 w 592"/>
              <a:gd name="T69" fmla="*/ 43 h 226"/>
              <a:gd name="T70" fmla="*/ 492 w 592"/>
              <a:gd name="T71" fmla="*/ 44 h 226"/>
              <a:gd name="T72" fmla="*/ 492 w 592"/>
              <a:gd name="T73" fmla="*/ 40 h 226"/>
              <a:gd name="T74" fmla="*/ 466 w 592"/>
              <a:gd name="T75" fmla="*/ 36 h 226"/>
              <a:gd name="T76" fmla="*/ 460 w 592"/>
              <a:gd name="T77" fmla="*/ 30 h 226"/>
              <a:gd name="T78" fmla="*/ 439 w 592"/>
              <a:gd name="T79" fmla="*/ 20 h 226"/>
              <a:gd name="T80" fmla="*/ 419 w 592"/>
              <a:gd name="T81" fmla="*/ 13 h 226"/>
              <a:gd name="T82" fmla="*/ 359 w 592"/>
              <a:gd name="T83" fmla="*/ 11 h 226"/>
              <a:gd name="T84" fmla="*/ 328 w 592"/>
              <a:gd name="T85" fmla="*/ 2 h 226"/>
              <a:gd name="T86" fmla="*/ 305 w 592"/>
              <a:gd name="T87" fmla="*/ 5 h 226"/>
              <a:gd name="T88" fmla="*/ 266 w 592"/>
              <a:gd name="T89" fmla="*/ 6 h 226"/>
              <a:gd name="T90" fmla="*/ 173 w 592"/>
              <a:gd name="T91" fmla="*/ 26 h 226"/>
              <a:gd name="T92" fmla="*/ 139 w 592"/>
              <a:gd name="T93" fmla="*/ 31 h 226"/>
              <a:gd name="T94" fmla="*/ 130 w 592"/>
              <a:gd name="T95" fmla="*/ 29 h 226"/>
              <a:gd name="T96" fmla="*/ 59 w 592"/>
              <a:gd name="T97" fmla="*/ 20 h 226"/>
              <a:gd name="T98" fmla="*/ 14 w 592"/>
              <a:gd name="T99" fmla="*/ 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92" h="226">
                <a:moveTo>
                  <a:pt x="0" y="0"/>
                </a:moveTo>
                <a:lnTo>
                  <a:pt x="25" y="112"/>
                </a:lnTo>
                <a:lnTo>
                  <a:pt x="20" y="113"/>
                </a:lnTo>
                <a:lnTo>
                  <a:pt x="39" y="185"/>
                </a:lnTo>
                <a:lnTo>
                  <a:pt x="39" y="185"/>
                </a:lnTo>
                <a:lnTo>
                  <a:pt x="48" y="186"/>
                </a:lnTo>
                <a:lnTo>
                  <a:pt x="61" y="190"/>
                </a:lnTo>
                <a:lnTo>
                  <a:pt x="86" y="197"/>
                </a:lnTo>
                <a:lnTo>
                  <a:pt x="107" y="197"/>
                </a:lnTo>
                <a:lnTo>
                  <a:pt x="107" y="197"/>
                </a:lnTo>
                <a:lnTo>
                  <a:pt x="125" y="201"/>
                </a:lnTo>
                <a:lnTo>
                  <a:pt x="139" y="210"/>
                </a:lnTo>
                <a:lnTo>
                  <a:pt x="139" y="210"/>
                </a:lnTo>
                <a:lnTo>
                  <a:pt x="148" y="210"/>
                </a:lnTo>
                <a:lnTo>
                  <a:pt x="157" y="210"/>
                </a:lnTo>
                <a:lnTo>
                  <a:pt x="173" y="211"/>
                </a:lnTo>
                <a:lnTo>
                  <a:pt x="180" y="216"/>
                </a:lnTo>
                <a:lnTo>
                  <a:pt x="180" y="216"/>
                </a:lnTo>
                <a:lnTo>
                  <a:pt x="173" y="219"/>
                </a:lnTo>
                <a:lnTo>
                  <a:pt x="171" y="221"/>
                </a:lnTo>
                <a:lnTo>
                  <a:pt x="171" y="221"/>
                </a:lnTo>
                <a:lnTo>
                  <a:pt x="173" y="223"/>
                </a:lnTo>
                <a:lnTo>
                  <a:pt x="177" y="226"/>
                </a:lnTo>
                <a:lnTo>
                  <a:pt x="177" y="226"/>
                </a:lnTo>
                <a:lnTo>
                  <a:pt x="184" y="226"/>
                </a:lnTo>
                <a:lnTo>
                  <a:pt x="191" y="226"/>
                </a:lnTo>
                <a:lnTo>
                  <a:pt x="207" y="225"/>
                </a:lnTo>
                <a:lnTo>
                  <a:pt x="207" y="225"/>
                </a:lnTo>
                <a:lnTo>
                  <a:pt x="218" y="226"/>
                </a:lnTo>
                <a:lnTo>
                  <a:pt x="232" y="226"/>
                </a:lnTo>
                <a:lnTo>
                  <a:pt x="232" y="226"/>
                </a:lnTo>
                <a:lnTo>
                  <a:pt x="253" y="222"/>
                </a:lnTo>
                <a:lnTo>
                  <a:pt x="291" y="216"/>
                </a:lnTo>
                <a:lnTo>
                  <a:pt x="330" y="210"/>
                </a:lnTo>
                <a:lnTo>
                  <a:pt x="359" y="204"/>
                </a:lnTo>
                <a:lnTo>
                  <a:pt x="369" y="189"/>
                </a:lnTo>
                <a:lnTo>
                  <a:pt x="369" y="189"/>
                </a:lnTo>
                <a:lnTo>
                  <a:pt x="355" y="178"/>
                </a:lnTo>
                <a:lnTo>
                  <a:pt x="334" y="170"/>
                </a:lnTo>
                <a:lnTo>
                  <a:pt x="314" y="162"/>
                </a:lnTo>
                <a:lnTo>
                  <a:pt x="293" y="155"/>
                </a:lnTo>
                <a:lnTo>
                  <a:pt x="293" y="153"/>
                </a:lnTo>
                <a:lnTo>
                  <a:pt x="293" y="153"/>
                </a:lnTo>
                <a:lnTo>
                  <a:pt x="296" y="149"/>
                </a:lnTo>
                <a:lnTo>
                  <a:pt x="303" y="144"/>
                </a:lnTo>
                <a:lnTo>
                  <a:pt x="309" y="141"/>
                </a:lnTo>
                <a:lnTo>
                  <a:pt x="319" y="140"/>
                </a:lnTo>
                <a:lnTo>
                  <a:pt x="341" y="141"/>
                </a:lnTo>
                <a:lnTo>
                  <a:pt x="341" y="141"/>
                </a:lnTo>
                <a:lnTo>
                  <a:pt x="348" y="143"/>
                </a:lnTo>
                <a:lnTo>
                  <a:pt x="353" y="147"/>
                </a:lnTo>
                <a:lnTo>
                  <a:pt x="362" y="154"/>
                </a:lnTo>
                <a:lnTo>
                  <a:pt x="362" y="154"/>
                </a:lnTo>
                <a:lnTo>
                  <a:pt x="366" y="156"/>
                </a:lnTo>
                <a:lnTo>
                  <a:pt x="373" y="156"/>
                </a:lnTo>
                <a:lnTo>
                  <a:pt x="387" y="159"/>
                </a:lnTo>
                <a:lnTo>
                  <a:pt x="387" y="159"/>
                </a:lnTo>
                <a:lnTo>
                  <a:pt x="391" y="161"/>
                </a:lnTo>
                <a:lnTo>
                  <a:pt x="398" y="164"/>
                </a:lnTo>
                <a:lnTo>
                  <a:pt x="405" y="166"/>
                </a:lnTo>
                <a:lnTo>
                  <a:pt x="414" y="167"/>
                </a:lnTo>
                <a:lnTo>
                  <a:pt x="430" y="167"/>
                </a:lnTo>
                <a:lnTo>
                  <a:pt x="446" y="167"/>
                </a:lnTo>
                <a:lnTo>
                  <a:pt x="446" y="167"/>
                </a:lnTo>
                <a:lnTo>
                  <a:pt x="453" y="167"/>
                </a:lnTo>
                <a:lnTo>
                  <a:pt x="460" y="165"/>
                </a:lnTo>
                <a:lnTo>
                  <a:pt x="471" y="161"/>
                </a:lnTo>
                <a:lnTo>
                  <a:pt x="482" y="156"/>
                </a:lnTo>
                <a:lnTo>
                  <a:pt x="492" y="154"/>
                </a:lnTo>
                <a:lnTo>
                  <a:pt x="503" y="155"/>
                </a:lnTo>
                <a:lnTo>
                  <a:pt x="505" y="161"/>
                </a:lnTo>
                <a:lnTo>
                  <a:pt x="507" y="162"/>
                </a:lnTo>
                <a:lnTo>
                  <a:pt x="535" y="155"/>
                </a:lnTo>
                <a:lnTo>
                  <a:pt x="535" y="155"/>
                </a:lnTo>
                <a:lnTo>
                  <a:pt x="551" y="136"/>
                </a:lnTo>
                <a:lnTo>
                  <a:pt x="558" y="125"/>
                </a:lnTo>
                <a:lnTo>
                  <a:pt x="560" y="116"/>
                </a:lnTo>
                <a:lnTo>
                  <a:pt x="569" y="111"/>
                </a:lnTo>
                <a:lnTo>
                  <a:pt x="569" y="111"/>
                </a:lnTo>
                <a:lnTo>
                  <a:pt x="578" y="95"/>
                </a:lnTo>
                <a:lnTo>
                  <a:pt x="583" y="88"/>
                </a:lnTo>
                <a:lnTo>
                  <a:pt x="592" y="82"/>
                </a:lnTo>
                <a:lnTo>
                  <a:pt x="592" y="82"/>
                </a:lnTo>
                <a:lnTo>
                  <a:pt x="587" y="80"/>
                </a:lnTo>
                <a:lnTo>
                  <a:pt x="583" y="78"/>
                </a:lnTo>
                <a:lnTo>
                  <a:pt x="580" y="72"/>
                </a:lnTo>
                <a:lnTo>
                  <a:pt x="580" y="72"/>
                </a:lnTo>
                <a:lnTo>
                  <a:pt x="571" y="69"/>
                </a:lnTo>
                <a:lnTo>
                  <a:pt x="562" y="68"/>
                </a:lnTo>
                <a:lnTo>
                  <a:pt x="544" y="67"/>
                </a:lnTo>
                <a:lnTo>
                  <a:pt x="539" y="67"/>
                </a:lnTo>
                <a:lnTo>
                  <a:pt x="537" y="69"/>
                </a:lnTo>
                <a:lnTo>
                  <a:pt x="530" y="70"/>
                </a:lnTo>
                <a:lnTo>
                  <a:pt x="530" y="70"/>
                </a:lnTo>
                <a:lnTo>
                  <a:pt x="526" y="66"/>
                </a:lnTo>
                <a:lnTo>
                  <a:pt x="519" y="61"/>
                </a:lnTo>
                <a:lnTo>
                  <a:pt x="514" y="57"/>
                </a:lnTo>
                <a:lnTo>
                  <a:pt x="507" y="55"/>
                </a:lnTo>
                <a:lnTo>
                  <a:pt x="498" y="54"/>
                </a:lnTo>
                <a:lnTo>
                  <a:pt x="489" y="54"/>
                </a:lnTo>
                <a:lnTo>
                  <a:pt x="478" y="54"/>
                </a:lnTo>
                <a:lnTo>
                  <a:pt x="466" y="55"/>
                </a:lnTo>
                <a:lnTo>
                  <a:pt x="451" y="50"/>
                </a:lnTo>
                <a:lnTo>
                  <a:pt x="444" y="44"/>
                </a:lnTo>
                <a:lnTo>
                  <a:pt x="455" y="43"/>
                </a:lnTo>
                <a:lnTo>
                  <a:pt x="469" y="45"/>
                </a:lnTo>
                <a:lnTo>
                  <a:pt x="485" y="43"/>
                </a:lnTo>
                <a:lnTo>
                  <a:pt x="492" y="44"/>
                </a:lnTo>
                <a:lnTo>
                  <a:pt x="494" y="43"/>
                </a:lnTo>
                <a:lnTo>
                  <a:pt x="492" y="40"/>
                </a:lnTo>
                <a:lnTo>
                  <a:pt x="492" y="40"/>
                </a:lnTo>
                <a:lnTo>
                  <a:pt x="485" y="38"/>
                </a:lnTo>
                <a:lnTo>
                  <a:pt x="476" y="37"/>
                </a:lnTo>
                <a:lnTo>
                  <a:pt x="466" y="36"/>
                </a:lnTo>
                <a:lnTo>
                  <a:pt x="460" y="33"/>
                </a:lnTo>
                <a:lnTo>
                  <a:pt x="460" y="30"/>
                </a:lnTo>
                <a:lnTo>
                  <a:pt x="460" y="30"/>
                </a:lnTo>
                <a:lnTo>
                  <a:pt x="455" y="26"/>
                </a:lnTo>
                <a:lnTo>
                  <a:pt x="448" y="23"/>
                </a:lnTo>
                <a:lnTo>
                  <a:pt x="439" y="20"/>
                </a:lnTo>
                <a:lnTo>
                  <a:pt x="430" y="19"/>
                </a:lnTo>
                <a:lnTo>
                  <a:pt x="419" y="13"/>
                </a:lnTo>
                <a:lnTo>
                  <a:pt x="419" y="13"/>
                </a:lnTo>
                <a:lnTo>
                  <a:pt x="396" y="13"/>
                </a:lnTo>
                <a:lnTo>
                  <a:pt x="371" y="12"/>
                </a:lnTo>
                <a:lnTo>
                  <a:pt x="359" y="11"/>
                </a:lnTo>
                <a:lnTo>
                  <a:pt x="348" y="9"/>
                </a:lnTo>
                <a:lnTo>
                  <a:pt x="337" y="6"/>
                </a:lnTo>
                <a:lnTo>
                  <a:pt x="328" y="2"/>
                </a:lnTo>
                <a:lnTo>
                  <a:pt x="328" y="2"/>
                </a:lnTo>
                <a:lnTo>
                  <a:pt x="319" y="3"/>
                </a:lnTo>
                <a:lnTo>
                  <a:pt x="305" y="5"/>
                </a:lnTo>
                <a:lnTo>
                  <a:pt x="284" y="8"/>
                </a:lnTo>
                <a:lnTo>
                  <a:pt x="266" y="6"/>
                </a:lnTo>
                <a:lnTo>
                  <a:pt x="266" y="6"/>
                </a:lnTo>
                <a:lnTo>
                  <a:pt x="239" y="13"/>
                </a:lnTo>
                <a:lnTo>
                  <a:pt x="207" y="20"/>
                </a:lnTo>
                <a:lnTo>
                  <a:pt x="173" y="26"/>
                </a:lnTo>
                <a:lnTo>
                  <a:pt x="159" y="27"/>
                </a:lnTo>
                <a:lnTo>
                  <a:pt x="146" y="27"/>
                </a:lnTo>
                <a:lnTo>
                  <a:pt x="139" y="31"/>
                </a:lnTo>
                <a:lnTo>
                  <a:pt x="134" y="31"/>
                </a:lnTo>
                <a:lnTo>
                  <a:pt x="134" y="31"/>
                </a:lnTo>
                <a:lnTo>
                  <a:pt x="130" y="29"/>
                </a:lnTo>
                <a:lnTo>
                  <a:pt x="130" y="29"/>
                </a:lnTo>
                <a:lnTo>
                  <a:pt x="93" y="25"/>
                </a:lnTo>
                <a:lnTo>
                  <a:pt x="59" y="20"/>
                </a:lnTo>
                <a:lnTo>
                  <a:pt x="43" y="17"/>
                </a:lnTo>
                <a:lnTo>
                  <a:pt x="27" y="12"/>
                </a:lnTo>
                <a:lnTo>
                  <a:pt x="14" y="7"/>
                </a:lnTo>
                <a:lnTo>
                  <a:pt x="0" y="0"/>
                </a:lnTo>
                <a:lnTo>
                  <a:pt x="0" y="0"/>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67"/>
          <p:cNvSpPr>
            <a:spLocks/>
          </p:cNvSpPr>
          <p:nvPr/>
        </p:nvSpPr>
        <p:spPr bwMode="auto">
          <a:xfrm rot="16200000">
            <a:off x="5475167" y="1035621"/>
            <a:ext cx="505544" cy="941469"/>
          </a:xfrm>
          <a:custGeom>
            <a:avLst/>
            <a:gdLst>
              <a:gd name="T0" fmla="*/ 202 w 332"/>
              <a:gd name="T1" fmla="*/ 14 h 355"/>
              <a:gd name="T2" fmla="*/ 230 w 332"/>
              <a:gd name="T3" fmla="*/ 38 h 355"/>
              <a:gd name="T4" fmla="*/ 266 w 332"/>
              <a:gd name="T5" fmla="*/ 72 h 355"/>
              <a:gd name="T6" fmla="*/ 291 w 332"/>
              <a:gd name="T7" fmla="*/ 88 h 355"/>
              <a:gd name="T8" fmla="*/ 327 w 332"/>
              <a:gd name="T9" fmla="*/ 110 h 355"/>
              <a:gd name="T10" fmla="*/ 330 w 332"/>
              <a:gd name="T11" fmla="*/ 130 h 355"/>
              <a:gd name="T12" fmla="*/ 316 w 332"/>
              <a:gd name="T13" fmla="*/ 123 h 355"/>
              <a:gd name="T14" fmla="*/ 298 w 332"/>
              <a:gd name="T15" fmla="*/ 115 h 355"/>
              <a:gd name="T16" fmla="*/ 255 w 332"/>
              <a:gd name="T17" fmla="*/ 97 h 355"/>
              <a:gd name="T18" fmla="*/ 230 w 332"/>
              <a:gd name="T19" fmla="*/ 98 h 355"/>
              <a:gd name="T20" fmla="*/ 252 w 332"/>
              <a:gd name="T21" fmla="*/ 110 h 355"/>
              <a:gd name="T22" fmla="*/ 255 w 332"/>
              <a:gd name="T23" fmla="*/ 119 h 355"/>
              <a:gd name="T24" fmla="*/ 236 w 332"/>
              <a:gd name="T25" fmla="*/ 140 h 355"/>
              <a:gd name="T26" fmla="*/ 207 w 332"/>
              <a:gd name="T27" fmla="*/ 161 h 355"/>
              <a:gd name="T28" fmla="*/ 202 w 332"/>
              <a:gd name="T29" fmla="*/ 183 h 355"/>
              <a:gd name="T30" fmla="*/ 193 w 332"/>
              <a:gd name="T31" fmla="*/ 190 h 355"/>
              <a:gd name="T32" fmla="*/ 218 w 332"/>
              <a:gd name="T33" fmla="*/ 204 h 355"/>
              <a:gd name="T34" fmla="*/ 248 w 332"/>
              <a:gd name="T35" fmla="*/ 241 h 355"/>
              <a:gd name="T36" fmla="*/ 248 w 332"/>
              <a:gd name="T37" fmla="*/ 272 h 355"/>
              <a:gd name="T38" fmla="*/ 220 w 332"/>
              <a:gd name="T39" fmla="*/ 283 h 355"/>
              <a:gd name="T40" fmla="*/ 225 w 332"/>
              <a:gd name="T41" fmla="*/ 309 h 355"/>
              <a:gd name="T42" fmla="*/ 202 w 332"/>
              <a:gd name="T43" fmla="*/ 319 h 355"/>
              <a:gd name="T44" fmla="*/ 177 w 332"/>
              <a:gd name="T45" fmla="*/ 338 h 355"/>
              <a:gd name="T46" fmla="*/ 184 w 332"/>
              <a:gd name="T47" fmla="*/ 353 h 355"/>
              <a:gd name="T48" fmla="*/ 161 w 332"/>
              <a:gd name="T49" fmla="*/ 351 h 355"/>
              <a:gd name="T50" fmla="*/ 161 w 332"/>
              <a:gd name="T51" fmla="*/ 339 h 355"/>
              <a:gd name="T52" fmla="*/ 166 w 332"/>
              <a:gd name="T53" fmla="*/ 336 h 355"/>
              <a:gd name="T54" fmla="*/ 161 w 332"/>
              <a:gd name="T55" fmla="*/ 319 h 355"/>
              <a:gd name="T56" fmla="*/ 159 w 332"/>
              <a:gd name="T57" fmla="*/ 303 h 355"/>
              <a:gd name="T58" fmla="*/ 138 w 332"/>
              <a:gd name="T59" fmla="*/ 296 h 355"/>
              <a:gd name="T60" fmla="*/ 154 w 332"/>
              <a:gd name="T61" fmla="*/ 284 h 355"/>
              <a:gd name="T62" fmla="*/ 159 w 332"/>
              <a:gd name="T63" fmla="*/ 257 h 355"/>
              <a:gd name="T64" fmla="*/ 138 w 332"/>
              <a:gd name="T65" fmla="*/ 235 h 355"/>
              <a:gd name="T66" fmla="*/ 132 w 332"/>
              <a:gd name="T67" fmla="*/ 229 h 355"/>
              <a:gd name="T68" fmla="*/ 132 w 332"/>
              <a:gd name="T69" fmla="*/ 216 h 355"/>
              <a:gd name="T70" fmla="*/ 84 w 332"/>
              <a:gd name="T71" fmla="*/ 197 h 355"/>
              <a:gd name="T72" fmla="*/ 116 w 332"/>
              <a:gd name="T73" fmla="*/ 199 h 355"/>
              <a:gd name="T74" fmla="*/ 98 w 332"/>
              <a:gd name="T75" fmla="*/ 186 h 355"/>
              <a:gd name="T76" fmla="*/ 116 w 332"/>
              <a:gd name="T77" fmla="*/ 179 h 355"/>
              <a:gd name="T78" fmla="*/ 93 w 332"/>
              <a:gd name="T79" fmla="*/ 176 h 355"/>
              <a:gd name="T80" fmla="*/ 20 w 332"/>
              <a:gd name="T81" fmla="*/ 155 h 355"/>
              <a:gd name="T82" fmla="*/ 25 w 332"/>
              <a:gd name="T83" fmla="*/ 143 h 355"/>
              <a:gd name="T84" fmla="*/ 36 w 332"/>
              <a:gd name="T85" fmla="*/ 139 h 355"/>
              <a:gd name="T86" fmla="*/ 72 w 332"/>
              <a:gd name="T87" fmla="*/ 139 h 355"/>
              <a:gd name="T88" fmla="*/ 100 w 332"/>
              <a:gd name="T89" fmla="*/ 121 h 355"/>
              <a:gd name="T90" fmla="*/ 109 w 332"/>
              <a:gd name="T91" fmla="*/ 122 h 355"/>
              <a:gd name="T92" fmla="*/ 123 w 332"/>
              <a:gd name="T93" fmla="*/ 101 h 355"/>
              <a:gd name="T94" fmla="*/ 123 w 332"/>
              <a:gd name="T95" fmla="*/ 85 h 355"/>
              <a:gd name="T96" fmla="*/ 148 w 332"/>
              <a:gd name="T97" fmla="*/ 45 h 355"/>
              <a:gd name="T98" fmla="*/ 177 w 332"/>
              <a:gd name="T99" fmla="*/ 14 h 355"/>
              <a:gd name="T100" fmla="*/ 191 w 332"/>
              <a:gd name="T101"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2" h="355">
                <a:moveTo>
                  <a:pt x="191" y="0"/>
                </a:moveTo>
                <a:lnTo>
                  <a:pt x="191" y="0"/>
                </a:lnTo>
                <a:lnTo>
                  <a:pt x="195" y="7"/>
                </a:lnTo>
                <a:lnTo>
                  <a:pt x="202" y="14"/>
                </a:lnTo>
                <a:lnTo>
                  <a:pt x="216" y="26"/>
                </a:lnTo>
                <a:lnTo>
                  <a:pt x="227" y="30"/>
                </a:lnTo>
                <a:lnTo>
                  <a:pt x="227" y="30"/>
                </a:lnTo>
                <a:lnTo>
                  <a:pt x="230" y="38"/>
                </a:lnTo>
                <a:lnTo>
                  <a:pt x="234" y="45"/>
                </a:lnTo>
                <a:lnTo>
                  <a:pt x="241" y="52"/>
                </a:lnTo>
                <a:lnTo>
                  <a:pt x="248" y="60"/>
                </a:lnTo>
                <a:lnTo>
                  <a:pt x="266" y="72"/>
                </a:lnTo>
                <a:lnTo>
                  <a:pt x="289" y="84"/>
                </a:lnTo>
                <a:lnTo>
                  <a:pt x="289" y="84"/>
                </a:lnTo>
                <a:lnTo>
                  <a:pt x="289" y="86"/>
                </a:lnTo>
                <a:lnTo>
                  <a:pt x="291" y="88"/>
                </a:lnTo>
                <a:lnTo>
                  <a:pt x="291" y="88"/>
                </a:lnTo>
                <a:lnTo>
                  <a:pt x="309" y="97"/>
                </a:lnTo>
                <a:lnTo>
                  <a:pt x="323" y="105"/>
                </a:lnTo>
                <a:lnTo>
                  <a:pt x="327" y="110"/>
                </a:lnTo>
                <a:lnTo>
                  <a:pt x="330" y="115"/>
                </a:lnTo>
                <a:lnTo>
                  <a:pt x="332" y="121"/>
                </a:lnTo>
                <a:lnTo>
                  <a:pt x="332" y="127"/>
                </a:lnTo>
                <a:lnTo>
                  <a:pt x="330" y="130"/>
                </a:lnTo>
                <a:lnTo>
                  <a:pt x="327" y="131"/>
                </a:lnTo>
                <a:lnTo>
                  <a:pt x="327" y="131"/>
                </a:lnTo>
                <a:lnTo>
                  <a:pt x="321" y="127"/>
                </a:lnTo>
                <a:lnTo>
                  <a:pt x="316" y="123"/>
                </a:lnTo>
                <a:lnTo>
                  <a:pt x="316" y="121"/>
                </a:lnTo>
                <a:lnTo>
                  <a:pt x="316" y="121"/>
                </a:lnTo>
                <a:lnTo>
                  <a:pt x="305" y="118"/>
                </a:lnTo>
                <a:lnTo>
                  <a:pt x="298" y="115"/>
                </a:lnTo>
                <a:lnTo>
                  <a:pt x="280" y="106"/>
                </a:lnTo>
                <a:lnTo>
                  <a:pt x="273" y="103"/>
                </a:lnTo>
                <a:lnTo>
                  <a:pt x="264" y="99"/>
                </a:lnTo>
                <a:lnTo>
                  <a:pt x="255" y="97"/>
                </a:lnTo>
                <a:lnTo>
                  <a:pt x="243" y="95"/>
                </a:lnTo>
                <a:lnTo>
                  <a:pt x="243" y="95"/>
                </a:lnTo>
                <a:lnTo>
                  <a:pt x="236" y="97"/>
                </a:lnTo>
                <a:lnTo>
                  <a:pt x="230" y="98"/>
                </a:lnTo>
                <a:lnTo>
                  <a:pt x="230" y="98"/>
                </a:lnTo>
                <a:lnTo>
                  <a:pt x="236" y="99"/>
                </a:lnTo>
                <a:lnTo>
                  <a:pt x="243" y="103"/>
                </a:lnTo>
                <a:lnTo>
                  <a:pt x="252" y="110"/>
                </a:lnTo>
                <a:lnTo>
                  <a:pt x="252" y="110"/>
                </a:lnTo>
                <a:lnTo>
                  <a:pt x="250" y="115"/>
                </a:lnTo>
                <a:lnTo>
                  <a:pt x="252" y="118"/>
                </a:lnTo>
                <a:lnTo>
                  <a:pt x="255" y="119"/>
                </a:lnTo>
                <a:lnTo>
                  <a:pt x="255" y="119"/>
                </a:lnTo>
                <a:lnTo>
                  <a:pt x="252" y="125"/>
                </a:lnTo>
                <a:lnTo>
                  <a:pt x="248" y="130"/>
                </a:lnTo>
                <a:lnTo>
                  <a:pt x="236" y="140"/>
                </a:lnTo>
                <a:lnTo>
                  <a:pt x="220" y="149"/>
                </a:lnTo>
                <a:lnTo>
                  <a:pt x="204" y="155"/>
                </a:lnTo>
                <a:lnTo>
                  <a:pt x="204" y="155"/>
                </a:lnTo>
                <a:lnTo>
                  <a:pt x="207" y="161"/>
                </a:lnTo>
                <a:lnTo>
                  <a:pt x="207" y="168"/>
                </a:lnTo>
                <a:lnTo>
                  <a:pt x="207" y="168"/>
                </a:lnTo>
                <a:lnTo>
                  <a:pt x="202" y="178"/>
                </a:lnTo>
                <a:lnTo>
                  <a:pt x="202" y="183"/>
                </a:lnTo>
                <a:lnTo>
                  <a:pt x="202" y="185"/>
                </a:lnTo>
                <a:lnTo>
                  <a:pt x="198" y="190"/>
                </a:lnTo>
                <a:lnTo>
                  <a:pt x="193" y="190"/>
                </a:lnTo>
                <a:lnTo>
                  <a:pt x="193" y="190"/>
                </a:lnTo>
                <a:lnTo>
                  <a:pt x="195" y="194"/>
                </a:lnTo>
                <a:lnTo>
                  <a:pt x="198" y="196"/>
                </a:lnTo>
                <a:lnTo>
                  <a:pt x="209" y="201"/>
                </a:lnTo>
                <a:lnTo>
                  <a:pt x="218" y="204"/>
                </a:lnTo>
                <a:lnTo>
                  <a:pt x="223" y="207"/>
                </a:lnTo>
                <a:lnTo>
                  <a:pt x="225" y="210"/>
                </a:lnTo>
                <a:lnTo>
                  <a:pt x="225" y="210"/>
                </a:lnTo>
                <a:lnTo>
                  <a:pt x="248" y="241"/>
                </a:lnTo>
                <a:lnTo>
                  <a:pt x="259" y="260"/>
                </a:lnTo>
                <a:lnTo>
                  <a:pt x="266" y="274"/>
                </a:lnTo>
                <a:lnTo>
                  <a:pt x="259" y="276"/>
                </a:lnTo>
                <a:lnTo>
                  <a:pt x="248" y="272"/>
                </a:lnTo>
                <a:lnTo>
                  <a:pt x="239" y="272"/>
                </a:lnTo>
                <a:lnTo>
                  <a:pt x="220" y="278"/>
                </a:lnTo>
                <a:lnTo>
                  <a:pt x="216" y="282"/>
                </a:lnTo>
                <a:lnTo>
                  <a:pt x="220" y="283"/>
                </a:lnTo>
                <a:lnTo>
                  <a:pt x="220" y="283"/>
                </a:lnTo>
                <a:lnTo>
                  <a:pt x="220" y="290"/>
                </a:lnTo>
                <a:lnTo>
                  <a:pt x="220" y="296"/>
                </a:lnTo>
                <a:lnTo>
                  <a:pt x="225" y="309"/>
                </a:lnTo>
                <a:lnTo>
                  <a:pt x="225" y="309"/>
                </a:lnTo>
                <a:lnTo>
                  <a:pt x="223" y="313"/>
                </a:lnTo>
                <a:lnTo>
                  <a:pt x="216" y="315"/>
                </a:lnTo>
                <a:lnTo>
                  <a:pt x="202" y="319"/>
                </a:lnTo>
                <a:lnTo>
                  <a:pt x="195" y="321"/>
                </a:lnTo>
                <a:lnTo>
                  <a:pt x="189" y="325"/>
                </a:lnTo>
                <a:lnTo>
                  <a:pt x="182" y="331"/>
                </a:lnTo>
                <a:lnTo>
                  <a:pt x="177" y="338"/>
                </a:lnTo>
                <a:lnTo>
                  <a:pt x="177" y="338"/>
                </a:lnTo>
                <a:lnTo>
                  <a:pt x="182" y="344"/>
                </a:lnTo>
                <a:lnTo>
                  <a:pt x="184" y="349"/>
                </a:lnTo>
                <a:lnTo>
                  <a:pt x="184" y="353"/>
                </a:lnTo>
                <a:lnTo>
                  <a:pt x="177" y="355"/>
                </a:lnTo>
                <a:lnTo>
                  <a:pt x="168" y="355"/>
                </a:lnTo>
                <a:lnTo>
                  <a:pt x="161" y="351"/>
                </a:lnTo>
                <a:lnTo>
                  <a:pt x="161" y="351"/>
                </a:lnTo>
                <a:lnTo>
                  <a:pt x="159" y="345"/>
                </a:lnTo>
                <a:lnTo>
                  <a:pt x="159" y="343"/>
                </a:lnTo>
                <a:lnTo>
                  <a:pt x="161" y="339"/>
                </a:lnTo>
                <a:lnTo>
                  <a:pt x="161" y="339"/>
                </a:lnTo>
                <a:lnTo>
                  <a:pt x="164" y="339"/>
                </a:lnTo>
                <a:lnTo>
                  <a:pt x="166" y="338"/>
                </a:lnTo>
                <a:lnTo>
                  <a:pt x="166" y="336"/>
                </a:lnTo>
                <a:lnTo>
                  <a:pt x="166" y="336"/>
                </a:lnTo>
                <a:lnTo>
                  <a:pt x="159" y="329"/>
                </a:lnTo>
                <a:lnTo>
                  <a:pt x="159" y="329"/>
                </a:lnTo>
                <a:lnTo>
                  <a:pt x="161" y="324"/>
                </a:lnTo>
                <a:lnTo>
                  <a:pt x="161" y="319"/>
                </a:lnTo>
                <a:lnTo>
                  <a:pt x="161" y="319"/>
                </a:lnTo>
                <a:lnTo>
                  <a:pt x="161" y="314"/>
                </a:lnTo>
                <a:lnTo>
                  <a:pt x="159" y="309"/>
                </a:lnTo>
                <a:lnTo>
                  <a:pt x="159" y="303"/>
                </a:lnTo>
                <a:lnTo>
                  <a:pt x="161" y="299"/>
                </a:lnTo>
                <a:lnTo>
                  <a:pt x="157" y="296"/>
                </a:lnTo>
                <a:lnTo>
                  <a:pt x="143" y="298"/>
                </a:lnTo>
                <a:lnTo>
                  <a:pt x="138" y="296"/>
                </a:lnTo>
                <a:lnTo>
                  <a:pt x="138" y="296"/>
                </a:lnTo>
                <a:lnTo>
                  <a:pt x="141" y="293"/>
                </a:lnTo>
                <a:lnTo>
                  <a:pt x="145" y="290"/>
                </a:lnTo>
                <a:lnTo>
                  <a:pt x="154" y="284"/>
                </a:lnTo>
                <a:lnTo>
                  <a:pt x="154" y="284"/>
                </a:lnTo>
                <a:lnTo>
                  <a:pt x="154" y="271"/>
                </a:lnTo>
                <a:lnTo>
                  <a:pt x="157" y="263"/>
                </a:lnTo>
                <a:lnTo>
                  <a:pt x="159" y="257"/>
                </a:lnTo>
                <a:lnTo>
                  <a:pt x="143" y="244"/>
                </a:lnTo>
                <a:lnTo>
                  <a:pt x="143" y="244"/>
                </a:lnTo>
                <a:lnTo>
                  <a:pt x="141" y="240"/>
                </a:lnTo>
                <a:lnTo>
                  <a:pt x="138" y="235"/>
                </a:lnTo>
                <a:lnTo>
                  <a:pt x="132" y="234"/>
                </a:lnTo>
                <a:lnTo>
                  <a:pt x="132" y="234"/>
                </a:lnTo>
                <a:lnTo>
                  <a:pt x="132" y="232"/>
                </a:lnTo>
                <a:lnTo>
                  <a:pt x="132" y="229"/>
                </a:lnTo>
                <a:lnTo>
                  <a:pt x="134" y="225"/>
                </a:lnTo>
                <a:lnTo>
                  <a:pt x="134" y="225"/>
                </a:lnTo>
                <a:lnTo>
                  <a:pt x="132" y="216"/>
                </a:lnTo>
                <a:lnTo>
                  <a:pt x="132" y="216"/>
                </a:lnTo>
                <a:lnTo>
                  <a:pt x="123" y="215"/>
                </a:lnTo>
                <a:lnTo>
                  <a:pt x="116" y="214"/>
                </a:lnTo>
                <a:lnTo>
                  <a:pt x="104" y="209"/>
                </a:lnTo>
                <a:lnTo>
                  <a:pt x="84" y="197"/>
                </a:lnTo>
                <a:lnTo>
                  <a:pt x="84" y="197"/>
                </a:lnTo>
                <a:lnTo>
                  <a:pt x="91" y="194"/>
                </a:lnTo>
                <a:lnTo>
                  <a:pt x="107" y="201"/>
                </a:lnTo>
                <a:lnTo>
                  <a:pt x="116" y="199"/>
                </a:lnTo>
                <a:lnTo>
                  <a:pt x="116" y="191"/>
                </a:lnTo>
                <a:lnTo>
                  <a:pt x="116" y="191"/>
                </a:lnTo>
                <a:lnTo>
                  <a:pt x="104" y="188"/>
                </a:lnTo>
                <a:lnTo>
                  <a:pt x="98" y="186"/>
                </a:lnTo>
                <a:lnTo>
                  <a:pt x="93" y="184"/>
                </a:lnTo>
                <a:lnTo>
                  <a:pt x="93" y="184"/>
                </a:lnTo>
                <a:lnTo>
                  <a:pt x="104" y="180"/>
                </a:lnTo>
                <a:lnTo>
                  <a:pt x="116" y="179"/>
                </a:lnTo>
                <a:lnTo>
                  <a:pt x="113" y="178"/>
                </a:lnTo>
                <a:lnTo>
                  <a:pt x="113" y="178"/>
                </a:lnTo>
                <a:lnTo>
                  <a:pt x="104" y="177"/>
                </a:lnTo>
                <a:lnTo>
                  <a:pt x="93" y="176"/>
                </a:lnTo>
                <a:lnTo>
                  <a:pt x="68" y="168"/>
                </a:lnTo>
                <a:lnTo>
                  <a:pt x="41" y="161"/>
                </a:lnTo>
                <a:lnTo>
                  <a:pt x="20" y="155"/>
                </a:lnTo>
                <a:lnTo>
                  <a:pt x="20" y="155"/>
                </a:lnTo>
                <a:lnTo>
                  <a:pt x="11" y="155"/>
                </a:lnTo>
                <a:lnTo>
                  <a:pt x="0" y="154"/>
                </a:lnTo>
                <a:lnTo>
                  <a:pt x="9" y="147"/>
                </a:lnTo>
                <a:lnTo>
                  <a:pt x="25" y="143"/>
                </a:lnTo>
                <a:lnTo>
                  <a:pt x="32" y="147"/>
                </a:lnTo>
                <a:lnTo>
                  <a:pt x="38" y="148"/>
                </a:lnTo>
                <a:lnTo>
                  <a:pt x="41" y="147"/>
                </a:lnTo>
                <a:lnTo>
                  <a:pt x="36" y="139"/>
                </a:lnTo>
                <a:lnTo>
                  <a:pt x="38" y="136"/>
                </a:lnTo>
                <a:lnTo>
                  <a:pt x="38" y="136"/>
                </a:lnTo>
                <a:lnTo>
                  <a:pt x="57" y="137"/>
                </a:lnTo>
                <a:lnTo>
                  <a:pt x="72" y="139"/>
                </a:lnTo>
                <a:lnTo>
                  <a:pt x="86" y="137"/>
                </a:lnTo>
                <a:lnTo>
                  <a:pt x="86" y="137"/>
                </a:lnTo>
                <a:lnTo>
                  <a:pt x="95" y="129"/>
                </a:lnTo>
                <a:lnTo>
                  <a:pt x="100" y="121"/>
                </a:lnTo>
                <a:lnTo>
                  <a:pt x="100" y="121"/>
                </a:lnTo>
                <a:lnTo>
                  <a:pt x="104" y="121"/>
                </a:lnTo>
                <a:lnTo>
                  <a:pt x="109" y="122"/>
                </a:lnTo>
                <a:lnTo>
                  <a:pt x="109" y="122"/>
                </a:lnTo>
                <a:lnTo>
                  <a:pt x="111" y="121"/>
                </a:lnTo>
                <a:lnTo>
                  <a:pt x="113" y="117"/>
                </a:lnTo>
                <a:lnTo>
                  <a:pt x="118" y="110"/>
                </a:lnTo>
                <a:lnTo>
                  <a:pt x="123" y="101"/>
                </a:lnTo>
                <a:lnTo>
                  <a:pt x="123" y="95"/>
                </a:lnTo>
                <a:lnTo>
                  <a:pt x="118" y="93"/>
                </a:lnTo>
                <a:lnTo>
                  <a:pt x="123" y="92"/>
                </a:lnTo>
                <a:lnTo>
                  <a:pt x="123" y="85"/>
                </a:lnTo>
                <a:lnTo>
                  <a:pt x="138" y="74"/>
                </a:lnTo>
                <a:lnTo>
                  <a:pt x="138" y="74"/>
                </a:lnTo>
                <a:lnTo>
                  <a:pt x="141" y="63"/>
                </a:lnTo>
                <a:lnTo>
                  <a:pt x="148" y="45"/>
                </a:lnTo>
                <a:lnTo>
                  <a:pt x="154" y="26"/>
                </a:lnTo>
                <a:lnTo>
                  <a:pt x="161" y="17"/>
                </a:lnTo>
                <a:lnTo>
                  <a:pt x="177" y="14"/>
                </a:lnTo>
                <a:lnTo>
                  <a:pt x="177" y="14"/>
                </a:lnTo>
                <a:lnTo>
                  <a:pt x="179" y="12"/>
                </a:lnTo>
                <a:lnTo>
                  <a:pt x="182" y="9"/>
                </a:lnTo>
                <a:lnTo>
                  <a:pt x="184" y="3"/>
                </a:lnTo>
                <a:lnTo>
                  <a:pt x="191" y="0"/>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68"/>
          <p:cNvSpPr>
            <a:spLocks/>
          </p:cNvSpPr>
          <p:nvPr/>
        </p:nvSpPr>
        <p:spPr bwMode="auto">
          <a:xfrm rot="16200000">
            <a:off x="5501506" y="2636011"/>
            <a:ext cx="898406" cy="469409"/>
          </a:xfrm>
          <a:custGeom>
            <a:avLst/>
            <a:gdLst>
              <a:gd name="T0" fmla="*/ 223 w 590"/>
              <a:gd name="T1" fmla="*/ 21 h 177"/>
              <a:gd name="T2" fmla="*/ 219 w 590"/>
              <a:gd name="T3" fmla="*/ 18 h 177"/>
              <a:gd name="T4" fmla="*/ 203 w 590"/>
              <a:gd name="T5" fmla="*/ 19 h 177"/>
              <a:gd name="T6" fmla="*/ 189 w 590"/>
              <a:gd name="T7" fmla="*/ 17 h 177"/>
              <a:gd name="T8" fmla="*/ 162 w 590"/>
              <a:gd name="T9" fmla="*/ 23 h 177"/>
              <a:gd name="T10" fmla="*/ 132 w 590"/>
              <a:gd name="T11" fmla="*/ 26 h 177"/>
              <a:gd name="T12" fmla="*/ 114 w 590"/>
              <a:gd name="T13" fmla="*/ 21 h 177"/>
              <a:gd name="T14" fmla="*/ 82 w 590"/>
              <a:gd name="T15" fmla="*/ 15 h 177"/>
              <a:gd name="T16" fmla="*/ 64 w 590"/>
              <a:gd name="T17" fmla="*/ 7 h 177"/>
              <a:gd name="T18" fmla="*/ 60 w 590"/>
              <a:gd name="T19" fmla="*/ 4 h 177"/>
              <a:gd name="T20" fmla="*/ 32 w 590"/>
              <a:gd name="T21" fmla="*/ 3 h 177"/>
              <a:gd name="T22" fmla="*/ 7 w 590"/>
              <a:gd name="T23" fmla="*/ 0 h 177"/>
              <a:gd name="T24" fmla="*/ 3 w 590"/>
              <a:gd name="T25" fmla="*/ 0 h 177"/>
              <a:gd name="T26" fmla="*/ 0 w 590"/>
              <a:gd name="T27" fmla="*/ 5 h 177"/>
              <a:gd name="T28" fmla="*/ 7 w 590"/>
              <a:gd name="T29" fmla="*/ 10 h 177"/>
              <a:gd name="T30" fmla="*/ 16 w 590"/>
              <a:gd name="T31" fmla="*/ 22 h 177"/>
              <a:gd name="T32" fmla="*/ 25 w 590"/>
              <a:gd name="T33" fmla="*/ 36 h 177"/>
              <a:gd name="T34" fmla="*/ 16 w 590"/>
              <a:gd name="T35" fmla="*/ 47 h 177"/>
              <a:gd name="T36" fmla="*/ 5 w 590"/>
              <a:gd name="T37" fmla="*/ 55 h 177"/>
              <a:gd name="T38" fmla="*/ 32 w 590"/>
              <a:gd name="T39" fmla="*/ 62 h 177"/>
              <a:gd name="T40" fmla="*/ 39 w 590"/>
              <a:gd name="T41" fmla="*/ 72 h 177"/>
              <a:gd name="T42" fmla="*/ 21 w 590"/>
              <a:gd name="T43" fmla="*/ 81 h 177"/>
              <a:gd name="T44" fmla="*/ 28 w 590"/>
              <a:gd name="T45" fmla="*/ 86 h 177"/>
              <a:gd name="T46" fmla="*/ 57 w 590"/>
              <a:gd name="T47" fmla="*/ 91 h 177"/>
              <a:gd name="T48" fmla="*/ 64 w 590"/>
              <a:gd name="T49" fmla="*/ 98 h 177"/>
              <a:gd name="T50" fmla="*/ 50 w 590"/>
              <a:gd name="T51" fmla="*/ 120 h 177"/>
              <a:gd name="T52" fmla="*/ 60 w 590"/>
              <a:gd name="T53" fmla="*/ 120 h 177"/>
              <a:gd name="T54" fmla="*/ 94 w 590"/>
              <a:gd name="T55" fmla="*/ 130 h 177"/>
              <a:gd name="T56" fmla="*/ 132 w 590"/>
              <a:gd name="T57" fmla="*/ 146 h 177"/>
              <a:gd name="T58" fmla="*/ 160 w 590"/>
              <a:gd name="T59" fmla="*/ 151 h 177"/>
              <a:gd name="T60" fmla="*/ 169 w 590"/>
              <a:gd name="T61" fmla="*/ 168 h 177"/>
              <a:gd name="T62" fmla="*/ 180 w 590"/>
              <a:gd name="T63" fmla="*/ 177 h 177"/>
              <a:gd name="T64" fmla="*/ 198 w 590"/>
              <a:gd name="T65" fmla="*/ 175 h 177"/>
              <a:gd name="T66" fmla="*/ 214 w 590"/>
              <a:gd name="T67" fmla="*/ 176 h 177"/>
              <a:gd name="T68" fmla="*/ 223 w 590"/>
              <a:gd name="T69" fmla="*/ 176 h 177"/>
              <a:gd name="T70" fmla="*/ 531 w 590"/>
              <a:gd name="T71" fmla="*/ 158 h 177"/>
              <a:gd name="T72" fmla="*/ 590 w 590"/>
              <a:gd name="T73" fmla="*/ 153 h 177"/>
              <a:gd name="T74" fmla="*/ 565 w 590"/>
              <a:gd name="T75" fmla="*/ 41 h 177"/>
              <a:gd name="T76" fmla="*/ 551 w 590"/>
              <a:gd name="T77" fmla="*/ 28 h 177"/>
              <a:gd name="T78" fmla="*/ 556 w 590"/>
              <a:gd name="T79" fmla="*/ 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0" h="177">
                <a:moveTo>
                  <a:pt x="556" y="6"/>
                </a:moveTo>
                <a:lnTo>
                  <a:pt x="223" y="21"/>
                </a:lnTo>
                <a:lnTo>
                  <a:pt x="219" y="18"/>
                </a:lnTo>
                <a:lnTo>
                  <a:pt x="219" y="18"/>
                </a:lnTo>
                <a:lnTo>
                  <a:pt x="212" y="19"/>
                </a:lnTo>
                <a:lnTo>
                  <a:pt x="203" y="19"/>
                </a:lnTo>
                <a:lnTo>
                  <a:pt x="189" y="17"/>
                </a:lnTo>
                <a:lnTo>
                  <a:pt x="189" y="17"/>
                </a:lnTo>
                <a:lnTo>
                  <a:pt x="176" y="21"/>
                </a:lnTo>
                <a:lnTo>
                  <a:pt x="162" y="23"/>
                </a:lnTo>
                <a:lnTo>
                  <a:pt x="148" y="25"/>
                </a:lnTo>
                <a:lnTo>
                  <a:pt x="132" y="26"/>
                </a:lnTo>
                <a:lnTo>
                  <a:pt x="132" y="26"/>
                </a:lnTo>
                <a:lnTo>
                  <a:pt x="114" y="21"/>
                </a:lnTo>
                <a:lnTo>
                  <a:pt x="94" y="17"/>
                </a:lnTo>
                <a:lnTo>
                  <a:pt x="82" y="15"/>
                </a:lnTo>
                <a:lnTo>
                  <a:pt x="73" y="11"/>
                </a:lnTo>
                <a:lnTo>
                  <a:pt x="64" y="7"/>
                </a:lnTo>
                <a:lnTo>
                  <a:pt x="60" y="4"/>
                </a:lnTo>
                <a:lnTo>
                  <a:pt x="60" y="4"/>
                </a:lnTo>
                <a:lnTo>
                  <a:pt x="46" y="4"/>
                </a:lnTo>
                <a:lnTo>
                  <a:pt x="32" y="3"/>
                </a:lnTo>
                <a:lnTo>
                  <a:pt x="19" y="1"/>
                </a:lnTo>
                <a:lnTo>
                  <a:pt x="7" y="0"/>
                </a:lnTo>
                <a:lnTo>
                  <a:pt x="7" y="0"/>
                </a:lnTo>
                <a:lnTo>
                  <a:pt x="3" y="0"/>
                </a:lnTo>
                <a:lnTo>
                  <a:pt x="0" y="1"/>
                </a:lnTo>
                <a:lnTo>
                  <a:pt x="0" y="5"/>
                </a:lnTo>
                <a:lnTo>
                  <a:pt x="5" y="10"/>
                </a:lnTo>
                <a:lnTo>
                  <a:pt x="7" y="10"/>
                </a:lnTo>
                <a:lnTo>
                  <a:pt x="16" y="11"/>
                </a:lnTo>
                <a:lnTo>
                  <a:pt x="16" y="22"/>
                </a:lnTo>
                <a:lnTo>
                  <a:pt x="16" y="22"/>
                </a:lnTo>
                <a:lnTo>
                  <a:pt x="25" y="36"/>
                </a:lnTo>
                <a:lnTo>
                  <a:pt x="25" y="36"/>
                </a:lnTo>
                <a:lnTo>
                  <a:pt x="16" y="47"/>
                </a:lnTo>
                <a:lnTo>
                  <a:pt x="12" y="52"/>
                </a:lnTo>
                <a:lnTo>
                  <a:pt x="5" y="55"/>
                </a:lnTo>
                <a:lnTo>
                  <a:pt x="10" y="58"/>
                </a:lnTo>
                <a:lnTo>
                  <a:pt x="32" y="62"/>
                </a:lnTo>
                <a:lnTo>
                  <a:pt x="39" y="72"/>
                </a:lnTo>
                <a:lnTo>
                  <a:pt x="39" y="72"/>
                </a:lnTo>
                <a:lnTo>
                  <a:pt x="28" y="76"/>
                </a:lnTo>
                <a:lnTo>
                  <a:pt x="21" y="81"/>
                </a:lnTo>
                <a:lnTo>
                  <a:pt x="28" y="86"/>
                </a:lnTo>
                <a:lnTo>
                  <a:pt x="28" y="86"/>
                </a:lnTo>
                <a:lnTo>
                  <a:pt x="48" y="89"/>
                </a:lnTo>
                <a:lnTo>
                  <a:pt x="57" y="91"/>
                </a:lnTo>
                <a:lnTo>
                  <a:pt x="64" y="93"/>
                </a:lnTo>
                <a:lnTo>
                  <a:pt x="64" y="98"/>
                </a:lnTo>
                <a:lnTo>
                  <a:pt x="50" y="105"/>
                </a:lnTo>
                <a:lnTo>
                  <a:pt x="50" y="120"/>
                </a:lnTo>
                <a:lnTo>
                  <a:pt x="50" y="120"/>
                </a:lnTo>
                <a:lnTo>
                  <a:pt x="60" y="120"/>
                </a:lnTo>
                <a:lnTo>
                  <a:pt x="71" y="122"/>
                </a:lnTo>
                <a:lnTo>
                  <a:pt x="94" y="130"/>
                </a:lnTo>
                <a:lnTo>
                  <a:pt x="116" y="139"/>
                </a:lnTo>
                <a:lnTo>
                  <a:pt x="132" y="146"/>
                </a:lnTo>
                <a:lnTo>
                  <a:pt x="155" y="146"/>
                </a:lnTo>
                <a:lnTo>
                  <a:pt x="160" y="151"/>
                </a:lnTo>
                <a:lnTo>
                  <a:pt x="157" y="160"/>
                </a:lnTo>
                <a:lnTo>
                  <a:pt x="169" y="168"/>
                </a:lnTo>
                <a:lnTo>
                  <a:pt x="171" y="175"/>
                </a:lnTo>
                <a:lnTo>
                  <a:pt x="180" y="177"/>
                </a:lnTo>
                <a:lnTo>
                  <a:pt x="180" y="177"/>
                </a:lnTo>
                <a:lnTo>
                  <a:pt x="198" y="175"/>
                </a:lnTo>
                <a:lnTo>
                  <a:pt x="208" y="175"/>
                </a:lnTo>
                <a:lnTo>
                  <a:pt x="214" y="176"/>
                </a:lnTo>
                <a:lnTo>
                  <a:pt x="223" y="176"/>
                </a:lnTo>
                <a:lnTo>
                  <a:pt x="223" y="176"/>
                </a:lnTo>
                <a:lnTo>
                  <a:pt x="415" y="165"/>
                </a:lnTo>
                <a:lnTo>
                  <a:pt x="531" y="158"/>
                </a:lnTo>
                <a:lnTo>
                  <a:pt x="572" y="156"/>
                </a:lnTo>
                <a:lnTo>
                  <a:pt x="590" y="153"/>
                </a:lnTo>
                <a:lnTo>
                  <a:pt x="565" y="41"/>
                </a:lnTo>
                <a:lnTo>
                  <a:pt x="565" y="41"/>
                </a:lnTo>
                <a:lnTo>
                  <a:pt x="558" y="36"/>
                </a:lnTo>
                <a:lnTo>
                  <a:pt x="551" y="28"/>
                </a:lnTo>
                <a:lnTo>
                  <a:pt x="544" y="13"/>
                </a:lnTo>
                <a:lnTo>
                  <a:pt x="556" y="6"/>
                </a:lnTo>
                <a:close/>
              </a:path>
            </a:pathLst>
          </a:custGeom>
          <a:gradFill flip="none" rotWithShape="1">
            <a:gsLst>
              <a:gs pos="0">
                <a:srgbClr val="660066"/>
              </a:gs>
              <a:gs pos="100000">
                <a:schemeClr val="tx1"/>
              </a:gs>
              <a:gs pos="48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71"/>
          <p:cNvSpPr>
            <a:spLocks/>
          </p:cNvSpPr>
          <p:nvPr/>
        </p:nvSpPr>
        <p:spPr bwMode="auto">
          <a:xfrm rot="16200000">
            <a:off x="6049012" y="2361396"/>
            <a:ext cx="797906" cy="647094"/>
          </a:xfrm>
          <a:custGeom>
            <a:avLst/>
            <a:gdLst>
              <a:gd name="T0" fmla="*/ 68 w 524"/>
              <a:gd name="T1" fmla="*/ 22 h 244"/>
              <a:gd name="T2" fmla="*/ 62 w 524"/>
              <a:gd name="T3" fmla="*/ 31 h 244"/>
              <a:gd name="T4" fmla="*/ 68 w 524"/>
              <a:gd name="T5" fmla="*/ 41 h 244"/>
              <a:gd name="T6" fmla="*/ 32 w 524"/>
              <a:gd name="T7" fmla="*/ 58 h 244"/>
              <a:gd name="T8" fmla="*/ 27 w 524"/>
              <a:gd name="T9" fmla="*/ 78 h 244"/>
              <a:gd name="T10" fmla="*/ 12 w 524"/>
              <a:gd name="T11" fmla="*/ 90 h 244"/>
              <a:gd name="T12" fmla="*/ 23 w 524"/>
              <a:gd name="T13" fmla="*/ 96 h 244"/>
              <a:gd name="T14" fmla="*/ 25 w 524"/>
              <a:gd name="T15" fmla="*/ 98 h 244"/>
              <a:gd name="T16" fmla="*/ 16 w 524"/>
              <a:gd name="T17" fmla="*/ 118 h 244"/>
              <a:gd name="T18" fmla="*/ 25 w 524"/>
              <a:gd name="T19" fmla="*/ 124 h 244"/>
              <a:gd name="T20" fmla="*/ 41 w 524"/>
              <a:gd name="T21" fmla="*/ 132 h 244"/>
              <a:gd name="T22" fmla="*/ 30 w 524"/>
              <a:gd name="T23" fmla="*/ 137 h 244"/>
              <a:gd name="T24" fmla="*/ 16 w 524"/>
              <a:gd name="T25" fmla="*/ 140 h 244"/>
              <a:gd name="T26" fmla="*/ 12 w 524"/>
              <a:gd name="T27" fmla="*/ 149 h 244"/>
              <a:gd name="T28" fmla="*/ 0 w 524"/>
              <a:gd name="T29" fmla="*/ 156 h 244"/>
              <a:gd name="T30" fmla="*/ 2 w 524"/>
              <a:gd name="T31" fmla="*/ 163 h 244"/>
              <a:gd name="T32" fmla="*/ 21 w 524"/>
              <a:gd name="T33" fmla="*/ 170 h 244"/>
              <a:gd name="T34" fmla="*/ 25 w 524"/>
              <a:gd name="T35" fmla="*/ 173 h 244"/>
              <a:gd name="T36" fmla="*/ 57 w 524"/>
              <a:gd name="T37" fmla="*/ 173 h 244"/>
              <a:gd name="T38" fmla="*/ 91 w 524"/>
              <a:gd name="T39" fmla="*/ 179 h 244"/>
              <a:gd name="T40" fmla="*/ 75 w 524"/>
              <a:gd name="T41" fmla="*/ 188 h 244"/>
              <a:gd name="T42" fmla="*/ 105 w 524"/>
              <a:gd name="T43" fmla="*/ 193 h 244"/>
              <a:gd name="T44" fmla="*/ 123 w 524"/>
              <a:gd name="T45" fmla="*/ 196 h 244"/>
              <a:gd name="T46" fmla="*/ 139 w 524"/>
              <a:gd name="T47" fmla="*/ 202 h 244"/>
              <a:gd name="T48" fmla="*/ 141 w 524"/>
              <a:gd name="T49" fmla="*/ 204 h 244"/>
              <a:gd name="T50" fmla="*/ 153 w 524"/>
              <a:gd name="T51" fmla="*/ 208 h 244"/>
              <a:gd name="T52" fmla="*/ 155 w 524"/>
              <a:gd name="T53" fmla="*/ 219 h 244"/>
              <a:gd name="T54" fmla="*/ 162 w 524"/>
              <a:gd name="T55" fmla="*/ 220 h 244"/>
              <a:gd name="T56" fmla="*/ 185 w 524"/>
              <a:gd name="T57" fmla="*/ 231 h 244"/>
              <a:gd name="T58" fmla="*/ 185 w 524"/>
              <a:gd name="T59" fmla="*/ 234 h 244"/>
              <a:gd name="T60" fmla="*/ 198 w 524"/>
              <a:gd name="T61" fmla="*/ 241 h 244"/>
              <a:gd name="T62" fmla="*/ 214 w 524"/>
              <a:gd name="T63" fmla="*/ 240 h 244"/>
              <a:gd name="T64" fmla="*/ 232 w 524"/>
              <a:gd name="T65" fmla="*/ 238 h 244"/>
              <a:gd name="T66" fmla="*/ 262 w 524"/>
              <a:gd name="T67" fmla="*/ 241 h 244"/>
              <a:gd name="T68" fmla="*/ 294 w 524"/>
              <a:gd name="T69" fmla="*/ 244 h 244"/>
              <a:gd name="T70" fmla="*/ 319 w 524"/>
              <a:gd name="T71" fmla="*/ 242 h 244"/>
              <a:gd name="T72" fmla="*/ 339 w 524"/>
              <a:gd name="T73" fmla="*/ 243 h 244"/>
              <a:gd name="T74" fmla="*/ 524 w 524"/>
              <a:gd name="T75" fmla="*/ 228 h 244"/>
              <a:gd name="T76" fmla="*/ 510 w 524"/>
              <a:gd name="T77" fmla="*/ 214 h 244"/>
              <a:gd name="T78" fmla="*/ 485 w 524"/>
              <a:gd name="T79" fmla="*/ 193 h 244"/>
              <a:gd name="T80" fmla="*/ 451 w 524"/>
              <a:gd name="T81" fmla="*/ 174 h 244"/>
              <a:gd name="T82" fmla="*/ 437 w 524"/>
              <a:gd name="T83" fmla="*/ 164 h 244"/>
              <a:gd name="T84" fmla="*/ 435 w 524"/>
              <a:gd name="T85" fmla="*/ 162 h 244"/>
              <a:gd name="T86" fmla="*/ 437 w 524"/>
              <a:gd name="T87" fmla="*/ 149 h 244"/>
              <a:gd name="T88" fmla="*/ 435 w 524"/>
              <a:gd name="T89" fmla="*/ 144 h 244"/>
              <a:gd name="T90" fmla="*/ 412 w 524"/>
              <a:gd name="T91" fmla="*/ 130 h 244"/>
              <a:gd name="T92" fmla="*/ 417 w 524"/>
              <a:gd name="T93" fmla="*/ 122 h 244"/>
              <a:gd name="T94" fmla="*/ 419 w 524"/>
              <a:gd name="T95" fmla="*/ 112 h 244"/>
              <a:gd name="T96" fmla="*/ 428 w 524"/>
              <a:gd name="T97" fmla="*/ 110 h 244"/>
              <a:gd name="T98" fmla="*/ 433 w 524"/>
              <a:gd name="T99" fmla="*/ 103 h 244"/>
              <a:gd name="T100" fmla="*/ 439 w 524"/>
              <a:gd name="T101" fmla="*/ 88 h 244"/>
              <a:gd name="T102" fmla="*/ 442 w 524"/>
              <a:gd name="T103" fmla="*/ 72 h 244"/>
              <a:gd name="T104" fmla="*/ 430 w 524"/>
              <a:gd name="T105"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4" h="244">
                <a:moveTo>
                  <a:pt x="430" y="0"/>
                </a:moveTo>
                <a:lnTo>
                  <a:pt x="68" y="22"/>
                </a:lnTo>
                <a:lnTo>
                  <a:pt x="68" y="27"/>
                </a:lnTo>
                <a:lnTo>
                  <a:pt x="62" y="31"/>
                </a:lnTo>
                <a:lnTo>
                  <a:pt x="62" y="36"/>
                </a:lnTo>
                <a:lnTo>
                  <a:pt x="68" y="41"/>
                </a:lnTo>
                <a:lnTo>
                  <a:pt x="50" y="54"/>
                </a:lnTo>
                <a:lnTo>
                  <a:pt x="32" y="58"/>
                </a:lnTo>
                <a:lnTo>
                  <a:pt x="25" y="67"/>
                </a:lnTo>
                <a:lnTo>
                  <a:pt x="27" y="78"/>
                </a:lnTo>
                <a:lnTo>
                  <a:pt x="12" y="90"/>
                </a:lnTo>
                <a:lnTo>
                  <a:pt x="12" y="90"/>
                </a:lnTo>
                <a:lnTo>
                  <a:pt x="18" y="94"/>
                </a:lnTo>
                <a:lnTo>
                  <a:pt x="23" y="96"/>
                </a:lnTo>
                <a:lnTo>
                  <a:pt x="25" y="98"/>
                </a:lnTo>
                <a:lnTo>
                  <a:pt x="25" y="98"/>
                </a:lnTo>
                <a:lnTo>
                  <a:pt x="16" y="109"/>
                </a:lnTo>
                <a:lnTo>
                  <a:pt x="16" y="118"/>
                </a:lnTo>
                <a:lnTo>
                  <a:pt x="21" y="119"/>
                </a:lnTo>
                <a:lnTo>
                  <a:pt x="25" y="124"/>
                </a:lnTo>
                <a:lnTo>
                  <a:pt x="32" y="125"/>
                </a:lnTo>
                <a:lnTo>
                  <a:pt x="41" y="132"/>
                </a:lnTo>
                <a:lnTo>
                  <a:pt x="41" y="132"/>
                </a:lnTo>
                <a:lnTo>
                  <a:pt x="30" y="137"/>
                </a:lnTo>
                <a:lnTo>
                  <a:pt x="16" y="140"/>
                </a:lnTo>
                <a:lnTo>
                  <a:pt x="16" y="140"/>
                </a:lnTo>
                <a:lnTo>
                  <a:pt x="16" y="145"/>
                </a:lnTo>
                <a:lnTo>
                  <a:pt x="12" y="149"/>
                </a:lnTo>
                <a:lnTo>
                  <a:pt x="7" y="153"/>
                </a:lnTo>
                <a:lnTo>
                  <a:pt x="0" y="156"/>
                </a:lnTo>
                <a:lnTo>
                  <a:pt x="2" y="163"/>
                </a:lnTo>
                <a:lnTo>
                  <a:pt x="2" y="163"/>
                </a:lnTo>
                <a:lnTo>
                  <a:pt x="16" y="167"/>
                </a:lnTo>
                <a:lnTo>
                  <a:pt x="21" y="170"/>
                </a:lnTo>
                <a:lnTo>
                  <a:pt x="25" y="173"/>
                </a:lnTo>
                <a:lnTo>
                  <a:pt x="25" y="173"/>
                </a:lnTo>
                <a:lnTo>
                  <a:pt x="41" y="173"/>
                </a:lnTo>
                <a:lnTo>
                  <a:pt x="57" y="173"/>
                </a:lnTo>
                <a:lnTo>
                  <a:pt x="57" y="173"/>
                </a:lnTo>
                <a:lnTo>
                  <a:pt x="91" y="179"/>
                </a:lnTo>
                <a:lnTo>
                  <a:pt x="91" y="183"/>
                </a:lnTo>
                <a:lnTo>
                  <a:pt x="75" y="188"/>
                </a:lnTo>
                <a:lnTo>
                  <a:pt x="89" y="194"/>
                </a:lnTo>
                <a:lnTo>
                  <a:pt x="105" y="193"/>
                </a:lnTo>
                <a:lnTo>
                  <a:pt x="105" y="193"/>
                </a:lnTo>
                <a:lnTo>
                  <a:pt x="123" y="196"/>
                </a:lnTo>
                <a:lnTo>
                  <a:pt x="132" y="200"/>
                </a:lnTo>
                <a:lnTo>
                  <a:pt x="139" y="202"/>
                </a:lnTo>
                <a:lnTo>
                  <a:pt x="139" y="202"/>
                </a:lnTo>
                <a:lnTo>
                  <a:pt x="141" y="204"/>
                </a:lnTo>
                <a:lnTo>
                  <a:pt x="146" y="205"/>
                </a:lnTo>
                <a:lnTo>
                  <a:pt x="153" y="208"/>
                </a:lnTo>
                <a:lnTo>
                  <a:pt x="150" y="213"/>
                </a:lnTo>
                <a:lnTo>
                  <a:pt x="155" y="219"/>
                </a:lnTo>
                <a:lnTo>
                  <a:pt x="155" y="219"/>
                </a:lnTo>
                <a:lnTo>
                  <a:pt x="162" y="220"/>
                </a:lnTo>
                <a:lnTo>
                  <a:pt x="171" y="224"/>
                </a:lnTo>
                <a:lnTo>
                  <a:pt x="185" y="231"/>
                </a:lnTo>
                <a:lnTo>
                  <a:pt x="185" y="231"/>
                </a:lnTo>
                <a:lnTo>
                  <a:pt x="185" y="234"/>
                </a:lnTo>
                <a:lnTo>
                  <a:pt x="189" y="236"/>
                </a:lnTo>
                <a:lnTo>
                  <a:pt x="198" y="241"/>
                </a:lnTo>
                <a:lnTo>
                  <a:pt x="198" y="241"/>
                </a:lnTo>
                <a:lnTo>
                  <a:pt x="214" y="240"/>
                </a:lnTo>
                <a:lnTo>
                  <a:pt x="232" y="238"/>
                </a:lnTo>
                <a:lnTo>
                  <a:pt x="232" y="238"/>
                </a:lnTo>
                <a:lnTo>
                  <a:pt x="246" y="240"/>
                </a:lnTo>
                <a:lnTo>
                  <a:pt x="262" y="241"/>
                </a:lnTo>
                <a:lnTo>
                  <a:pt x="280" y="243"/>
                </a:lnTo>
                <a:lnTo>
                  <a:pt x="294" y="244"/>
                </a:lnTo>
                <a:lnTo>
                  <a:pt x="305" y="234"/>
                </a:lnTo>
                <a:lnTo>
                  <a:pt x="319" y="242"/>
                </a:lnTo>
                <a:lnTo>
                  <a:pt x="332" y="240"/>
                </a:lnTo>
                <a:lnTo>
                  <a:pt x="339" y="243"/>
                </a:lnTo>
                <a:lnTo>
                  <a:pt x="337" y="244"/>
                </a:lnTo>
                <a:lnTo>
                  <a:pt x="524" y="228"/>
                </a:lnTo>
                <a:lnTo>
                  <a:pt x="524" y="228"/>
                </a:lnTo>
                <a:lnTo>
                  <a:pt x="510" y="214"/>
                </a:lnTo>
                <a:lnTo>
                  <a:pt x="496" y="202"/>
                </a:lnTo>
                <a:lnTo>
                  <a:pt x="485" y="193"/>
                </a:lnTo>
                <a:lnTo>
                  <a:pt x="471" y="186"/>
                </a:lnTo>
                <a:lnTo>
                  <a:pt x="451" y="174"/>
                </a:lnTo>
                <a:lnTo>
                  <a:pt x="444" y="169"/>
                </a:lnTo>
                <a:lnTo>
                  <a:pt x="437" y="164"/>
                </a:lnTo>
                <a:lnTo>
                  <a:pt x="435" y="162"/>
                </a:lnTo>
                <a:lnTo>
                  <a:pt x="435" y="162"/>
                </a:lnTo>
                <a:lnTo>
                  <a:pt x="437" y="156"/>
                </a:lnTo>
                <a:lnTo>
                  <a:pt x="437" y="149"/>
                </a:lnTo>
                <a:lnTo>
                  <a:pt x="437" y="149"/>
                </a:lnTo>
                <a:lnTo>
                  <a:pt x="435" y="144"/>
                </a:lnTo>
                <a:lnTo>
                  <a:pt x="428" y="139"/>
                </a:lnTo>
                <a:lnTo>
                  <a:pt x="412" y="130"/>
                </a:lnTo>
                <a:lnTo>
                  <a:pt x="412" y="130"/>
                </a:lnTo>
                <a:lnTo>
                  <a:pt x="417" y="122"/>
                </a:lnTo>
                <a:lnTo>
                  <a:pt x="421" y="115"/>
                </a:lnTo>
                <a:lnTo>
                  <a:pt x="419" y="112"/>
                </a:lnTo>
                <a:lnTo>
                  <a:pt x="421" y="108"/>
                </a:lnTo>
                <a:lnTo>
                  <a:pt x="428" y="110"/>
                </a:lnTo>
                <a:lnTo>
                  <a:pt x="428" y="110"/>
                </a:lnTo>
                <a:lnTo>
                  <a:pt x="433" y="103"/>
                </a:lnTo>
                <a:lnTo>
                  <a:pt x="437" y="95"/>
                </a:lnTo>
                <a:lnTo>
                  <a:pt x="439" y="88"/>
                </a:lnTo>
                <a:lnTo>
                  <a:pt x="446" y="79"/>
                </a:lnTo>
                <a:lnTo>
                  <a:pt x="442" y="72"/>
                </a:lnTo>
                <a:lnTo>
                  <a:pt x="449" y="72"/>
                </a:lnTo>
                <a:lnTo>
                  <a:pt x="430" y="0"/>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p:nvSpPr>
        <p:spPr bwMode="auto">
          <a:xfrm rot="16200000">
            <a:off x="4840543" y="4361855"/>
            <a:ext cx="835974" cy="877820"/>
          </a:xfrm>
          <a:custGeom>
            <a:avLst/>
            <a:gdLst>
              <a:gd name="T0" fmla="*/ 537 w 549"/>
              <a:gd name="T1" fmla="*/ 177 h 331"/>
              <a:gd name="T2" fmla="*/ 517 w 549"/>
              <a:gd name="T3" fmla="*/ 183 h 331"/>
              <a:gd name="T4" fmla="*/ 467 w 549"/>
              <a:gd name="T5" fmla="*/ 190 h 331"/>
              <a:gd name="T6" fmla="*/ 449 w 549"/>
              <a:gd name="T7" fmla="*/ 194 h 331"/>
              <a:gd name="T8" fmla="*/ 419 w 549"/>
              <a:gd name="T9" fmla="*/ 180 h 331"/>
              <a:gd name="T10" fmla="*/ 335 w 549"/>
              <a:gd name="T11" fmla="*/ 164 h 331"/>
              <a:gd name="T12" fmla="*/ 269 w 549"/>
              <a:gd name="T13" fmla="*/ 158 h 331"/>
              <a:gd name="T14" fmla="*/ 271 w 549"/>
              <a:gd name="T15" fmla="*/ 275 h 331"/>
              <a:gd name="T16" fmla="*/ 219 w 549"/>
              <a:gd name="T17" fmla="*/ 272 h 331"/>
              <a:gd name="T18" fmla="*/ 169 w 549"/>
              <a:gd name="T19" fmla="*/ 288 h 331"/>
              <a:gd name="T20" fmla="*/ 187 w 549"/>
              <a:gd name="T21" fmla="*/ 259 h 331"/>
              <a:gd name="T22" fmla="*/ 187 w 549"/>
              <a:gd name="T23" fmla="*/ 249 h 331"/>
              <a:gd name="T24" fmla="*/ 157 w 549"/>
              <a:gd name="T25" fmla="*/ 237 h 331"/>
              <a:gd name="T26" fmla="*/ 144 w 549"/>
              <a:gd name="T27" fmla="*/ 246 h 331"/>
              <a:gd name="T28" fmla="*/ 155 w 549"/>
              <a:gd name="T29" fmla="*/ 268 h 331"/>
              <a:gd name="T30" fmla="*/ 157 w 549"/>
              <a:gd name="T31" fmla="*/ 276 h 331"/>
              <a:gd name="T32" fmla="*/ 155 w 549"/>
              <a:gd name="T33" fmla="*/ 282 h 331"/>
              <a:gd name="T34" fmla="*/ 132 w 549"/>
              <a:gd name="T35" fmla="*/ 277 h 331"/>
              <a:gd name="T36" fmla="*/ 125 w 549"/>
              <a:gd name="T37" fmla="*/ 286 h 331"/>
              <a:gd name="T38" fmla="*/ 137 w 549"/>
              <a:gd name="T39" fmla="*/ 290 h 331"/>
              <a:gd name="T40" fmla="*/ 157 w 549"/>
              <a:gd name="T41" fmla="*/ 304 h 331"/>
              <a:gd name="T42" fmla="*/ 155 w 549"/>
              <a:gd name="T43" fmla="*/ 317 h 331"/>
              <a:gd name="T44" fmla="*/ 130 w 549"/>
              <a:gd name="T45" fmla="*/ 317 h 331"/>
              <a:gd name="T46" fmla="*/ 114 w 549"/>
              <a:gd name="T47" fmla="*/ 306 h 331"/>
              <a:gd name="T48" fmla="*/ 87 w 549"/>
              <a:gd name="T49" fmla="*/ 292 h 331"/>
              <a:gd name="T50" fmla="*/ 68 w 549"/>
              <a:gd name="T51" fmla="*/ 293 h 331"/>
              <a:gd name="T52" fmla="*/ 39 w 549"/>
              <a:gd name="T53" fmla="*/ 319 h 331"/>
              <a:gd name="T54" fmla="*/ 16 w 549"/>
              <a:gd name="T55" fmla="*/ 329 h 331"/>
              <a:gd name="T56" fmla="*/ 9 w 549"/>
              <a:gd name="T57" fmla="*/ 318 h 331"/>
              <a:gd name="T58" fmla="*/ 48 w 549"/>
              <a:gd name="T59" fmla="*/ 277 h 331"/>
              <a:gd name="T60" fmla="*/ 64 w 549"/>
              <a:gd name="T61" fmla="*/ 274 h 331"/>
              <a:gd name="T62" fmla="*/ 34 w 549"/>
              <a:gd name="T63" fmla="*/ 263 h 331"/>
              <a:gd name="T64" fmla="*/ 14 w 549"/>
              <a:gd name="T65" fmla="*/ 256 h 331"/>
              <a:gd name="T66" fmla="*/ 32 w 549"/>
              <a:gd name="T67" fmla="*/ 244 h 331"/>
              <a:gd name="T68" fmla="*/ 32 w 549"/>
              <a:gd name="T69" fmla="*/ 232 h 331"/>
              <a:gd name="T70" fmla="*/ 14 w 549"/>
              <a:gd name="T71" fmla="*/ 214 h 331"/>
              <a:gd name="T72" fmla="*/ 21 w 549"/>
              <a:gd name="T73" fmla="*/ 200 h 331"/>
              <a:gd name="T74" fmla="*/ 62 w 549"/>
              <a:gd name="T75" fmla="*/ 174 h 331"/>
              <a:gd name="T76" fmla="*/ 78 w 549"/>
              <a:gd name="T77" fmla="*/ 164 h 331"/>
              <a:gd name="T78" fmla="*/ 89 w 549"/>
              <a:gd name="T79" fmla="*/ 160 h 331"/>
              <a:gd name="T80" fmla="*/ 93 w 549"/>
              <a:gd name="T81" fmla="*/ 147 h 331"/>
              <a:gd name="T82" fmla="*/ 105 w 549"/>
              <a:gd name="T83" fmla="*/ 145 h 331"/>
              <a:gd name="T84" fmla="*/ 71 w 549"/>
              <a:gd name="T85" fmla="*/ 134 h 331"/>
              <a:gd name="T86" fmla="*/ 66 w 549"/>
              <a:gd name="T87" fmla="*/ 124 h 331"/>
              <a:gd name="T88" fmla="*/ 68 w 549"/>
              <a:gd name="T89" fmla="*/ 101 h 331"/>
              <a:gd name="T90" fmla="*/ 91 w 549"/>
              <a:gd name="T91" fmla="*/ 61 h 331"/>
              <a:gd name="T92" fmla="*/ 84 w 549"/>
              <a:gd name="T93" fmla="*/ 14 h 331"/>
              <a:gd name="T94" fmla="*/ 103 w 549"/>
              <a:gd name="T95" fmla="*/ 18 h 331"/>
              <a:gd name="T96" fmla="*/ 157 w 549"/>
              <a:gd name="T97" fmla="*/ 23 h 331"/>
              <a:gd name="T98" fmla="*/ 184 w 549"/>
              <a:gd name="T99" fmla="*/ 24 h 331"/>
              <a:gd name="T100" fmla="*/ 207 w 549"/>
              <a:gd name="T101" fmla="*/ 30 h 331"/>
              <a:gd name="T102" fmla="*/ 262 w 549"/>
              <a:gd name="T103" fmla="*/ 36 h 331"/>
              <a:gd name="T104" fmla="*/ 282 w 549"/>
              <a:gd name="T105" fmla="*/ 32 h 331"/>
              <a:gd name="T106" fmla="*/ 312 w 549"/>
              <a:gd name="T107" fmla="*/ 27 h 331"/>
              <a:gd name="T108" fmla="*/ 319 w 549"/>
              <a:gd name="T109" fmla="*/ 24 h 331"/>
              <a:gd name="T110" fmla="*/ 335 w 549"/>
              <a:gd name="T111" fmla="*/ 18 h 331"/>
              <a:gd name="T112" fmla="*/ 355 w 549"/>
              <a:gd name="T113" fmla="*/ 19 h 331"/>
              <a:gd name="T114" fmla="*/ 382 w 549"/>
              <a:gd name="T115" fmla="*/ 9 h 331"/>
              <a:gd name="T116" fmla="*/ 540 w 549"/>
              <a:gd name="T1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9" h="331">
                <a:moveTo>
                  <a:pt x="540" y="0"/>
                </a:moveTo>
                <a:lnTo>
                  <a:pt x="549" y="178"/>
                </a:lnTo>
                <a:lnTo>
                  <a:pt x="537" y="177"/>
                </a:lnTo>
                <a:lnTo>
                  <a:pt x="537" y="177"/>
                </a:lnTo>
                <a:lnTo>
                  <a:pt x="528" y="180"/>
                </a:lnTo>
                <a:lnTo>
                  <a:pt x="517" y="183"/>
                </a:lnTo>
                <a:lnTo>
                  <a:pt x="494" y="185"/>
                </a:lnTo>
                <a:lnTo>
                  <a:pt x="474" y="188"/>
                </a:lnTo>
                <a:lnTo>
                  <a:pt x="467" y="190"/>
                </a:lnTo>
                <a:lnTo>
                  <a:pt x="460" y="194"/>
                </a:lnTo>
                <a:lnTo>
                  <a:pt x="449" y="194"/>
                </a:lnTo>
                <a:lnTo>
                  <a:pt x="449" y="194"/>
                </a:lnTo>
                <a:lnTo>
                  <a:pt x="444" y="191"/>
                </a:lnTo>
                <a:lnTo>
                  <a:pt x="439" y="188"/>
                </a:lnTo>
                <a:lnTo>
                  <a:pt x="419" y="180"/>
                </a:lnTo>
                <a:lnTo>
                  <a:pt x="394" y="174"/>
                </a:lnTo>
                <a:lnTo>
                  <a:pt x="364" y="168"/>
                </a:lnTo>
                <a:lnTo>
                  <a:pt x="335" y="164"/>
                </a:lnTo>
                <a:lnTo>
                  <a:pt x="307" y="160"/>
                </a:lnTo>
                <a:lnTo>
                  <a:pt x="285" y="158"/>
                </a:lnTo>
                <a:lnTo>
                  <a:pt x="269" y="158"/>
                </a:lnTo>
                <a:lnTo>
                  <a:pt x="278" y="272"/>
                </a:lnTo>
                <a:lnTo>
                  <a:pt x="271" y="275"/>
                </a:lnTo>
                <a:lnTo>
                  <a:pt x="271" y="275"/>
                </a:lnTo>
                <a:lnTo>
                  <a:pt x="260" y="274"/>
                </a:lnTo>
                <a:lnTo>
                  <a:pt x="250" y="272"/>
                </a:lnTo>
                <a:lnTo>
                  <a:pt x="219" y="272"/>
                </a:lnTo>
                <a:lnTo>
                  <a:pt x="196" y="284"/>
                </a:lnTo>
                <a:lnTo>
                  <a:pt x="169" y="288"/>
                </a:lnTo>
                <a:lnTo>
                  <a:pt x="169" y="288"/>
                </a:lnTo>
                <a:lnTo>
                  <a:pt x="173" y="278"/>
                </a:lnTo>
                <a:lnTo>
                  <a:pt x="180" y="269"/>
                </a:lnTo>
                <a:lnTo>
                  <a:pt x="187" y="259"/>
                </a:lnTo>
                <a:lnTo>
                  <a:pt x="189" y="252"/>
                </a:lnTo>
                <a:lnTo>
                  <a:pt x="189" y="252"/>
                </a:lnTo>
                <a:lnTo>
                  <a:pt x="187" y="249"/>
                </a:lnTo>
                <a:lnTo>
                  <a:pt x="180" y="244"/>
                </a:lnTo>
                <a:lnTo>
                  <a:pt x="166" y="237"/>
                </a:lnTo>
                <a:lnTo>
                  <a:pt x="157" y="237"/>
                </a:lnTo>
                <a:lnTo>
                  <a:pt x="146" y="241"/>
                </a:lnTo>
                <a:lnTo>
                  <a:pt x="146" y="241"/>
                </a:lnTo>
                <a:lnTo>
                  <a:pt x="144" y="246"/>
                </a:lnTo>
                <a:lnTo>
                  <a:pt x="146" y="259"/>
                </a:lnTo>
                <a:lnTo>
                  <a:pt x="146" y="259"/>
                </a:lnTo>
                <a:lnTo>
                  <a:pt x="155" y="268"/>
                </a:lnTo>
                <a:lnTo>
                  <a:pt x="157" y="270"/>
                </a:lnTo>
                <a:lnTo>
                  <a:pt x="157" y="272"/>
                </a:lnTo>
                <a:lnTo>
                  <a:pt x="157" y="276"/>
                </a:lnTo>
                <a:lnTo>
                  <a:pt x="159" y="282"/>
                </a:lnTo>
                <a:lnTo>
                  <a:pt x="155" y="282"/>
                </a:lnTo>
                <a:lnTo>
                  <a:pt x="155" y="282"/>
                </a:lnTo>
                <a:lnTo>
                  <a:pt x="146" y="280"/>
                </a:lnTo>
                <a:lnTo>
                  <a:pt x="141" y="276"/>
                </a:lnTo>
                <a:lnTo>
                  <a:pt x="132" y="277"/>
                </a:lnTo>
                <a:lnTo>
                  <a:pt x="132" y="277"/>
                </a:lnTo>
                <a:lnTo>
                  <a:pt x="128" y="281"/>
                </a:lnTo>
                <a:lnTo>
                  <a:pt x="125" y="286"/>
                </a:lnTo>
                <a:lnTo>
                  <a:pt x="125" y="286"/>
                </a:lnTo>
                <a:lnTo>
                  <a:pt x="130" y="288"/>
                </a:lnTo>
                <a:lnTo>
                  <a:pt x="137" y="290"/>
                </a:lnTo>
                <a:lnTo>
                  <a:pt x="148" y="293"/>
                </a:lnTo>
                <a:lnTo>
                  <a:pt x="148" y="293"/>
                </a:lnTo>
                <a:lnTo>
                  <a:pt x="157" y="304"/>
                </a:lnTo>
                <a:lnTo>
                  <a:pt x="159" y="309"/>
                </a:lnTo>
                <a:lnTo>
                  <a:pt x="162" y="314"/>
                </a:lnTo>
                <a:lnTo>
                  <a:pt x="155" y="317"/>
                </a:lnTo>
                <a:lnTo>
                  <a:pt x="146" y="314"/>
                </a:lnTo>
                <a:lnTo>
                  <a:pt x="139" y="317"/>
                </a:lnTo>
                <a:lnTo>
                  <a:pt x="130" y="317"/>
                </a:lnTo>
                <a:lnTo>
                  <a:pt x="125" y="309"/>
                </a:lnTo>
                <a:lnTo>
                  <a:pt x="125" y="309"/>
                </a:lnTo>
                <a:lnTo>
                  <a:pt x="114" y="306"/>
                </a:lnTo>
                <a:lnTo>
                  <a:pt x="103" y="302"/>
                </a:lnTo>
                <a:lnTo>
                  <a:pt x="93" y="296"/>
                </a:lnTo>
                <a:lnTo>
                  <a:pt x="87" y="292"/>
                </a:lnTo>
                <a:lnTo>
                  <a:pt x="75" y="290"/>
                </a:lnTo>
                <a:lnTo>
                  <a:pt x="75" y="290"/>
                </a:lnTo>
                <a:lnTo>
                  <a:pt x="68" y="293"/>
                </a:lnTo>
                <a:lnTo>
                  <a:pt x="62" y="296"/>
                </a:lnTo>
                <a:lnTo>
                  <a:pt x="50" y="307"/>
                </a:lnTo>
                <a:lnTo>
                  <a:pt x="39" y="319"/>
                </a:lnTo>
                <a:lnTo>
                  <a:pt x="34" y="329"/>
                </a:lnTo>
                <a:lnTo>
                  <a:pt x="25" y="331"/>
                </a:lnTo>
                <a:lnTo>
                  <a:pt x="16" y="329"/>
                </a:lnTo>
                <a:lnTo>
                  <a:pt x="16" y="329"/>
                </a:lnTo>
                <a:lnTo>
                  <a:pt x="14" y="324"/>
                </a:lnTo>
                <a:lnTo>
                  <a:pt x="9" y="318"/>
                </a:lnTo>
                <a:lnTo>
                  <a:pt x="0" y="307"/>
                </a:lnTo>
                <a:lnTo>
                  <a:pt x="27" y="306"/>
                </a:lnTo>
                <a:lnTo>
                  <a:pt x="48" y="277"/>
                </a:lnTo>
                <a:lnTo>
                  <a:pt x="48" y="277"/>
                </a:lnTo>
                <a:lnTo>
                  <a:pt x="59" y="275"/>
                </a:lnTo>
                <a:lnTo>
                  <a:pt x="64" y="274"/>
                </a:lnTo>
                <a:lnTo>
                  <a:pt x="66" y="271"/>
                </a:lnTo>
                <a:lnTo>
                  <a:pt x="62" y="266"/>
                </a:lnTo>
                <a:lnTo>
                  <a:pt x="34" y="263"/>
                </a:lnTo>
                <a:lnTo>
                  <a:pt x="32" y="265"/>
                </a:lnTo>
                <a:lnTo>
                  <a:pt x="25" y="265"/>
                </a:lnTo>
                <a:lnTo>
                  <a:pt x="14" y="256"/>
                </a:lnTo>
                <a:lnTo>
                  <a:pt x="16" y="252"/>
                </a:lnTo>
                <a:lnTo>
                  <a:pt x="30" y="246"/>
                </a:lnTo>
                <a:lnTo>
                  <a:pt x="32" y="244"/>
                </a:lnTo>
                <a:lnTo>
                  <a:pt x="25" y="238"/>
                </a:lnTo>
                <a:lnTo>
                  <a:pt x="32" y="234"/>
                </a:lnTo>
                <a:lnTo>
                  <a:pt x="32" y="232"/>
                </a:lnTo>
                <a:lnTo>
                  <a:pt x="14" y="223"/>
                </a:lnTo>
                <a:lnTo>
                  <a:pt x="14" y="214"/>
                </a:lnTo>
                <a:lnTo>
                  <a:pt x="14" y="214"/>
                </a:lnTo>
                <a:lnTo>
                  <a:pt x="16" y="210"/>
                </a:lnTo>
                <a:lnTo>
                  <a:pt x="18" y="207"/>
                </a:lnTo>
                <a:lnTo>
                  <a:pt x="21" y="200"/>
                </a:lnTo>
                <a:lnTo>
                  <a:pt x="57" y="184"/>
                </a:lnTo>
                <a:lnTo>
                  <a:pt x="57" y="184"/>
                </a:lnTo>
                <a:lnTo>
                  <a:pt x="62" y="174"/>
                </a:lnTo>
                <a:lnTo>
                  <a:pt x="68" y="166"/>
                </a:lnTo>
                <a:lnTo>
                  <a:pt x="78" y="164"/>
                </a:lnTo>
                <a:lnTo>
                  <a:pt x="78" y="164"/>
                </a:lnTo>
                <a:lnTo>
                  <a:pt x="82" y="160"/>
                </a:lnTo>
                <a:lnTo>
                  <a:pt x="84" y="159"/>
                </a:lnTo>
                <a:lnTo>
                  <a:pt x="89" y="160"/>
                </a:lnTo>
                <a:lnTo>
                  <a:pt x="93" y="156"/>
                </a:lnTo>
                <a:lnTo>
                  <a:pt x="89" y="154"/>
                </a:lnTo>
                <a:lnTo>
                  <a:pt x="93" y="147"/>
                </a:lnTo>
                <a:lnTo>
                  <a:pt x="93" y="147"/>
                </a:lnTo>
                <a:lnTo>
                  <a:pt x="98" y="145"/>
                </a:lnTo>
                <a:lnTo>
                  <a:pt x="105" y="145"/>
                </a:lnTo>
                <a:lnTo>
                  <a:pt x="103" y="140"/>
                </a:lnTo>
                <a:lnTo>
                  <a:pt x="82" y="128"/>
                </a:lnTo>
                <a:lnTo>
                  <a:pt x="71" y="134"/>
                </a:lnTo>
                <a:lnTo>
                  <a:pt x="71" y="134"/>
                </a:lnTo>
                <a:lnTo>
                  <a:pt x="68" y="130"/>
                </a:lnTo>
                <a:lnTo>
                  <a:pt x="66" y="124"/>
                </a:lnTo>
                <a:lnTo>
                  <a:pt x="66" y="112"/>
                </a:lnTo>
                <a:lnTo>
                  <a:pt x="66" y="112"/>
                </a:lnTo>
                <a:lnTo>
                  <a:pt x="68" y="101"/>
                </a:lnTo>
                <a:lnTo>
                  <a:pt x="73" y="86"/>
                </a:lnTo>
                <a:lnTo>
                  <a:pt x="82" y="72"/>
                </a:lnTo>
                <a:lnTo>
                  <a:pt x="91" y="61"/>
                </a:lnTo>
                <a:lnTo>
                  <a:pt x="78" y="17"/>
                </a:lnTo>
                <a:lnTo>
                  <a:pt x="78" y="17"/>
                </a:lnTo>
                <a:lnTo>
                  <a:pt x="84" y="14"/>
                </a:lnTo>
                <a:lnTo>
                  <a:pt x="93" y="13"/>
                </a:lnTo>
                <a:lnTo>
                  <a:pt x="93" y="13"/>
                </a:lnTo>
                <a:lnTo>
                  <a:pt x="103" y="18"/>
                </a:lnTo>
                <a:lnTo>
                  <a:pt x="118" y="21"/>
                </a:lnTo>
                <a:lnTo>
                  <a:pt x="146" y="27"/>
                </a:lnTo>
                <a:lnTo>
                  <a:pt x="157" y="23"/>
                </a:lnTo>
                <a:lnTo>
                  <a:pt x="169" y="23"/>
                </a:lnTo>
                <a:lnTo>
                  <a:pt x="169" y="23"/>
                </a:lnTo>
                <a:lnTo>
                  <a:pt x="184" y="24"/>
                </a:lnTo>
                <a:lnTo>
                  <a:pt x="200" y="26"/>
                </a:lnTo>
                <a:lnTo>
                  <a:pt x="207" y="30"/>
                </a:lnTo>
                <a:lnTo>
                  <a:pt x="207" y="30"/>
                </a:lnTo>
                <a:lnTo>
                  <a:pt x="221" y="32"/>
                </a:lnTo>
                <a:lnTo>
                  <a:pt x="235" y="35"/>
                </a:lnTo>
                <a:lnTo>
                  <a:pt x="262" y="36"/>
                </a:lnTo>
                <a:lnTo>
                  <a:pt x="262" y="36"/>
                </a:lnTo>
                <a:lnTo>
                  <a:pt x="271" y="35"/>
                </a:lnTo>
                <a:lnTo>
                  <a:pt x="282" y="32"/>
                </a:lnTo>
                <a:lnTo>
                  <a:pt x="294" y="30"/>
                </a:lnTo>
                <a:lnTo>
                  <a:pt x="303" y="26"/>
                </a:lnTo>
                <a:lnTo>
                  <a:pt x="312" y="27"/>
                </a:lnTo>
                <a:lnTo>
                  <a:pt x="312" y="27"/>
                </a:lnTo>
                <a:lnTo>
                  <a:pt x="314" y="25"/>
                </a:lnTo>
                <a:lnTo>
                  <a:pt x="319" y="24"/>
                </a:lnTo>
                <a:lnTo>
                  <a:pt x="330" y="21"/>
                </a:lnTo>
                <a:lnTo>
                  <a:pt x="330" y="21"/>
                </a:lnTo>
                <a:lnTo>
                  <a:pt x="335" y="18"/>
                </a:lnTo>
                <a:lnTo>
                  <a:pt x="337" y="17"/>
                </a:lnTo>
                <a:lnTo>
                  <a:pt x="339" y="15"/>
                </a:lnTo>
                <a:lnTo>
                  <a:pt x="355" y="19"/>
                </a:lnTo>
                <a:lnTo>
                  <a:pt x="355" y="19"/>
                </a:lnTo>
                <a:lnTo>
                  <a:pt x="369" y="14"/>
                </a:lnTo>
                <a:lnTo>
                  <a:pt x="382" y="9"/>
                </a:lnTo>
                <a:lnTo>
                  <a:pt x="394" y="3"/>
                </a:lnTo>
                <a:lnTo>
                  <a:pt x="401" y="1"/>
                </a:lnTo>
                <a:lnTo>
                  <a:pt x="540" y="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a:effectLst>
            <a:outerShdw blurRad="50800" dist="50800" dir="5400000" sx="9000" sy="9000" algn="ctr" rotWithShape="0">
              <a:srgbClr val="000000">
                <a:alpha val="43137"/>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p:cNvSpPr>
          <p:nvPr/>
        </p:nvSpPr>
        <p:spPr bwMode="auto">
          <a:xfrm rot="16200000">
            <a:off x="4988940" y="4168047"/>
            <a:ext cx="1043065" cy="543666"/>
          </a:xfrm>
          <a:custGeom>
            <a:avLst/>
            <a:gdLst>
              <a:gd name="T0" fmla="*/ 666 w 685"/>
              <a:gd name="T1" fmla="*/ 67 h 205"/>
              <a:gd name="T2" fmla="*/ 660 w 685"/>
              <a:gd name="T3" fmla="*/ 65 h 205"/>
              <a:gd name="T4" fmla="*/ 646 w 685"/>
              <a:gd name="T5" fmla="*/ 57 h 205"/>
              <a:gd name="T6" fmla="*/ 632 w 685"/>
              <a:gd name="T7" fmla="*/ 52 h 205"/>
              <a:gd name="T8" fmla="*/ 596 w 685"/>
              <a:gd name="T9" fmla="*/ 51 h 205"/>
              <a:gd name="T10" fmla="*/ 584 w 685"/>
              <a:gd name="T11" fmla="*/ 49 h 205"/>
              <a:gd name="T12" fmla="*/ 580 w 685"/>
              <a:gd name="T13" fmla="*/ 45 h 205"/>
              <a:gd name="T14" fmla="*/ 564 w 685"/>
              <a:gd name="T15" fmla="*/ 37 h 205"/>
              <a:gd name="T16" fmla="*/ 544 w 685"/>
              <a:gd name="T17" fmla="*/ 28 h 205"/>
              <a:gd name="T18" fmla="*/ 514 w 685"/>
              <a:gd name="T19" fmla="*/ 22 h 205"/>
              <a:gd name="T20" fmla="*/ 507 w 685"/>
              <a:gd name="T21" fmla="*/ 22 h 205"/>
              <a:gd name="T22" fmla="*/ 487 w 685"/>
              <a:gd name="T23" fmla="*/ 20 h 205"/>
              <a:gd name="T24" fmla="*/ 462 w 685"/>
              <a:gd name="T25" fmla="*/ 13 h 205"/>
              <a:gd name="T26" fmla="*/ 452 w 685"/>
              <a:gd name="T27" fmla="*/ 14 h 205"/>
              <a:gd name="T28" fmla="*/ 434 w 685"/>
              <a:gd name="T29" fmla="*/ 18 h 205"/>
              <a:gd name="T30" fmla="*/ 416 w 685"/>
              <a:gd name="T31" fmla="*/ 21 h 205"/>
              <a:gd name="T32" fmla="*/ 405 w 685"/>
              <a:gd name="T33" fmla="*/ 24 h 205"/>
              <a:gd name="T34" fmla="*/ 400 w 685"/>
              <a:gd name="T35" fmla="*/ 20 h 205"/>
              <a:gd name="T36" fmla="*/ 389 w 685"/>
              <a:gd name="T37" fmla="*/ 19 h 205"/>
              <a:gd name="T38" fmla="*/ 368 w 685"/>
              <a:gd name="T39" fmla="*/ 19 h 205"/>
              <a:gd name="T40" fmla="*/ 359 w 685"/>
              <a:gd name="T41" fmla="*/ 22 h 205"/>
              <a:gd name="T42" fmla="*/ 325 w 685"/>
              <a:gd name="T43" fmla="*/ 27 h 205"/>
              <a:gd name="T44" fmla="*/ 298 w 685"/>
              <a:gd name="T45" fmla="*/ 32 h 205"/>
              <a:gd name="T46" fmla="*/ 280 w 685"/>
              <a:gd name="T47" fmla="*/ 36 h 205"/>
              <a:gd name="T48" fmla="*/ 275 w 685"/>
              <a:gd name="T49" fmla="*/ 33 h 205"/>
              <a:gd name="T50" fmla="*/ 250 w 685"/>
              <a:gd name="T51" fmla="*/ 22 h 205"/>
              <a:gd name="T52" fmla="*/ 195 w 685"/>
              <a:gd name="T53" fmla="*/ 10 h 205"/>
              <a:gd name="T54" fmla="*/ 138 w 685"/>
              <a:gd name="T55" fmla="*/ 2 h 205"/>
              <a:gd name="T56" fmla="*/ 100 w 685"/>
              <a:gd name="T57" fmla="*/ 0 h 205"/>
              <a:gd name="T58" fmla="*/ 102 w 685"/>
              <a:gd name="T59" fmla="*/ 117 h 205"/>
              <a:gd name="T60" fmla="*/ 91 w 685"/>
              <a:gd name="T61" fmla="*/ 116 h 205"/>
              <a:gd name="T62" fmla="*/ 50 w 685"/>
              <a:gd name="T63" fmla="*/ 114 h 205"/>
              <a:gd name="T64" fmla="*/ 0 w 685"/>
              <a:gd name="T65" fmla="*/ 130 h 205"/>
              <a:gd name="T66" fmla="*/ 0 w 685"/>
              <a:gd name="T67" fmla="*/ 137 h 205"/>
              <a:gd name="T68" fmla="*/ 11 w 685"/>
              <a:gd name="T69" fmla="*/ 146 h 205"/>
              <a:gd name="T70" fmla="*/ 29 w 685"/>
              <a:gd name="T71" fmla="*/ 168 h 205"/>
              <a:gd name="T72" fmla="*/ 31 w 685"/>
              <a:gd name="T73" fmla="*/ 185 h 205"/>
              <a:gd name="T74" fmla="*/ 31 w 685"/>
              <a:gd name="T75" fmla="*/ 197 h 205"/>
              <a:gd name="T76" fmla="*/ 31 w 685"/>
              <a:gd name="T77" fmla="*/ 205 h 205"/>
              <a:gd name="T78" fmla="*/ 86 w 685"/>
              <a:gd name="T79" fmla="*/ 201 h 205"/>
              <a:gd name="T80" fmla="*/ 202 w 685"/>
              <a:gd name="T81" fmla="*/ 192 h 205"/>
              <a:gd name="T82" fmla="*/ 259 w 685"/>
              <a:gd name="T83" fmla="*/ 191 h 205"/>
              <a:gd name="T84" fmla="*/ 685 w 685"/>
              <a:gd name="T85" fmla="*/ 19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5" h="205">
                <a:moveTo>
                  <a:pt x="685" y="190"/>
                </a:moveTo>
                <a:lnTo>
                  <a:pt x="666" y="67"/>
                </a:lnTo>
                <a:lnTo>
                  <a:pt x="660" y="65"/>
                </a:lnTo>
                <a:lnTo>
                  <a:pt x="660" y="65"/>
                </a:lnTo>
                <a:lnTo>
                  <a:pt x="653" y="61"/>
                </a:lnTo>
                <a:lnTo>
                  <a:pt x="646" y="57"/>
                </a:lnTo>
                <a:lnTo>
                  <a:pt x="639" y="55"/>
                </a:lnTo>
                <a:lnTo>
                  <a:pt x="632" y="52"/>
                </a:lnTo>
                <a:lnTo>
                  <a:pt x="614" y="51"/>
                </a:lnTo>
                <a:lnTo>
                  <a:pt x="596" y="51"/>
                </a:lnTo>
                <a:lnTo>
                  <a:pt x="596" y="51"/>
                </a:lnTo>
                <a:lnTo>
                  <a:pt x="584" y="49"/>
                </a:lnTo>
                <a:lnTo>
                  <a:pt x="584" y="49"/>
                </a:lnTo>
                <a:lnTo>
                  <a:pt x="580" y="45"/>
                </a:lnTo>
                <a:lnTo>
                  <a:pt x="575" y="42"/>
                </a:lnTo>
                <a:lnTo>
                  <a:pt x="564" y="37"/>
                </a:lnTo>
                <a:lnTo>
                  <a:pt x="553" y="33"/>
                </a:lnTo>
                <a:lnTo>
                  <a:pt x="544" y="28"/>
                </a:lnTo>
                <a:lnTo>
                  <a:pt x="525" y="28"/>
                </a:lnTo>
                <a:lnTo>
                  <a:pt x="514" y="22"/>
                </a:lnTo>
                <a:lnTo>
                  <a:pt x="514" y="22"/>
                </a:lnTo>
                <a:lnTo>
                  <a:pt x="507" y="22"/>
                </a:lnTo>
                <a:lnTo>
                  <a:pt x="500" y="22"/>
                </a:lnTo>
                <a:lnTo>
                  <a:pt x="487" y="20"/>
                </a:lnTo>
                <a:lnTo>
                  <a:pt x="473" y="16"/>
                </a:lnTo>
                <a:lnTo>
                  <a:pt x="462" y="13"/>
                </a:lnTo>
                <a:lnTo>
                  <a:pt x="462" y="13"/>
                </a:lnTo>
                <a:lnTo>
                  <a:pt x="452" y="14"/>
                </a:lnTo>
                <a:lnTo>
                  <a:pt x="443" y="15"/>
                </a:lnTo>
                <a:lnTo>
                  <a:pt x="434" y="18"/>
                </a:lnTo>
                <a:lnTo>
                  <a:pt x="427" y="21"/>
                </a:lnTo>
                <a:lnTo>
                  <a:pt x="416" y="21"/>
                </a:lnTo>
                <a:lnTo>
                  <a:pt x="412" y="24"/>
                </a:lnTo>
                <a:lnTo>
                  <a:pt x="405" y="24"/>
                </a:lnTo>
                <a:lnTo>
                  <a:pt x="400" y="20"/>
                </a:lnTo>
                <a:lnTo>
                  <a:pt x="400" y="20"/>
                </a:lnTo>
                <a:lnTo>
                  <a:pt x="393" y="19"/>
                </a:lnTo>
                <a:lnTo>
                  <a:pt x="389" y="19"/>
                </a:lnTo>
                <a:lnTo>
                  <a:pt x="380" y="20"/>
                </a:lnTo>
                <a:lnTo>
                  <a:pt x="368" y="19"/>
                </a:lnTo>
                <a:lnTo>
                  <a:pt x="368" y="19"/>
                </a:lnTo>
                <a:lnTo>
                  <a:pt x="359" y="22"/>
                </a:lnTo>
                <a:lnTo>
                  <a:pt x="348" y="25"/>
                </a:lnTo>
                <a:lnTo>
                  <a:pt x="325" y="27"/>
                </a:lnTo>
                <a:lnTo>
                  <a:pt x="305" y="30"/>
                </a:lnTo>
                <a:lnTo>
                  <a:pt x="298" y="32"/>
                </a:lnTo>
                <a:lnTo>
                  <a:pt x="291" y="36"/>
                </a:lnTo>
                <a:lnTo>
                  <a:pt x="280" y="36"/>
                </a:lnTo>
                <a:lnTo>
                  <a:pt x="280" y="36"/>
                </a:lnTo>
                <a:lnTo>
                  <a:pt x="275" y="33"/>
                </a:lnTo>
                <a:lnTo>
                  <a:pt x="270" y="30"/>
                </a:lnTo>
                <a:lnTo>
                  <a:pt x="250" y="22"/>
                </a:lnTo>
                <a:lnTo>
                  <a:pt x="225" y="16"/>
                </a:lnTo>
                <a:lnTo>
                  <a:pt x="195" y="10"/>
                </a:lnTo>
                <a:lnTo>
                  <a:pt x="166" y="6"/>
                </a:lnTo>
                <a:lnTo>
                  <a:pt x="138" y="2"/>
                </a:lnTo>
                <a:lnTo>
                  <a:pt x="116" y="0"/>
                </a:lnTo>
                <a:lnTo>
                  <a:pt x="100" y="0"/>
                </a:lnTo>
                <a:lnTo>
                  <a:pt x="109" y="114"/>
                </a:lnTo>
                <a:lnTo>
                  <a:pt x="102" y="117"/>
                </a:lnTo>
                <a:lnTo>
                  <a:pt x="102" y="117"/>
                </a:lnTo>
                <a:lnTo>
                  <a:pt x="91" y="116"/>
                </a:lnTo>
                <a:lnTo>
                  <a:pt x="81" y="114"/>
                </a:lnTo>
                <a:lnTo>
                  <a:pt x="50" y="114"/>
                </a:lnTo>
                <a:lnTo>
                  <a:pt x="27" y="126"/>
                </a:lnTo>
                <a:lnTo>
                  <a:pt x="0" y="130"/>
                </a:lnTo>
                <a:lnTo>
                  <a:pt x="0" y="137"/>
                </a:lnTo>
                <a:lnTo>
                  <a:pt x="0" y="137"/>
                </a:lnTo>
                <a:lnTo>
                  <a:pt x="6" y="141"/>
                </a:lnTo>
                <a:lnTo>
                  <a:pt x="11" y="146"/>
                </a:lnTo>
                <a:lnTo>
                  <a:pt x="22" y="156"/>
                </a:lnTo>
                <a:lnTo>
                  <a:pt x="29" y="168"/>
                </a:lnTo>
                <a:lnTo>
                  <a:pt x="34" y="178"/>
                </a:lnTo>
                <a:lnTo>
                  <a:pt x="31" y="185"/>
                </a:lnTo>
                <a:lnTo>
                  <a:pt x="36" y="196"/>
                </a:lnTo>
                <a:lnTo>
                  <a:pt x="31" y="197"/>
                </a:lnTo>
                <a:lnTo>
                  <a:pt x="27" y="203"/>
                </a:lnTo>
                <a:lnTo>
                  <a:pt x="31" y="205"/>
                </a:lnTo>
                <a:lnTo>
                  <a:pt x="31" y="205"/>
                </a:lnTo>
                <a:lnTo>
                  <a:pt x="86" y="201"/>
                </a:lnTo>
                <a:lnTo>
                  <a:pt x="145" y="196"/>
                </a:lnTo>
                <a:lnTo>
                  <a:pt x="202" y="192"/>
                </a:lnTo>
                <a:lnTo>
                  <a:pt x="232" y="191"/>
                </a:lnTo>
                <a:lnTo>
                  <a:pt x="259" y="191"/>
                </a:lnTo>
                <a:lnTo>
                  <a:pt x="671" y="196"/>
                </a:lnTo>
                <a:lnTo>
                  <a:pt x="685" y="19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47" name="Freeform 37"/>
          <p:cNvSpPr>
            <a:spLocks/>
          </p:cNvSpPr>
          <p:nvPr/>
        </p:nvSpPr>
        <p:spPr bwMode="auto">
          <a:xfrm rot="16200000">
            <a:off x="5523152" y="4104221"/>
            <a:ext cx="1035451" cy="596706"/>
          </a:xfrm>
          <a:custGeom>
            <a:avLst/>
            <a:gdLst>
              <a:gd name="T0" fmla="*/ 644 w 680"/>
              <a:gd name="T1" fmla="*/ 6 h 225"/>
              <a:gd name="T2" fmla="*/ 232 w 680"/>
              <a:gd name="T3" fmla="*/ 1 h 225"/>
              <a:gd name="T4" fmla="*/ 175 w 680"/>
              <a:gd name="T5" fmla="*/ 2 h 225"/>
              <a:gd name="T6" fmla="*/ 59 w 680"/>
              <a:gd name="T7" fmla="*/ 11 h 225"/>
              <a:gd name="T8" fmla="*/ 14 w 680"/>
              <a:gd name="T9" fmla="*/ 21 h 225"/>
              <a:gd name="T10" fmla="*/ 7 w 680"/>
              <a:gd name="T11" fmla="*/ 31 h 225"/>
              <a:gd name="T12" fmla="*/ 34 w 680"/>
              <a:gd name="T13" fmla="*/ 36 h 225"/>
              <a:gd name="T14" fmla="*/ 66 w 680"/>
              <a:gd name="T15" fmla="*/ 39 h 225"/>
              <a:gd name="T16" fmla="*/ 36 w 680"/>
              <a:gd name="T17" fmla="*/ 44 h 225"/>
              <a:gd name="T18" fmla="*/ 27 w 680"/>
              <a:gd name="T19" fmla="*/ 46 h 225"/>
              <a:gd name="T20" fmla="*/ 0 w 680"/>
              <a:gd name="T21" fmla="*/ 55 h 225"/>
              <a:gd name="T22" fmla="*/ 0 w 680"/>
              <a:gd name="T23" fmla="*/ 67 h 225"/>
              <a:gd name="T24" fmla="*/ 23 w 680"/>
              <a:gd name="T25" fmla="*/ 79 h 225"/>
              <a:gd name="T26" fmla="*/ 25 w 680"/>
              <a:gd name="T27" fmla="*/ 79 h 225"/>
              <a:gd name="T28" fmla="*/ 29 w 680"/>
              <a:gd name="T29" fmla="*/ 77 h 225"/>
              <a:gd name="T30" fmla="*/ 34 w 680"/>
              <a:gd name="T31" fmla="*/ 74 h 225"/>
              <a:gd name="T32" fmla="*/ 41 w 680"/>
              <a:gd name="T33" fmla="*/ 75 h 225"/>
              <a:gd name="T34" fmla="*/ 50 w 680"/>
              <a:gd name="T35" fmla="*/ 77 h 225"/>
              <a:gd name="T36" fmla="*/ 61 w 680"/>
              <a:gd name="T37" fmla="*/ 71 h 225"/>
              <a:gd name="T38" fmla="*/ 61 w 680"/>
              <a:gd name="T39" fmla="*/ 69 h 225"/>
              <a:gd name="T40" fmla="*/ 80 w 680"/>
              <a:gd name="T41" fmla="*/ 61 h 225"/>
              <a:gd name="T42" fmla="*/ 91 w 680"/>
              <a:gd name="T43" fmla="*/ 61 h 225"/>
              <a:gd name="T44" fmla="*/ 95 w 680"/>
              <a:gd name="T45" fmla="*/ 63 h 225"/>
              <a:gd name="T46" fmla="*/ 134 w 680"/>
              <a:gd name="T47" fmla="*/ 225 h 225"/>
              <a:gd name="T48" fmla="*/ 141 w 680"/>
              <a:gd name="T49" fmla="*/ 223 h 225"/>
              <a:gd name="T50" fmla="*/ 164 w 680"/>
              <a:gd name="T51" fmla="*/ 216 h 225"/>
              <a:gd name="T52" fmla="*/ 200 w 680"/>
              <a:gd name="T53" fmla="*/ 217 h 225"/>
              <a:gd name="T54" fmla="*/ 223 w 680"/>
              <a:gd name="T55" fmla="*/ 213 h 225"/>
              <a:gd name="T56" fmla="*/ 255 w 680"/>
              <a:gd name="T57" fmla="*/ 209 h 225"/>
              <a:gd name="T58" fmla="*/ 262 w 680"/>
              <a:gd name="T59" fmla="*/ 211 h 225"/>
              <a:gd name="T60" fmla="*/ 282 w 680"/>
              <a:gd name="T61" fmla="*/ 214 h 225"/>
              <a:gd name="T62" fmla="*/ 309 w 680"/>
              <a:gd name="T63" fmla="*/ 220 h 225"/>
              <a:gd name="T64" fmla="*/ 334 w 680"/>
              <a:gd name="T65" fmla="*/ 216 h 225"/>
              <a:gd name="T66" fmla="*/ 344 w 680"/>
              <a:gd name="T67" fmla="*/ 211 h 225"/>
              <a:gd name="T68" fmla="*/ 348 w 680"/>
              <a:gd name="T69" fmla="*/ 207 h 225"/>
              <a:gd name="T70" fmla="*/ 425 w 680"/>
              <a:gd name="T71" fmla="*/ 189 h 225"/>
              <a:gd name="T72" fmla="*/ 512 w 680"/>
              <a:gd name="T73" fmla="*/ 175 h 225"/>
              <a:gd name="T74" fmla="*/ 680 w 680"/>
              <a:gd name="T75" fmla="*/ 15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80" h="225">
                <a:moveTo>
                  <a:pt x="658" y="0"/>
                </a:moveTo>
                <a:lnTo>
                  <a:pt x="644" y="6"/>
                </a:lnTo>
                <a:lnTo>
                  <a:pt x="232" y="1"/>
                </a:lnTo>
                <a:lnTo>
                  <a:pt x="232" y="1"/>
                </a:lnTo>
                <a:lnTo>
                  <a:pt x="205" y="1"/>
                </a:lnTo>
                <a:lnTo>
                  <a:pt x="175" y="2"/>
                </a:lnTo>
                <a:lnTo>
                  <a:pt x="118" y="6"/>
                </a:lnTo>
                <a:lnTo>
                  <a:pt x="59" y="11"/>
                </a:lnTo>
                <a:lnTo>
                  <a:pt x="4" y="15"/>
                </a:lnTo>
                <a:lnTo>
                  <a:pt x="14" y="21"/>
                </a:lnTo>
                <a:lnTo>
                  <a:pt x="7" y="31"/>
                </a:lnTo>
                <a:lnTo>
                  <a:pt x="7" y="31"/>
                </a:lnTo>
                <a:lnTo>
                  <a:pt x="18" y="33"/>
                </a:lnTo>
                <a:lnTo>
                  <a:pt x="34" y="36"/>
                </a:lnTo>
                <a:lnTo>
                  <a:pt x="50" y="37"/>
                </a:lnTo>
                <a:lnTo>
                  <a:pt x="66" y="39"/>
                </a:lnTo>
                <a:lnTo>
                  <a:pt x="43" y="45"/>
                </a:lnTo>
                <a:lnTo>
                  <a:pt x="36" y="44"/>
                </a:lnTo>
                <a:lnTo>
                  <a:pt x="36" y="44"/>
                </a:lnTo>
                <a:lnTo>
                  <a:pt x="27" y="46"/>
                </a:lnTo>
                <a:lnTo>
                  <a:pt x="18" y="49"/>
                </a:lnTo>
                <a:lnTo>
                  <a:pt x="0" y="55"/>
                </a:lnTo>
                <a:lnTo>
                  <a:pt x="0" y="61"/>
                </a:lnTo>
                <a:lnTo>
                  <a:pt x="0" y="67"/>
                </a:lnTo>
                <a:lnTo>
                  <a:pt x="0" y="67"/>
                </a:lnTo>
                <a:lnTo>
                  <a:pt x="23" y="79"/>
                </a:lnTo>
                <a:lnTo>
                  <a:pt x="25" y="79"/>
                </a:lnTo>
                <a:lnTo>
                  <a:pt x="25" y="79"/>
                </a:lnTo>
                <a:lnTo>
                  <a:pt x="27" y="79"/>
                </a:lnTo>
                <a:lnTo>
                  <a:pt x="29" y="77"/>
                </a:lnTo>
                <a:lnTo>
                  <a:pt x="34" y="74"/>
                </a:lnTo>
                <a:lnTo>
                  <a:pt x="34" y="74"/>
                </a:lnTo>
                <a:lnTo>
                  <a:pt x="36" y="74"/>
                </a:lnTo>
                <a:lnTo>
                  <a:pt x="41" y="75"/>
                </a:lnTo>
                <a:lnTo>
                  <a:pt x="50" y="77"/>
                </a:lnTo>
                <a:lnTo>
                  <a:pt x="50" y="77"/>
                </a:lnTo>
                <a:lnTo>
                  <a:pt x="57" y="75"/>
                </a:lnTo>
                <a:lnTo>
                  <a:pt x="61" y="71"/>
                </a:lnTo>
                <a:lnTo>
                  <a:pt x="61" y="69"/>
                </a:lnTo>
                <a:lnTo>
                  <a:pt x="61" y="69"/>
                </a:lnTo>
                <a:lnTo>
                  <a:pt x="70" y="66"/>
                </a:lnTo>
                <a:lnTo>
                  <a:pt x="80" y="61"/>
                </a:lnTo>
                <a:lnTo>
                  <a:pt x="91" y="61"/>
                </a:lnTo>
                <a:lnTo>
                  <a:pt x="91" y="61"/>
                </a:lnTo>
                <a:lnTo>
                  <a:pt x="93" y="62"/>
                </a:lnTo>
                <a:lnTo>
                  <a:pt x="95" y="63"/>
                </a:lnTo>
                <a:lnTo>
                  <a:pt x="105" y="62"/>
                </a:lnTo>
                <a:lnTo>
                  <a:pt x="134" y="225"/>
                </a:lnTo>
                <a:lnTo>
                  <a:pt x="134" y="225"/>
                </a:lnTo>
                <a:lnTo>
                  <a:pt x="141" y="223"/>
                </a:lnTo>
                <a:lnTo>
                  <a:pt x="150" y="222"/>
                </a:lnTo>
                <a:lnTo>
                  <a:pt x="164" y="216"/>
                </a:lnTo>
                <a:lnTo>
                  <a:pt x="200" y="217"/>
                </a:lnTo>
                <a:lnTo>
                  <a:pt x="200" y="217"/>
                </a:lnTo>
                <a:lnTo>
                  <a:pt x="209" y="216"/>
                </a:lnTo>
                <a:lnTo>
                  <a:pt x="223" y="213"/>
                </a:lnTo>
                <a:lnTo>
                  <a:pt x="239" y="210"/>
                </a:lnTo>
                <a:lnTo>
                  <a:pt x="255" y="209"/>
                </a:lnTo>
                <a:lnTo>
                  <a:pt x="255" y="209"/>
                </a:lnTo>
                <a:lnTo>
                  <a:pt x="262" y="211"/>
                </a:lnTo>
                <a:lnTo>
                  <a:pt x="273" y="213"/>
                </a:lnTo>
                <a:lnTo>
                  <a:pt x="282" y="214"/>
                </a:lnTo>
                <a:lnTo>
                  <a:pt x="291" y="213"/>
                </a:lnTo>
                <a:lnTo>
                  <a:pt x="309" y="220"/>
                </a:lnTo>
                <a:lnTo>
                  <a:pt x="323" y="214"/>
                </a:lnTo>
                <a:lnTo>
                  <a:pt x="334" y="216"/>
                </a:lnTo>
                <a:lnTo>
                  <a:pt x="334" y="216"/>
                </a:lnTo>
                <a:lnTo>
                  <a:pt x="344" y="211"/>
                </a:lnTo>
                <a:lnTo>
                  <a:pt x="348" y="207"/>
                </a:lnTo>
                <a:lnTo>
                  <a:pt x="348" y="207"/>
                </a:lnTo>
                <a:lnTo>
                  <a:pt x="385" y="197"/>
                </a:lnTo>
                <a:lnTo>
                  <a:pt x="425" y="189"/>
                </a:lnTo>
                <a:lnTo>
                  <a:pt x="466" y="181"/>
                </a:lnTo>
                <a:lnTo>
                  <a:pt x="512" y="175"/>
                </a:lnTo>
                <a:lnTo>
                  <a:pt x="598" y="165"/>
                </a:lnTo>
                <a:lnTo>
                  <a:pt x="680" y="154"/>
                </a:lnTo>
                <a:lnTo>
                  <a:pt x="658" y="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38"/>
          <p:cNvSpPr>
            <a:spLocks/>
          </p:cNvSpPr>
          <p:nvPr/>
        </p:nvSpPr>
        <p:spPr bwMode="auto">
          <a:xfrm rot="16200000">
            <a:off x="6671097" y="2934517"/>
            <a:ext cx="641067" cy="1363141"/>
          </a:xfrm>
          <a:custGeom>
            <a:avLst/>
            <a:gdLst>
              <a:gd name="T0" fmla="*/ 80 w 421"/>
              <a:gd name="T1" fmla="*/ 6 h 514"/>
              <a:gd name="T2" fmla="*/ 91 w 421"/>
              <a:gd name="T3" fmla="*/ 14 h 514"/>
              <a:gd name="T4" fmla="*/ 110 w 421"/>
              <a:gd name="T5" fmla="*/ 15 h 514"/>
              <a:gd name="T6" fmla="*/ 162 w 421"/>
              <a:gd name="T7" fmla="*/ 60 h 514"/>
              <a:gd name="T8" fmla="*/ 196 w 421"/>
              <a:gd name="T9" fmla="*/ 75 h 514"/>
              <a:gd name="T10" fmla="*/ 207 w 421"/>
              <a:gd name="T11" fmla="*/ 83 h 514"/>
              <a:gd name="T12" fmla="*/ 210 w 421"/>
              <a:gd name="T13" fmla="*/ 94 h 514"/>
              <a:gd name="T14" fmla="*/ 223 w 421"/>
              <a:gd name="T15" fmla="*/ 101 h 514"/>
              <a:gd name="T16" fmla="*/ 235 w 421"/>
              <a:gd name="T17" fmla="*/ 122 h 514"/>
              <a:gd name="T18" fmla="*/ 273 w 421"/>
              <a:gd name="T19" fmla="*/ 137 h 514"/>
              <a:gd name="T20" fmla="*/ 294 w 421"/>
              <a:gd name="T21" fmla="*/ 142 h 514"/>
              <a:gd name="T22" fmla="*/ 317 w 421"/>
              <a:gd name="T23" fmla="*/ 142 h 514"/>
              <a:gd name="T24" fmla="*/ 319 w 421"/>
              <a:gd name="T25" fmla="*/ 168 h 514"/>
              <a:gd name="T26" fmla="*/ 367 w 421"/>
              <a:gd name="T27" fmla="*/ 333 h 514"/>
              <a:gd name="T28" fmla="*/ 412 w 421"/>
              <a:gd name="T29" fmla="*/ 489 h 514"/>
              <a:gd name="T30" fmla="*/ 380 w 421"/>
              <a:gd name="T31" fmla="*/ 502 h 514"/>
              <a:gd name="T32" fmla="*/ 380 w 421"/>
              <a:gd name="T33" fmla="*/ 497 h 514"/>
              <a:gd name="T34" fmla="*/ 380 w 421"/>
              <a:gd name="T35" fmla="*/ 488 h 514"/>
              <a:gd name="T36" fmla="*/ 371 w 421"/>
              <a:gd name="T37" fmla="*/ 486 h 514"/>
              <a:gd name="T38" fmla="*/ 353 w 421"/>
              <a:gd name="T39" fmla="*/ 470 h 514"/>
              <a:gd name="T40" fmla="*/ 333 w 421"/>
              <a:gd name="T41" fmla="*/ 454 h 514"/>
              <a:gd name="T42" fmla="*/ 335 w 421"/>
              <a:gd name="T43" fmla="*/ 468 h 514"/>
              <a:gd name="T44" fmla="*/ 342 w 421"/>
              <a:gd name="T45" fmla="*/ 492 h 514"/>
              <a:gd name="T46" fmla="*/ 326 w 421"/>
              <a:gd name="T47" fmla="*/ 493 h 514"/>
              <a:gd name="T48" fmla="*/ 346 w 421"/>
              <a:gd name="T49" fmla="*/ 503 h 514"/>
              <a:gd name="T50" fmla="*/ 326 w 421"/>
              <a:gd name="T51" fmla="*/ 513 h 514"/>
              <a:gd name="T52" fmla="*/ 289 w 421"/>
              <a:gd name="T53" fmla="*/ 507 h 514"/>
              <a:gd name="T54" fmla="*/ 264 w 421"/>
              <a:gd name="T55" fmla="*/ 496 h 514"/>
              <a:gd name="T56" fmla="*/ 255 w 421"/>
              <a:gd name="T57" fmla="*/ 477 h 514"/>
              <a:gd name="T58" fmla="*/ 273 w 421"/>
              <a:gd name="T59" fmla="*/ 470 h 514"/>
              <a:gd name="T60" fmla="*/ 248 w 421"/>
              <a:gd name="T61" fmla="*/ 466 h 514"/>
              <a:gd name="T62" fmla="*/ 235 w 421"/>
              <a:gd name="T63" fmla="*/ 476 h 514"/>
              <a:gd name="T64" fmla="*/ 194 w 421"/>
              <a:gd name="T65" fmla="*/ 464 h 514"/>
              <a:gd name="T66" fmla="*/ 194 w 421"/>
              <a:gd name="T67" fmla="*/ 449 h 514"/>
              <a:gd name="T68" fmla="*/ 187 w 421"/>
              <a:gd name="T69" fmla="*/ 460 h 514"/>
              <a:gd name="T70" fmla="*/ 210 w 421"/>
              <a:gd name="T71" fmla="*/ 484 h 514"/>
              <a:gd name="T72" fmla="*/ 201 w 421"/>
              <a:gd name="T73" fmla="*/ 491 h 514"/>
              <a:gd name="T74" fmla="*/ 164 w 421"/>
              <a:gd name="T75" fmla="*/ 478 h 514"/>
              <a:gd name="T76" fmla="*/ 155 w 421"/>
              <a:gd name="T77" fmla="*/ 459 h 514"/>
              <a:gd name="T78" fmla="*/ 121 w 421"/>
              <a:gd name="T79" fmla="*/ 437 h 514"/>
              <a:gd name="T80" fmla="*/ 114 w 421"/>
              <a:gd name="T81" fmla="*/ 438 h 514"/>
              <a:gd name="T82" fmla="*/ 78 w 421"/>
              <a:gd name="T83" fmla="*/ 418 h 514"/>
              <a:gd name="T84" fmla="*/ 23 w 421"/>
              <a:gd name="T85" fmla="*/ 411 h 514"/>
              <a:gd name="T86" fmla="*/ 5 w 421"/>
              <a:gd name="T87" fmla="*/ 382 h 514"/>
              <a:gd name="T88" fmla="*/ 87 w 421"/>
              <a:gd name="T89" fmla="*/ 230 h 514"/>
              <a:gd name="T90" fmla="*/ 116 w 421"/>
              <a:gd name="T91" fmla="*/ 210 h 514"/>
              <a:gd name="T92" fmla="*/ 130 w 421"/>
              <a:gd name="T93" fmla="*/ 209 h 514"/>
              <a:gd name="T94" fmla="*/ 114 w 421"/>
              <a:gd name="T95" fmla="*/ 129 h 514"/>
              <a:gd name="T96" fmla="*/ 89 w 421"/>
              <a:gd name="T97" fmla="*/ 111 h 514"/>
              <a:gd name="T98" fmla="*/ 75 w 421"/>
              <a:gd name="T99" fmla="*/ 9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1" h="514">
                <a:moveTo>
                  <a:pt x="50" y="0"/>
                </a:moveTo>
                <a:lnTo>
                  <a:pt x="80" y="1"/>
                </a:lnTo>
                <a:lnTo>
                  <a:pt x="80" y="1"/>
                </a:lnTo>
                <a:lnTo>
                  <a:pt x="80" y="6"/>
                </a:lnTo>
                <a:lnTo>
                  <a:pt x="82" y="8"/>
                </a:lnTo>
                <a:lnTo>
                  <a:pt x="87" y="11"/>
                </a:lnTo>
                <a:lnTo>
                  <a:pt x="91" y="14"/>
                </a:lnTo>
                <a:lnTo>
                  <a:pt x="91" y="14"/>
                </a:lnTo>
                <a:lnTo>
                  <a:pt x="98" y="14"/>
                </a:lnTo>
                <a:lnTo>
                  <a:pt x="107" y="14"/>
                </a:lnTo>
                <a:lnTo>
                  <a:pt x="107" y="14"/>
                </a:lnTo>
                <a:lnTo>
                  <a:pt x="110" y="15"/>
                </a:lnTo>
                <a:lnTo>
                  <a:pt x="114" y="16"/>
                </a:lnTo>
                <a:lnTo>
                  <a:pt x="123" y="22"/>
                </a:lnTo>
                <a:lnTo>
                  <a:pt x="141" y="40"/>
                </a:lnTo>
                <a:lnTo>
                  <a:pt x="162" y="60"/>
                </a:lnTo>
                <a:lnTo>
                  <a:pt x="173" y="68"/>
                </a:lnTo>
                <a:lnTo>
                  <a:pt x="182" y="74"/>
                </a:lnTo>
                <a:lnTo>
                  <a:pt x="196" y="75"/>
                </a:lnTo>
                <a:lnTo>
                  <a:pt x="196" y="75"/>
                </a:lnTo>
                <a:lnTo>
                  <a:pt x="198" y="77"/>
                </a:lnTo>
                <a:lnTo>
                  <a:pt x="196" y="81"/>
                </a:lnTo>
                <a:lnTo>
                  <a:pt x="203" y="83"/>
                </a:lnTo>
                <a:lnTo>
                  <a:pt x="207" y="83"/>
                </a:lnTo>
                <a:lnTo>
                  <a:pt x="216" y="89"/>
                </a:lnTo>
                <a:lnTo>
                  <a:pt x="216" y="89"/>
                </a:lnTo>
                <a:lnTo>
                  <a:pt x="214" y="92"/>
                </a:lnTo>
                <a:lnTo>
                  <a:pt x="210" y="94"/>
                </a:lnTo>
                <a:lnTo>
                  <a:pt x="214" y="99"/>
                </a:lnTo>
                <a:lnTo>
                  <a:pt x="214" y="99"/>
                </a:lnTo>
                <a:lnTo>
                  <a:pt x="219" y="100"/>
                </a:lnTo>
                <a:lnTo>
                  <a:pt x="223" y="101"/>
                </a:lnTo>
                <a:lnTo>
                  <a:pt x="230" y="109"/>
                </a:lnTo>
                <a:lnTo>
                  <a:pt x="235" y="116"/>
                </a:lnTo>
                <a:lnTo>
                  <a:pt x="235" y="122"/>
                </a:lnTo>
                <a:lnTo>
                  <a:pt x="235" y="122"/>
                </a:lnTo>
                <a:lnTo>
                  <a:pt x="246" y="124"/>
                </a:lnTo>
                <a:lnTo>
                  <a:pt x="260" y="129"/>
                </a:lnTo>
                <a:lnTo>
                  <a:pt x="269" y="135"/>
                </a:lnTo>
                <a:lnTo>
                  <a:pt x="273" y="137"/>
                </a:lnTo>
                <a:lnTo>
                  <a:pt x="276" y="140"/>
                </a:lnTo>
                <a:lnTo>
                  <a:pt x="276" y="140"/>
                </a:lnTo>
                <a:lnTo>
                  <a:pt x="285" y="141"/>
                </a:lnTo>
                <a:lnTo>
                  <a:pt x="294" y="142"/>
                </a:lnTo>
                <a:lnTo>
                  <a:pt x="303" y="140"/>
                </a:lnTo>
                <a:lnTo>
                  <a:pt x="303" y="140"/>
                </a:lnTo>
                <a:lnTo>
                  <a:pt x="310" y="141"/>
                </a:lnTo>
                <a:lnTo>
                  <a:pt x="317" y="142"/>
                </a:lnTo>
                <a:lnTo>
                  <a:pt x="321" y="158"/>
                </a:lnTo>
                <a:lnTo>
                  <a:pt x="317" y="158"/>
                </a:lnTo>
                <a:lnTo>
                  <a:pt x="317" y="158"/>
                </a:lnTo>
                <a:lnTo>
                  <a:pt x="319" y="168"/>
                </a:lnTo>
                <a:lnTo>
                  <a:pt x="323" y="179"/>
                </a:lnTo>
                <a:lnTo>
                  <a:pt x="321" y="183"/>
                </a:lnTo>
                <a:lnTo>
                  <a:pt x="321" y="183"/>
                </a:lnTo>
                <a:lnTo>
                  <a:pt x="367" y="333"/>
                </a:lnTo>
                <a:lnTo>
                  <a:pt x="394" y="409"/>
                </a:lnTo>
                <a:lnTo>
                  <a:pt x="421" y="483"/>
                </a:lnTo>
                <a:lnTo>
                  <a:pt x="421" y="483"/>
                </a:lnTo>
                <a:lnTo>
                  <a:pt x="412" y="489"/>
                </a:lnTo>
                <a:lnTo>
                  <a:pt x="403" y="493"/>
                </a:lnTo>
                <a:lnTo>
                  <a:pt x="392" y="498"/>
                </a:lnTo>
                <a:lnTo>
                  <a:pt x="380" y="502"/>
                </a:lnTo>
                <a:lnTo>
                  <a:pt x="380" y="502"/>
                </a:lnTo>
                <a:lnTo>
                  <a:pt x="378" y="498"/>
                </a:lnTo>
                <a:lnTo>
                  <a:pt x="378" y="498"/>
                </a:lnTo>
                <a:lnTo>
                  <a:pt x="380" y="497"/>
                </a:lnTo>
                <a:lnTo>
                  <a:pt x="380" y="497"/>
                </a:lnTo>
                <a:lnTo>
                  <a:pt x="378" y="495"/>
                </a:lnTo>
                <a:lnTo>
                  <a:pt x="378" y="492"/>
                </a:lnTo>
                <a:lnTo>
                  <a:pt x="380" y="488"/>
                </a:lnTo>
                <a:lnTo>
                  <a:pt x="380" y="488"/>
                </a:lnTo>
                <a:lnTo>
                  <a:pt x="380" y="485"/>
                </a:lnTo>
                <a:lnTo>
                  <a:pt x="378" y="485"/>
                </a:lnTo>
                <a:lnTo>
                  <a:pt x="374" y="486"/>
                </a:lnTo>
                <a:lnTo>
                  <a:pt x="371" y="486"/>
                </a:lnTo>
                <a:lnTo>
                  <a:pt x="371" y="486"/>
                </a:lnTo>
                <a:lnTo>
                  <a:pt x="364" y="479"/>
                </a:lnTo>
                <a:lnTo>
                  <a:pt x="360" y="474"/>
                </a:lnTo>
                <a:lnTo>
                  <a:pt x="353" y="470"/>
                </a:lnTo>
                <a:lnTo>
                  <a:pt x="342" y="464"/>
                </a:lnTo>
                <a:lnTo>
                  <a:pt x="339" y="455"/>
                </a:lnTo>
                <a:lnTo>
                  <a:pt x="339" y="455"/>
                </a:lnTo>
                <a:lnTo>
                  <a:pt x="333" y="454"/>
                </a:lnTo>
                <a:lnTo>
                  <a:pt x="326" y="454"/>
                </a:lnTo>
                <a:lnTo>
                  <a:pt x="326" y="455"/>
                </a:lnTo>
                <a:lnTo>
                  <a:pt x="326" y="455"/>
                </a:lnTo>
                <a:lnTo>
                  <a:pt x="335" y="468"/>
                </a:lnTo>
                <a:lnTo>
                  <a:pt x="342" y="478"/>
                </a:lnTo>
                <a:lnTo>
                  <a:pt x="346" y="483"/>
                </a:lnTo>
                <a:lnTo>
                  <a:pt x="346" y="490"/>
                </a:lnTo>
                <a:lnTo>
                  <a:pt x="342" y="492"/>
                </a:lnTo>
                <a:lnTo>
                  <a:pt x="333" y="490"/>
                </a:lnTo>
                <a:lnTo>
                  <a:pt x="333" y="490"/>
                </a:lnTo>
                <a:lnTo>
                  <a:pt x="328" y="492"/>
                </a:lnTo>
                <a:lnTo>
                  <a:pt x="326" y="493"/>
                </a:lnTo>
                <a:lnTo>
                  <a:pt x="326" y="493"/>
                </a:lnTo>
                <a:lnTo>
                  <a:pt x="328" y="497"/>
                </a:lnTo>
                <a:lnTo>
                  <a:pt x="333" y="499"/>
                </a:lnTo>
                <a:lnTo>
                  <a:pt x="346" y="503"/>
                </a:lnTo>
                <a:lnTo>
                  <a:pt x="346" y="508"/>
                </a:lnTo>
                <a:lnTo>
                  <a:pt x="346" y="508"/>
                </a:lnTo>
                <a:lnTo>
                  <a:pt x="337" y="510"/>
                </a:lnTo>
                <a:lnTo>
                  <a:pt x="326" y="513"/>
                </a:lnTo>
                <a:lnTo>
                  <a:pt x="303" y="514"/>
                </a:lnTo>
                <a:lnTo>
                  <a:pt x="298" y="514"/>
                </a:lnTo>
                <a:lnTo>
                  <a:pt x="298" y="514"/>
                </a:lnTo>
                <a:lnTo>
                  <a:pt x="289" y="507"/>
                </a:lnTo>
                <a:lnTo>
                  <a:pt x="280" y="504"/>
                </a:lnTo>
                <a:lnTo>
                  <a:pt x="273" y="503"/>
                </a:lnTo>
                <a:lnTo>
                  <a:pt x="273" y="503"/>
                </a:lnTo>
                <a:lnTo>
                  <a:pt x="264" y="496"/>
                </a:lnTo>
                <a:lnTo>
                  <a:pt x="255" y="489"/>
                </a:lnTo>
                <a:lnTo>
                  <a:pt x="255" y="489"/>
                </a:lnTo>
                <a:lnTo>
                  <a:pt x="255" y="480"/>
                </a:lnTo>
                <a:lnTo>
                  <a:pt x="255" y="477"/>
                </a:lnTo>
                <a:lnTo>
                  <a:pt x="257" y="473"/>
                </a:lnTo>
                <a:lnTo>
                  <a:pt x="257" y="473"/>
                </a:lnTo>
                <a:lnTo>
                  <a:pt x="269" y="472"/>
                </a:lnTo>
                <a:lnTo>
                  <a:pt x="273" y="470"/>
                </a:lnTo>
                <a:lnTo>
                  <a:pt x="276" y="467"/>
                </a:lnTo>
                <a:lnTo>
                  <a:pt x="271" y="466"/>
                </a:lnTo>
                <a:lnTo>
                  <a:pt x="255" y="467"/>
                </a:lnTo>
                <a:lnTo>
                  <a:pt x="248" y="466"/>
                </a:lnTo>
                <a:lnTo>
                  <a:pt x="251" y="465"/>
                </a:lnTo>
                <a:lnTo>
                  <a:pt x="244" y="467"/>
                </a:lnTo>
                <a:lnTo>
                  <a:pt x="244" y="472"/>
                </a:lnTo>
                <a:lnTo>
                  <a:pt x="235" y="476"/>
                </a:lnTo>
                <a:lnTo>
                  <a:pt x="226" y="473"/>
                </a:lnTo>
                <a:lnTo>
                  <a:pt x="219" y="474"/>
                </a:lnTo>
                <a:lnTo>
                  <a:pt x="194" y="464"/>
                </a:lnTo>
                <a:lnTo>
                  <a:pt x="194" y="464"/>
                </a:lnTo>
                <a:lnTo>
                  <a:pt x="191" y="460"/>
                </a:lnTo>
                <a:lnTo>
                  <a:pt x="194" y="456"/>
                </a:lnTo>
                <a:lnTo>
                  <a:pt x="194" y="453"/>
                </a:lnTo>
                <a:lnTo>
                  <a:pt x="194" y="449"/>
                </a:lnTo>
                <a:lnTo>
                  <a:pt x="191" y="448"/>
                </a:lnTo>
                <a:lnTo>
                  <a:pt x="187" y="453"/>
                </a:lnTo>
                <a:lnTo>
                  <a:pt x="187" y="453"/>
                </a:lnTo>
                <a:lnTo>
                  <a:pt x="187" y="460"/>
                </a:lnTo>
                <a:lnTo>
                  <a:pt x="189" y="468"/>
                </a:lnTo>
                <a:lnTo>
                  <a:pt x="194" y="476"/>
                </a:lnTo>
                <a:lnTo>
                  <a:pt x="203" y="483"/>
                </a:lnTo>
                <a:lnTo>
                  <a:pt x="210" y="484"/>
                </a:lnTo>
                <a:lnTo>
                  <a:pt x="210" y="484"/>
                </a:lnTo>
                <a:lnTo>
                  <a:pt x="207" y="486"/>
                </a:lnTo>
                <a:lnTo>
                  <a:pt x="205" y="489"/>
                </a:lnTo>
                <a:lnTo>
                  <a:pt x="201" y="491"/>
                </a:lnTo>
                <a:lnTo>
                  <a:pt x="201" y="491"/>
                </a:lnTo>
                <a:lnTo>
                  <a:pt x="191" y="490"/>
                </a:lnTo>
                <a:lnTo>
                  <a:pt x="180" y="486"/>
                </a:lnTo>
                <a:lnTo>
                  <a:pt x="164" y="478"/>
                </a:lnTo>
                <a:lnTo>
                  <a:pt x="164" y="478"/>
                </a:lnTo>
                <a:lnTo>
                  <a:pt x="162" y="472"/>
                </a:lnTo>
                <a:lnTo>
                  <a:pt x="157" y="465"/>
                </a:lnTo>
                <a:lnTo>
                  <a:pt x="155" y="459"/>
                </a:lnTo>
                <a:lnTo>
                  <a:pt x="155" y="452"/>
                </a:lnTo>
                <a:lnTo>
                  <a:pt x="123" y="442"/>
                </a:lnTo>
                <a:lnTo>
                  <a:pt x="121" y="437"/>
                </a:lnTo>
                <a:lnTo>
                  <a:pt x="121" y="437"/>
                </a:lnTo>
                <a:lnTo>
                  <a:pt x="116" y="437"/>
                </a:lnTo>
                <a:lnTo>
                  <a:pt x="114" y="437"/>
                </a:lnTo>
                <a:lnTo>
                  <a:pt x="114" y="438"/>
                </a:lnTo>
                <a:lnTo>
                  <a:pt x="114" y="438"/>
                </a:lnTo>
                <a:lnTo>
                  <a:pt x="107" y="431"/>
                </a:lnTo>
                <a:lnTo>
                  <a:pt x="100" y="427"/>
                </a:lnTo>
                <a:lnTo>
                  <a:pt x="89" y="422"/>
                </a:lnTo>
                <a:lnTo>
                  <a:pt x="78" y="418"/>
                </a:lnTo>
                <a:lnTo>
                  <a:pt x="64" y="416"/>
                </a:lnTo>
                <a:lnTo>
                  <a:pt x="50" y="413"/>
                </a:lnTo>
                <a:lnTo>
                  <a:pt x="23" y="411"/>
                </a:lnTo>
                <a:lnTo>
                  <a:pt x="23" y="411"/>
                </a:lnTo>
                <a:lnTo>
                  <a:pt x="18" y="409"/>
                </a:lnTo>
                <a:lnTo>
                  <a:pt x="14" y="405"/>
                </a:lnTo>
                <a:lnTo>
                  <a:pt x="9" y="393"/>
                </a:lnTo>
                <a:lnTo>
                  <a:pt x="5" y="382"/>
                </a:lnTo>
                <a:lnTo>
                  <a:pt x="3" y="378"/>
                </a:lnTo>
                <a:lnTo>
                  <a:pt x="0" y="375"/>
                </a:lnTo>
                <a:lnTo>
                  <a:pt x="103" y="296"/>
                </a:lnTo>
                <a:lnTo>
                  <a:pt x="87" y="230"/>
                </a:lnTo>
                <a:lnTo>
                  <a:pt x="105" y="228"/>
                </a:lnTo>
                <a:lnTo>
                  <a:pt x="123" y="216"/>
                </a:lnTo>
                <a:lnTo>
                  <a:pt x="116" y="210"/>
                </a:lnTo>
                <a:lnTo>
                  <a:pt x="116" y="210"/>
                </a:lnTo>
                <a:lnTo>
                  <a:pt x="119" y="209"/>
                </a:lnTo>
                <a:lnTo>
                  <a:pt x="121" y="209"/>
                </a:lnTo>
                <a:lnTo>
                  <a:pt x="128" y="209"/>
                </a:lnTo>
                <a:lnTo>
                  <a:pt x="130" y="209"/>
                </a:lnTo>
                <a:lnTo>
                  <a:pt x="130" y="209"/>
                </a:lnTo>
                <a:lnTo>
                  <a:pt x="121" y="168"/>
                </a:lnTo>
                <a:lnTo>
                  <a:pt x="116" y="148"/>
                </a:lnTo>
                <a:lnTo>
                  <a:pt x="114" y="129"/>
                </a:lnTo>
                <a:lnTo>
                  <a:pt x="110" y="128"/>
                </a:lnTo>
                <a:lnTo>
                  <a:pt x="96" y="112"/>
                </a:lnTo>
                <a:lnTo>
                  <a:pt x="89" y="111"/>
                </a:lnTo>
                <a:lnTo>
                  <a:pt x="89" y="111"/>
                </a:lnTo>
                <a:lnTo>
                  <a:pt x="89" y="109"/>
                </a:lnTo>
                <a:lnTo>
                  <a:pt x="89" y="106"/>
                </a:lnTo>
                <a:lnTo>
                  <a:pt x="82" y="100"/>
                </a:lnTo>
                <a:lnTo>
                  <a:pt x="75" y="94"/>
                </a:lnTo>
                <a:lnTo>
                  <a:pt x="73" y="88"/>
                </a:lnTo>
                <a:lnTo>
                  <a:pt x="50" y="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39"/>
          <p:cNvSpPr>
            <a:spLocks/>
          </p:cNvSpPr>
          <p:nvPr/>
        </p:nvSpPr>
        <p:spPr bwMode="auto">
          <a:xfrm rot="16200000">
            <a:off x="6580706" y="3669574"/>
            <a:ext cx="654770" cy="792956"/>
          </a:xfrm>
          <a:custGeom>
            <a:avLst/>
            <a:gdLst>
              <a:gd name="T0" fmla="*/ 0 w 430"/>
              <a:gd name="T1" fmla="*/ 176 h 299"/>
              <a:gd name="T2" fmla="*/ 0 w 430"/>
              <a:gd name="T3" fmla="*/ 170 h 299"/>
              <a:gd name="T4" fmla="*/ 4 w 430"/>
              <a:gd name="T5" fmla="*/ 165 h 299"/>
              <a:gd name="T6" fmla="*/ 13 w 430"/>
              <a:gd name="T7" fmla="*/ 163 h 299"/>
              <a:gd name="T8" fmla="*/ 41 w 430"/>
              <a:gd name="T9" fmla="*/ 158 h 299"/>
              <a:gd name="T10" fmla="*/ 59 w 430"/>
              <a:gd name="T11" fmla="*/ 153 h 299"/>
              <a:gd name="T12" fmla="*/ 68 w 430"/>
              <a:gd name="T13" fmla="*/ 144 h 299"/>
              <a:gd name="T14" fmla="*/ 109 w 430"/>
              <a:gd name="T15" fmla="*/ 133 h 299"/>
              <a:gd name="T16" fmla="*/ 125 w 430"/>
              <a:gd name="T17" fmla="*/ 131 h 299"/>
              <a:gd name="T18" fmla="*/ 136 w 430"/>
              <a:gd name="T19" fmla="*/ 114 h 299"/>
              <a:gd name="T20" fmla="*/ 143 w 430"/>
              <a:gd name="T21" fmla="*/ 113 h 299"/>
              <a:gd name="T22" fmla="*/ 157 w 430"/>
              <a:gd name="T23" fmla="*/ 105 h 299"/>
              <a:gd name="T24" fmla="*/ 161 w 430"/>
              <a:gd name="T25" fmla="*/ 102 h 299"/>
              <a:gd name="T26" fmla="*/ 171 w 430"/>
              <a:gd name="T27" fmla="*/ 101 h 299"/>
              <a:gd name="T28" fmla="*/ 193 w 430"/>
              <a:gd name="T29" fmla="*/ 89 h 299"/>
              <a:gd name="T30" fmla="*/ 225 w 430"/>
              <a:gd name="T31" fmla="*/ 66 h 299"/>
              <a:gd name="T32" fmla="*/ 232 w 430"/>
              <a:gd name="T33" fmla="*/ 58 h 299"/>
              <a:gd name="T34" fmla="*/ 264 w 430"/>
              <a:gd name="T35" fmla="*/ 47 h 299"/>
              <a:gd name="T36" fmla="*/ 298 w 430"/>
              <a:gd name="T37" fmla="*/ 34 h 299"/>
              <a:gd name="T38" fmla="*/ 309 w 430"/>
              <a:gd name="T39" fmla="*/ 16 h 299"/>
              <a:gd name="T40" fmla="*/ 328 w 430"/>
              <a:gd name="T41" fmla="*/ 0 h 299"/>
              <a:gd name="T42" fmla="*/ 339 w 430"/>
              <a:gd name="T43" fmla="*/ 4 h 299"/>
              <a:gd name="T44" fmla="*/ 366 w 430"/>
              <a:gd name="T45" fmla="*/ 12 h 299"/>
              <a:gd name="T46" fmla="*/ 373 w 430"/>
              <a:gd name="T47" fmla="*/ 12 h 299"/>
              <a:gd name="T48" fmla="*/ 384 w 430"/>
              <a:gd name="T49" fmla="*/ 24 h 299"/>
              <a:gd name="T50" fmla="*/ 389 w 430"/>
              <a:gd name="T51" fmla="*/ 34 h 299"/>
              <a:gd name="T52" fmla="*/ 396 w 430"/>
              <a:gd name="T53" fmla="*/ 36 h 299"/>
              <a:gd name="T54" fmla="*/ 410 w 430"/>
              <a:gd name="T55" fmla="*/ 52 h 299"/>
              <a:gd name="T56" fmla="*/ 414 w 430"/>
              <a:gd name="T57" fmla="*/ 53 h 299"/>
              <a:gd name="T58" fmla="*/ 430 w 430"/>
              <a:gd name="T59" fmla="*/ 133 h 299"/>
              <a:gd name="T60" fmla="*/ 425 w 430"/>
              <a:gd name="T61" fmla="*/ 133 h 299"/>
              <a:gd name="T62" fmla="*/ 416 w 430"/>
              <a:gd name="T63" fmla="*/ 134 h 299"/>
              <a:gd name="T64" fmla="*/ 405 w 430"/>
              <a:gd name="T65" fmla="*/ 152 h 299"/>
              <a:gd name="T66" fmla="*/ 403 w 430"/>
              <a:gd name="T67" fmla="*/ 220 h 299"/>
              <a:gd name="T68" fmla="*/ 300 w 430"/>
              <a:gd name="T69" fmla="*/ 299 h 299"/>
              <a:gd name="T70" fmla="*/ 282 w 430"/>
              <a:gd name="T71" fmla="*/ 291 h 299"/>
              <a:gd name="T72" fmla="*/ 252 w 430"/>
              <a:gd name="T73" fmla="*/ 276 h 299"/>
              <a:gd name="T74" fmla="*/ 223 w 430"/>
              <a:gd name="T75" fmla="*/ 270 h 299"/>
              <a:gd name="T76" fmla="*/ 202 w 430"/>
              <a:gd name="T77" fmla="*/ 269 h 299"/>
              <a:gd name="T78" fmla="*/ 180 w 430"/>
              <a:gd name="T79" fmla="*/ 266 h 299"/>
              <a:gd name="T80" fmla="*/ 180 w 430"/>
              <a:gd name="T81" fmla="*/ 261 h 299"/>
              <a:gd name="T82" fmla="*/ 116 w 430"/>
              <a:gd name="T83" fmla="*/ 232 h 299"/>
              <a:gd name="T84" fmla="*/ 84 w 430"/>
              <a:gd name="T85" fmla="*/ 214 h 299"/>
              <a:gd name="T86" fmla="*/ 73 w 430"/>
              <a:gd name="T87" fmla="*/ 203 h 299"/>
              <a:gd name="T88" fmla="*/ 66 w 430"/>
              <a:gd name="T89" fmla="*/ 200 h 299"/>
              <a:gd name="T90" fmla="*/ 59 w 430"/>
              <a:gd name="T91" fmla="*/ 199 h 299"/>
              <a:gd name="T92" fmla="*/ 41 w 430"/>
              <a:gd name="T93" fmla="*/ 193 h 299"/>
              <a:gd name="T94" fmla="*/ 41 w 430"/>
              <a:gd name="T95" fmla="*/ 187 h 299"/>
              <a:gd name="T96" fmla="*/ 36 w 430"/>
              <a:gd name="T97" fmla="*/ 184 h 299"/>
              <a:gd name="T98" fmla="*/ 34 w 430"/>
              <a:gd name="T99" fmla="*/ 186 h 299"/>
              <a:gd name="T100" fmla="*/ 29 w 430"/>
              <a:gd name="T101" fmla="*/ 190 h 299"/>
              <a:gd name="T102" fmla="*/ 23 w 430"/>
              <a:gd name="T103" fmla="*/ 189 h 299"/>
              <a:gd name="T104" fmla="*/ 16 w 430"/>
              <a:gd name="T105" fmla="*/ 183 h 299"/>
              <a:gd name="T106" fmla="*/ 2 w 430"/>
              <a:gd name="T107" fmla="*/ 18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0" h="299">
                <a:moveTo>
                  <a:pt x="0" y="180"/>
                </a:moveTo>
                <a:lnTo>
                  <a:pt x="0" y="176"/>
                </a:lnTo>
                <a:lnTo>
                  <a:pt x="0" y="176"/>
                </a:lnTo>
                <a:lnTo>
                  <a:pt x="0" y="170"/>
                </a:lnTo>
                <a:lnTo>
                  <a:pt x="2" y="168"/>
                </a:lnTo>
                <a:lnTo>
                  <a:pt x="4" y="165"/>
                </a:lnTo>
                <a:lnTo>
                  <a:pt x="4" y="165"/>
                </a:lnTo>
                <a:lnTo>
                  <a:pt x="13" y="163"/>
                </a:lnTo>
                <a:lnTo>
                  <a:pt x="23" y="162"/>
                </a:lnTo>
                <a:lnTo>
                  <a:pt x="41" y="158"/>
                </a:lnTo>
                <a:lnTo>
                  <a:pt x="50" y="157"/>
                </a:lnTo>
                <a:lnTo>
                  <a:pt x="59" y="153"/>
                </a:lnTo>
                <a:lnTo>
                  <a:pt x="64" y="150"/>
                </a:lnTo>
                <a:lnTo>
                  <a:pt x="68" y="144"/>
                </a:lnTo>
                <a:lnTo>
                  <a:pt x="98" y="139"/>
                </a:lnTo>
                <a:lnTo>
                  <a:pt x="109" y="133"/>
                </a:lnTo>
                <a:lnTo>
                  <a:pt x="125" y="131"/>
                </a:lnTo>
                <a:lnTo>
                  <a:pt x="125" y="131"/>
                </a:lnTo>
                <a:lnTo>
                  <a:pt x="132" y="122"/>
                </a:lnTo>
                <a:lnTo>
                  <a:pt x="136" y="114"/>
                </a:lnTo>
                <a:lnTo>
                  <a:pt x="136" y="114"/>
                </a:lnTo>
                <a:lnTo>
                  <a:pt x="143" y="113"/>
                </a:lnTo>
                <a:lnTo>
                  <a:pt x="150" y="109"/>
                </a:lnTo>
                <a:lnTo>
                  <a:pt x="157" y="105"/>
                </a:lnTo>
                <a:lnTo>
                  <a:pt x="161" y="102"/>
                </a:lnTo>
                <a:lnTo>
                  <a:pt x="161" y="102"/>
                </a:lnTo>
                <a:lnTo>
                  <a:pt x="166" y="101"/>
                </a:lnTo>
                <a:lnTo>
                  <a:pt x="171" y="101"/>
                </a:lnTo>
                <a:lnTo>
                  <a:pt x="182" y="96"/>
                </a:lnTo>
                <a:lnTo>
                  <a:pt x="193" y="89"/>
                </a:lnTo>
                <a:lnTo>
                  <a:pt x="205" y="82"/>
                </a:lnTo>
                <a:lnTo>
                  <a:pt x="225" y="66"/>
                </a:lnTo>
                <a:lnTo>
                  <a:pt x="232" y="58"/>
                </a:lnTo>
                <a:lnTo>
                  <a:pt x="232" y="58"/>
                </a:lnTo>
                <a:lnTo>
                  <a:pt x="243" y="54"/>
                </a:lnTo>
                <a:lnTo>
                  <a:pt x="264" y="47"/>
                </a:lnTo>
                <a:lnTo>
                  <a:pt x="298" y="34"/>
                </a:lnTo>
                <a:lnTo>
                  <a:pt x="298" y="34"/>
                </a:lnTo>
                <a:lnTo>
                  <a:pt x="300" y="25"/>
                </a:lnTo>
                <a:lnTo>
                  <a:pt x="309" y="16"/>
                </a:lnTo>
                <a:lnTo>
                  <a:pt x="318" y="6"/>
                </a:lnTo>
                <a:lnTo>
                  <a:pt x="328" y="0"/>
                </a:lnTo>
                <a:lnTo>
                  <a:pt x="328" y="0"/>
                </a:lnTo>
                <a:lnTo>
                  <a:pt x="339" y="4"/>
                </a:lnTo>
                <a:lnTo>
                  <a:pt x="353" y="9"/>
                </a:lnTo>
                <a:lnTo>
                  <a:pt x="366" y="12"/>
                </a:lnTo>
                <a:lnTo>
                  <a:pt x="371" y="13"/>
                </a:lnTo>
                <a:lnTo>
                  <a:pt x="373" y="12"/>
                </a:lnTo>
                <a:lnTo>
                  <a:pt x="373" y="12"/>
                </a:lnTo>
                <a:lnTo>
                  <a:pt x="384" y="24"/>
                </a:lnTo>
                <a:lnTo>
                  <a:pt x="389" y="30"/>
                </a:lnTo>
                <a:lnTo>
                  <a:pt x="389" y="34"/>
                </a:lnTo>
                <a:lnTo>
                  <a:pt x="389" y="35"/>
                </a:lnTo>
                <a:lnTo>
                  <a:pt x="396" y="36"/>
                </a:lnTo>
                <a:lnTo>
                  <a:pt x="410" y="52"/>
                </a:lnTo>
                <a:lnTo>
                  <a:pt x="410" y="52"/>
                </a:lnTo>
                <a:lnTo>
                  <a:pt x="412" y="52"/>
                </a:lnTo>
                <a:lnTo>
                  <a:pt x="414" y="53"/>
                </a:lnTo>
                <a:lnTo>
                  <a:pt x="412" y="55"/>
                </a:lnTo>
                <a:lnTo>
                  <a:pt x="430" y="133"/>
                </a:lnTo>
                <a:lnTo>
                  <a:pt x="430" y="133"/>
                </a:lnTo>
                <a:lnTo>
                  <a:pt x="425" y="133"/>
                </a:lnTo>
                <a:lnTo>
                  <a:pt x="421" y="133"/>
                </a:lnTo>
                <a:lnTo>
                  <a:pt x="416" y="134"/>
                </a:lnTo>
                <a:lnTo>
                  <a:pt x="423" y="140"/>
                </a:lnTo>
                <a:lnTo>
                  <a:pt x="405" y="152"/>
                </a:lnTo>
                <a:lnTo>
                  <a:pt x="387" y="154"/>
                </a:lnTo>
                <a:lnTo>
                  <a:pt x="403" y="220"/>
                </a:lnTo>
                <a:lnTo>
                  <a:pt x="300" y="299"/>
                </a:lnTo>
                <a:lnTo>
                  <a:pt x="300" y="299"/>
                </a:lnTo>
                <a:lnTo>
                  <a:pt x="289" y="294"/>
                </a:lnTo>
                <a:lnTo>
                  <a:pt x="282" y="291"/>
                </a:lnTo>
                <a:lnTo>
                  <a:pt x="264" y="280"/>
                </a:lnTo>
                <a:lnTo>
                  <a:pt x="252" y="276"/>
                </a:lnTo>
                <a:lnTo>
                  <a:pt x="239" y="273"/>
                </a:lnTo>
                <a:lnTo>
                  <a:pt x="223" y="270"/>
                </a:lnTo>
                <a:lnTo>
                  <a:pt x="202" y="269"/>
                </a:lnTo>
                <a:lnTo>
                  <a:pt x="202" y="269"/>
                </a:lnTo>
                <a:lnTo>
                  <a:pt x="191" y="268"/>
                </a:lnTo>
                <a:lnTo>
                  <a:pt x="180" y="266"/>
                </a:lnTo>
                <a:lnTo>
                  <a:pt x="180" y="261"/>
                </a:lnTo>
                <a:lnTo>
                  <a:pt x="180" y="261"/>
                </a:lnTo>
                <a:lnTo>
                  <a:pt x="155" y="250"/>
                </a:lnTo>
                <a:lnTo>
                  <a:pt x="116" y="232"/>
                </a:lnTo>
                <a:lnTo>
                  <a:pt x="98" y="223"/>
                </a:lnTo>
                <a:lnTo>
                  <a:pt x="84" y="214"/>
                </a:lnTo>
                <a:lnTo>
                  <a:pt x="75" y="207"/>
                </a:lnTo>
                <a:lnTo>
                  <a:pt x="73" y="203"/>
                </a:lnTo>
                <a:lnTo>
                  <a:pt x="70" y="201"/>
                </a:lnTo>
                <a:lnTo>
                  <a:pt x="66" y="200"/>
                </a:lnTo>
                <a:lnTo>
                  <a:pt x="66" y="200"/>
                </a:lnTo>
                <a:lnTo>
                  <a:pt x="59" y="199"/>
                </a:lnTo>
                <a:lnTo>
                  <a:pt x="52" y="198"/>
                </a:lnTo>
                <a:lnTo>
                  <a:pt x="41" y="193"/>
                </a:lnTo>
                <a:lnTo>
                  <a:pt x="41" y="187"/>
                </a:lnTo>
                <a:lnTo>
                  <a:pt x="41" y="187"/>
                </a:lnTo>
                <a:lnTo>
                  <a:pt x="39" y="186"/>
                </a:lnTo>
                <a:lnTo>
                  <a:pt x="36" y="184"/>
                </a:lnTo>
                <a:lnTo>
                  <a:pt x="36" y="184"/>
                </a:lnTo>
                <a:lnTo>
                  <a:pt x="34" y="186"/>
                </a:lnTo>
                <a:lnTo>
                  <a:pt x="32" y="187"/>
                </a:lnTo>
                <a:lnTo>
                  <a:pt x="29" y="190"/>
                </a:lnTo>
                <a:lnTo>
                  <a:pt x="23" y="189"/>
                </a:lnTo>
                <a:lnTo>
                  <a:pt x="23" y="189"/>
                </a:lnTo>
                <a:lnTo>
                  <a:pt x="20" y="186"/>
                </a:lnTo>
                <a:lnTo>
                  <a:pt x="16" y="183"/>
                </a:lnTo>
                <a:lnTo>
                  <a:pt x="9" y="181"/>
                </a:lnTo>
                <a:lnTo>
                  <a:pt x="2" y="180"/>
                </a:lnTo>
                <a:lnTo>
                  <a:pt x="0" y="18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40"/>
          <p:cNvSpPr>
            <a:spLocks/>
          </p:cNvSpPr>
          <p:nvPr/>
        </p:nvSpPr>
        <p:spPr bwMode="auto">
          <a:xfrm rot="16200000">
            <a:off x="6095800" y="3880598"/>
            <a:ext cx="956270" cy="845996"/>
          </a:xfrm>
          <a:custGeom>
            <a:avLst/>
            <a:gdLst>
              <a:gd name="T0" fmla="*/ 589 w 628"/>
              <a:gd name="T1" fmla="*/ 0 h 319"/>
              <a:gd name="T2" fmla="*/ 421 w 628"/>
              <a:gd name="T3" fmla="*/ 21 h 319"/>
              <a:gd name="T4" fmla="*/ 332 w 628"/>
              <a:gd name="T5" fmla="*/ 36 h 319"/>
              <a:gd name="T6" fmla="*/ 257 w 628"/>
              <a:gd name="T7" fmla="*/ 53 h 319"/>
              <a:gd name="T8" fmla="*/ 253 w 628"/>
              <a:gd name="T9" fmla="*/ 57 h 319"/>
              <a:gd name="T10" fmla="*/ 232 w 628"/>
              <a:gd name="T11" fmla="*/ 60 h 319"/>
              <a:gd name="T12" fmla="*/ 218 w 628"/>
              <a:gd name="T13" fmla="*/ 66 h 319"/>
              <a:gd name="T14" fmla="*/ 200 w 628"/>
              <a:gd name="T15" fmla="*/ 59 h 319"/>
              <a:gd name="T16" fmla="*/ 182 w 628"/>
              <a:gd name="T17" fmla="*/ 59 h 319"/>
              <a:gd name="T18" fmla="*/ 164 w 628"/>
              <a:gd name="T19" fmla="*/ 55 h 319"/>
              <a:gd name="T20" fmla="*/ 152 w 628"/>
              <a:gd name="T21" fmla="*/ 55 h 319"/>
              <a:gd name="T22" fmla="*/ 121 w 628"/>
              <a:gd name="T23" fmla="*/ 60 h 319"/>
              <a:gd name="T24" fmla="*/ 98 w 628"/>
              <a:gd name="T25" fmla="*/ 63 h 319"/>
              <a:gd name="T26" fmla="*/ 73 w 628"/>
              <a:gd name="T27" fmla="*/ 62 h 319"/>
              <a:gd name="T28" fmla="*/ 55 w 628"/>
              <a:gd name="T29" fmla="*/ 68 h 319"/>
              <a:gd name="T30" fmla="*/ 23 w 628"/>
              <a:gd name="T31" fmla="*/ 76 h 319"/>
              <a:gd name="T32" fmla="*/ 4 w 628"/>
              <a:gd name="T33" fmla="*/ 80 h 319"/>
              <a:gd name="T34" fmla="*/ 25 w 628"/>
              <a:gd name="T35" fmla="*/ 249 h 319"/>
              <a:gd name="T36" fmla="*/ 7 w 628"/>
              <a:gd name="T37" fmla="*/ 251 h 319"/>
              <a:gd name="T38" fmla="*/ 0 w 628"/>
              <a:gd name="T39" fmla="*/ 262 h 319"/>
              <a:gd name="T40" fmla="*/ 16 w 628"/>
              <a:gd name="T41" fmla="*/ 263 h 319"/>
              <a:gd name="T42" fmla="*/ 23 w 628"/>
              <a:gd name="T43" fmla="*/ 263 h 319"/>
              <a:gd name="T44" fmla="*/ 41 w 628"/>
              <a:gd name="T45" fmla="*/ 259 h 319"/>
              <a:gd name="T46" fmla="*/ 48 w 628"/>
              <a:gd name="T47" fmla="*/ 259 h 319"/>
              <a:gd name="T48" fmla="*/ 61 w 628"/>
              <a:gd name="T49" fmla="*/ 261 h 319"/>
              <a:gd name="T50" fmla="*/ 68 w 628"/>
              <a:gd name="T51" fmla="*/ 267 h 319"/>
              <a:gd name="T52" fmla="*/ 64 w 628"/>
              <a:gd name="T53" fmla="*/ 271 h 319"/>
              <a:gd name="T54" fmla="*/ 59 w 628"/>
              <a:gd name="T55" fmla="*/ 283 h 319"/>
              <a:gd name="T56" fmla="*/ 59 w 628"/>
              <a:gd name="T57" fmla="*/ 289 h 319"/>
              <a:gd name="T58" fmla="*/ 61 w 628"/>
              <a:gd name="T59" fmla="*/ 294 h 319"/>
              <a:gd name="T60" fmla="*/ 98 w 628"/>
              <a:gd name="T61" fmla="*/ 290 h 319"/>
              <a:gd name="T62" fmla="*/ 123 w 628"/>
              <a:gd name="T63" fmla="*/ 290 h 319"/>
              <a:gd name="T64" fmla="*/ 187 w 628"/>
              <a:gd name="T65" fmla="*/ 302 h 319"/>
              <a:gd name="T66" fmla="*/ 230 w 628"/>
              <a:gd name="T67" fmla="*/ 313 h 319"/>
              <a:gd name="T68" fmla="*/ 250 w 628"/>
              <a:gd name="T69" fmla="*/ 319 h 319"/>
              <a:gd name="T70" fmla="*/ 255 w 628"/>
              <a:gd name="T71" fmla="*/ 316 h 319"/>
              <a:gd name="T72" fmla="*/ 255 w 628"/>
              <a:gd name="T73" fmla="*/ 312 h 319"/>
              <a:gd name="T74" fmla="*/ 255 w 628"/>
              <a:gd name="T75" fmla="*/ 306 h 319"/>
              <a:gd name="T76" fmla="*/ 259 w 628"/>
              <a:gd name="T77" fmla="*/ 301 h 319"/>
              <a:gd name="T78" fmla="*/ 268 w 628"/>
              <a:gd name="T79" fmla="*/ 299 h 319"/>
              <a:gd name="T80" fmla="*/ 296 w 628"/>
              <a:gd name="T81" fmla="*/ 294 h 319"/>
              <a:gd name="T82" fmla="*/ 314 w 628"/>
              <a:gd name="T83" fmla="*/ 289 h 319"/>
              <a:gd name="T84" fmla="*/ 323 w 628"/>
              <a:gd name="T85" fmla="*/ 280 h 319"/>
              <a:gd name="T86" fmla="*/ 364 w 628"/>
              <a:gd name="T87" fmla="*/ 269 h 319"/>
              <a:gd name="T88" fmla="*/ 380 w 628"/>
              <a:gd name="T89" fmla="*/ 267 h 319"/>
              <a:gd name="T90" fmla="*/ 391 w 628"/>
              <a:gd name="T91" fmla="*/ 250 h 319"/>
              <a:gd name="T92" fmla="*/ 398 w 628"/>
              <a:gd name="T93" fmla="*/ 249 h 319"/>
              <a:gd name="T94" fmla="*/ 412 w 628"/>
              <a:gd name="T95" fmla="*/ 241 h 319"/>
              <a:gd name="T96" fmla="*/ 416 w 628"/>
              <a:gd name="T97" fmla="*/ 238 h 319"/>
              <a:gd name="T98" fmla="*/ 426 w 628"/>
              <a:gd name="T99" fmla="*/ 237 h 319"/>
              <a:gd name="T100" fmla="*/ 448 w 628"/>
              <a:gd name="T101" fmla="*/ 225 h 319"/>
              <a:gd name="T102" fmla="*/ 480 w 628"/>
              <a:gd name="T103" fmla="*/ 202 h 319"/>
              <a:gd name="T104" fmla="*/ 487 w 628"/>
              <a:gd name="T105" fmla="*/ 194 h 319"/>
              <a:gd name="T106" fmla="*/ 519 w 628"/>
              <a:gd name="T107" fmla="*/ 183 h 319"/>
              <a:gd name="T108" fmla="*/ 553 w 628"/>
              <a:gd name="T109" fmla="*/ 170 h 319"/>
              <a:gd name="T110" fmla="*/ 564 w 628"/>
              <a:gd name="T111" fmla="*/ 152 h 319"/>
              <a:gd name="T112" fmla="*/ 583 w 628"/>
              <a:gd name="T113" fmla="*/ 136 h 319"/>
              <a:gd name="T114" fmla="*/ 592 w 628"/>
              <a:gd name="T115" fmla="*/ 139 h 319"/>
              <a:gd name="T116" fmla="*/ 617 w 628"/>
              <a:gd name="T117" fmla="*/ 147 h 319"/>
              <a:gd name="T118" fmla="*/ 628 w 628"/>
              <a:gd name="T119" fmla="*/ 148 h 319"/>
              <a:gd name="T120" fmla="*/ 608 w 628"/>
              <a:gd name="T121" fmla="*/ 74 h 319"/>
              <a:gd name="T122" fmla="*/ 589 w 628"/>
              <a:gd name="T123"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28" h="319">
                <a:moveTo>
                  <a:pt x="589" y="0"/>
                </a:moveTo>
                <a:lnTo>
                  <a:pt x="589" y="0"/>
                </a:lnTo>
                <a:lnTo>
                  <a:pt x="510" y="11"/>
                </a:lnTo>
                <a:lnTo>
                  <a:pt x="421" y="21"/>
                </a:lnTo>
                <a:lnTo>
                  <a:pt x="375" y="29"/>
                </a:lnTo>
                <a:lnTo>
                  <a:pt x="332" y="36"/>
                </a:lnTo>
                <a:lnTo>
                  <a:pt x="294" y="43"/>
                </a:lnTo>
                <a:lnTo>
                  <a:pt x="257" y="53"/>
                </a:lnTo>
                <a:lnTo>
                  <a:pt x="257" y="53"/>
                </a:lnTo>
                <a:lnTo>
                  <a:pt x="253" y="57"/>
                </a:lnTo>
                <a:lnTo>
                  <a:pt x="243" y="62"/>
                </a:lnTo>
                <a:lnTo>
                  <a:pt x="232" y="60"/>
                </a:lnTo>
                <a:lnTo>
                  <a:pt x="218" y="66"/>
                </a:lnTo>
                <a:lnTo>
                  <a:pt x="218" y="66"/>
                </a:lnTo>
                <a:lnTo>
                  <a:pt x="200" y="59"/>
                </a:lnTo>
                <a:lnTo>
                  <a:pt x="200" y="59"/>
                </a:lnTo>
                <a:lnTo>
                  <a:pt x="191" y="60"/>
                </a:lnTo>
                <a:lnTo>
                  <a:pt x="182" y="59"/>
                </a:lnTo>
                <a:lnTo>
                  <a:pt x="171" y="57"/>
                </a:lnTo>
                <a:lnTo>
                  <a:pt x="164" y="55"/>
                </a:lnTo>
                <a:lnTo>
                  <a:pt x="164" y="55"/>
                </a:lnTo>
                <a:lnTo>
                  <a:pt x="152" y="55"/>
                </a:lnTo>
                <a:lnTo>
                  <a:pt x="141" y="56"/>
                </a:lnTo>
                <a:lnTo>
                  <a:pt x="121" y="60"/>
                </a:lnTo>
                <a:lnTo>
                  <a:pt x="109" y="62"/>
                </a:lnTo>
                <a:lnTo>
                  <a:pt x="98" y="63"/>
                </a:lnTo>
                <a:lnTo>
                  <a:pt x="86" y="63"/>
                </a:lnTo>
                <a:lnTo>
                  <a:pt x="73" y="62"/>
                </a:lnTo>
                <a:lnTo>
                  <a:pt x="73" y="62"/>
                </a:lnTo>
                <a:lnTo>
                  <a:pt x="55" y="68"/>
                </a:lnTo>
                <a:lnTo>
                  <a:pt x="34" y="72"/>
                </a:lnTo>
                <a:lnTo>
                  <a:pt x="23" y="76"/>
                </a:lnTo>
                <a:lnTo>
                  <a:pt x="16" y="76"/>
                </a:lnTo>
                <a:lnTo>
                  <a:pt x="4" y="80"/>
                </a:lnTo>
                <a:lnTo>
                  <a:pt x="25" y="249"/>
                </a:lnTo>
                <a:lnTo>
                  <a:pt x="25" y="249"/>
                </a:lnTo>
                <a:lnTo>
                  <a:pt x="11" y="250"/>
                </a:lnTo>
                <a:lnTo>
                  <a:pt x="7" y="251"/>
                </a:lnTo>
                <a:lnTo>
                  <a:pt x="0" y="253"/>
                </a:lnTo>
                <a:lnTo>
                  <a:pt x="0" y="262"/>
                </a:lnTo>
                <a:lnTo>
                  <a:pt x="0" y="262"/>
                </a:lnTo>
                <a:lnTo>
                  <a:pt x="16" y="263"/>
                </a:lnTo>
                <a:lnTo>
                  <a:pt x="16" y="263"/>
                </a:lnTo>
                <a:lnTo>
                  <a:pt x="23" y="263"/>
                </a:lnTo>
                <a:lnTo>
                  <a:pt x="32" y="262"/>
                </a:lnTo>
                <a:lnTo>
                  <a:pt x="41" y="259"/>
                </a:lnTo>
                <a:lnTo>
                  <a:pt x="48" y="259"/>
                </a:lnTo>
                <a:lnTo>
                  <a:pt x="48" y="259"/>
                </a:lnTo>
                <a:lnTo>
                  <a:pt x="55" y="259"/>
                </a:lnTo>
                <a:lnTo>
                  <a:pt x="61" y="261"/>
                </a:lnTo>
                <a:lnTo>
                  <a:pt x="66" y="263"/>
                </a:lnTo>
                <a:lnTo>
                  <a:pt x="68" y="267"/>
                </a:lnTo>
                <a:lnTo>
                  <a:pt x="68" y="267"/>
                </a:lnTo>
                <a:lnTo>
                  <a:pt x="64" y="271"/>
                </a:lnTo>
                <a:lnTo>
                  <a:pt x="59" y="277"/>
                </a:lnTo>
                <a:lnTo>
                  <a:pt x="59" y="283"/>
                </a:lnTo>
                <a:lnTo>
                  <a:pt x="59" y="289"/>
                </a:lnTo>
                <a:lnTo>
                  <a:pt x="59" y="289"/>
                </a:lnTo>
                <a:lnTo>
                  <a:pt x="61" y="294"/>
                </a:lnTo>
                <a:lnTo>
                  <a:pt x="61" y="294"/>
                </a:lnTo>
                <a:lnTo>
                  <a:pt x="86" y="292"/>
                </a:lnTo>
                <a:lnTo>
                  <a:pt x="98" y="290"/>
                </a:lnTo>
                <a:lnTo>
                  <a:pt x="111" y="290"/>
                </a:lnTo>
                <a:lnTo>
                  <a:pt x="123" y="290"/>
                </a:lnTo>
                <a:lnTo>
                  <a:pt x="123" y="290"/>
                </a:lnTo>
                <a:lnTo>
                  <a:pt x="187" y="302"/>
                </a:lnTo>
                <a:lnTo>
                  <a:pt x="214" y="308"/>
                </a:lnTo>
                <a:lnTo>
                  <a:pt x="230" y="313"/>
                </a:lnTo>
                <a:lnTo>
                  <a:pt x="243" y="318"/>
                </a:lnTo>
                <a:lnTo>
                  <a:pt x="250" y="319"/>
                </a:lnTo>
                <a:lnTo>
                  <a:pt x="253" y="316"/>
                </a:lnTo>
                <a:lnTo>
                  <a:pt x="255" y="316"/>
                </a:lnTo>
                <a:lnTo>
                  <a:pt x="255" y="316"/>
                </a:lnTo>
                <a:lnTo>
                  <a:pt x="255" y="312"/>
                </a:lnTo>
                <a:lnTo>
                  <a:pt x="255" y="312"/>
                </a:lnTo>
                <a:lnTo>
                  <a:pt x="255" y="306"/>
                </a:lnTo>
                <a:lnTo>
                  <a:pt x="257" y="304"/>
                </a:lnTo>
                <a:lnTo>
                  <a:pt x="259" y="301"/>
                </a:lnTo>
                <a:lnTo>
                  <a:pt x="259" y="301"/>
                </a:lnTo>
                <a:lnTo>
                  <a:pt x="268" y="299"/>
                </a:lnTo>
                <a:lnTo>
                  <a:pt x="278" y="298"/>
                </a:lnTo>
                <a:lnTo>
                  <a:pt x="296" y="294"/>
                </a:lnTo>
                <a:lnTo>
                  <a:pt x="305" y="293"/>
                </a:lnTo>
                <a:lnTo>
                  <a:pt x="314" y="289"/>
                </a:lnTo>
                <a:lnTo>
                  <a:pt x="319" y="286"/>
                </a:lnTo>
                <a:lnTo>
                  <a:pt x="323" y="280"/>
                </a:lnTo>
                <a:lnTo>
                  <a:pt x="353" y="275"/>
                </a:lnTo>
                <a:lnTo>
                  <a:pt x="364" y="269"/>
                </a:lnTo>
                <a:lnTo>
                  <a:pt x="380" y="267"/>
                </a:lnTo>
                <a:lnTo>
                  <a:pt x="380" y="267"/>
                </a:lnTo>
                <a:lnTo>
                  <a:pt x="387" y="258"/>
                </a:lnTo>
                <a:lnTo>
                  <a:pt x="391" y="250"/>
                </a:lnTo>
                <a:lnTo>
                  <a:pt x="391" y="250"/>
                </a:lnTo>
                <a:lnTo>
                  <a:pt x="398" y="249"/>
                </a:lnTo>
                <a:lnTo>
                  <a:pt x="405" y="245"/>
                </a:lnTo>
                <a:lnTo>
                  <a:pt x="412" y="241"/>
                </a:lnTo>
                <a:lnTo>
                  <a:pt x="416" y="238"/>
                </a:lnTo>
                <a:lnTo>
                  <a:pt x="416" y="238"/>
                </a:lnTo>
                <a:lnTo>
                  <a:pt x="421" y="237"/>
                </a:lnTo>
                <a:lnTo>
                  <a:pt x="426" y="237"/>
                </a:lnTo>
                <a:lnTo>
                  <a:pt x="437" y="232"/>
                </a:lnTo>
                <a:lnTo>
                  <a:pt x="448" y="225"/>
                </a:lnTo>
                <a:lnTo>
                  <a:pt x="460" y="218"/>
                </a:lnTo>
                <a:lnTo>
                  <a:pt x="480" y="202"/>
                </a:lnTo>
                <a:lnTo>
                  <a:pt x="487" y="194"/>
                </a:lnTo>
                <a:lnTo>
                  <a:pt x="487" y="194"/>
                </a:lnTo>
                <a:lnTo>
                  <a:pt x="498" y="190"/>
                </a:lnTo>
                <a:lnTo>
                  <a:pt x="519" y="183"/>
                </a:lnTo>
                <a:lnTo>
                  <a:pt x="553" y="170"/>
                </a:lnTo>
                <a:lnTo>
                  <a:pt x="553" y="170"/>
                </a:lnTo>
                <a:lnTo>
                  <a:pt x="555" y="161"/>
                </a:lnTo>
                <a:lnTo>
                  <a:pt x="564" y="152"/>
                </a:lnTo>
                <a:lnTo>
                  <a:pt x="573" y="142"/>
                </a:lnTo>
                <a:lnTo>
                  <a:pt x="583" y="136"/>
                </a:lnTo>
                <a:lnTo>
                  <a:pt x="583" y="136"/>
                </a:lnTo>
                <a:lnTo>
                  <a:pt x="592" y="139"/>
                </a:lnTo>
                <a:lnTo>
                  <a:pt x="605" y="143"/>
                </a:lnTo>
                <a:lnTo>
                  <a:pt x="617" y="147"/>
                </a:lnTo>
                <a:lnTo>
                  <a:pt x="626" y="149"/>
                </a:lnTo>
                <a:lnTo>
                  <a:pt x="628" y="148"/>
                </a:lnTo>
                <a:lnTo>
                  <a:pt x="628" y="148"/>
                </a:lnTo>
                <a:lnTo>
                  <a:pt x="608" y="74"/>
                </a:lnTo>
                <a:lnTo>
                  <a:pt x="589" y="0"/>
                </a:lnTo>
                <a:lnTo>
                  <a:pt x="589" y="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41"/>
          <p:cNvSpPr>
            <a:spLocks/>
          </p:cNvSpPr>
          <p:nvPr/>
        </p:nvSpPr>
        <p:spPr bwMode="auto">
          <a:xfrm rot="16200000">
            <a:off x="6025774" y="4556711"/>
            <a:ext cx="1167928" cy="1410878"/>
          </a:xfrm>
          <a:custGeom>
            <a:avLst/>
            <a:gdLst>
              <a:gd name="T0" fmla="*/ 701 w 767"/>
              <a:gd name="T1" fmla="*/ 1 h 532"/>
              <a:gd name="T2" fmla="*/ 669 w 767"/>
              <a:gd name="T3" fmla="*/ 8 h 532"/>
              <a:gd name="T4" fmla="*/ 658 w 767"/>
              <a:gd name="T5" fmla="*/ 16 h 532"/>
              <a:gd name="T6" fmla="*/ 635 w 767"/>
              <a:gd name="T7" fmla="*/ 18 h 532"/>
              <a:gd name="T8" fmla="*/ 615 w 767"/>
              <a:gd name="T9" fmla="*/ 16 h 532"/>
              <a:gd name="T10" fmla="*/ 640 w 767"/>
              <a:gd name="T11" fmla="*/ 31 h 532"/>
              <a:gd name="T12" fmla="*/ 647 w 767"/>
              <a:gd name="T13" fmla="*/ 42 h 532"/>
              <a:gd name="T14" fmla="*/ 642 w 767"/>
              <a:gd name="T15" fmla="*/ 64 h 532"/>
              <a:gd name="T16" fmla="*/ 640 w 767"/>
              <a:gd name="T17" fmla="*/ 81 h 532"/>
              <a:gd name="T18" fmla="*/ 612 w 767"/>
              <a:gd name="T19" fmla="*/ 124 h 532"/>
              <a:gd name="T20" fmla="*/ 615 w 767"/>
              <a:gd name="T21" fmla="*/ 135 h 532"/>
              <a:gd name="T22" fmla="*/ 606 w 767"/>
              <a:gd name="T23" fmla="*/ 136 h 532"/>
              <a:gd name="T24" fmla="*/ 569 w 767"/>
              <a:gd name="T25" fmla="*/ 154 h 532"/>
              <a:gd name="T26" fmla="*/ 558 w 767"/>
              <a:gd name="T27" fmla="*/ 153 h 532"/>
              <a:gd name="T28" fmla="*/ 560 w 767"/>
              <a:gd name="T29" fmla="*/ 148 h 532"/>
              <a:gd name="T30" fmla="*/ 565 w 767"/>
              <a:gd name="T31" fmla="*/ 174 h 532"/>
              <a:gd name="T32" fmla="*/ 578 w 767"/>
              <a:gd name="T33" fmla="*/ 190 h 532"/>
              <a:gd name="T34" fmla="*/ 606 w 767"/>
              <a:gd name="T35" fmla="*/ 214 h 532"/>
              <a:gd name="T36" fmla="*/ 594 w 767"/>
              <a:gd name="T37" fmla="*/ 265 h 532"/>
              <a:gd name="T38" fmla="*/ 553 w 767"/>
              <a:gd name="T39" fmla="*/ 288 h 532"/>
              <a:gd name="T40" fmla="*/ 528 w 767"/>
              <a:gd name="T41" fmla="*/ 300 h 532"/>
              <a:gd name="T42" fmla="*/ 492 w 767"/>
              <a:gd name="T43" fmla="*/ 330 h 532"/>
              <a:gd name="T44" fmla="*/ 446 w 767"/>
              <a:gd name="T45" fmla="*/ 336 h 532"/>
              <a:gd name="T46" fmla="*/ 376 w 767"/>
              <a:gd name="T47" fmla="*/ 330 h 532"/>
              <a:gd name="T48" fmla="*/ 321 w 767"/>
              <a:gd name="T49" fmla="*/ 344 h 532"/>
              <a:gd name="T50" fmla="*/ 357 w 767"/>
              <a:gd name="T51" fmla="*/ 340 h 532"/>
              <a:gd name="T52" fmla="*/ 355 w 767"/>
              <a:gd name="T53" fmla="*/ 356 h 532"/>
              <a:gd name="T54" fmla="*/ 328 w 767"/>
              <a:gd name="T55" fmla="*/ 356 h 532"/>
              <a:gd name="T56" fmla="*/ 276 w 767"/>
              <a:gd name="T57" fmla="*/ 354 h 532"/>
              <a:gd name="T58" fmla="*/ 210 w 767"/>
              <a:gd name="T59" fmla="*/ 383 h 532"/>
              <a:gd name="T60" fmla="*/ 194 w 767"/>
              <a:gd name="T61" fmla="*/ 394 h 532"/>
              <a:gd name="T62" fmla="*/ 157 w 767"/>
              <a:gd name="T63" fmla="*/ 411 h 532"/>
              <a:gd name="T64" fmla="*/ 84 w 767"/>
              <a:gd name="T65" fmla="*/ 442 h 532"/>
              <a:gd name="T66" fmla="*/ 18 w 767"/>
              <a:gd name="T67" fmla="*/ 482 h 532"/>
              <a:gd name="T68" fmla="*/ 18 w 767"/>
              <a:gd name="T69" fmla="*/ 473 h 532"/>
              <a:gd name="T70" fmla="*/ 0 w 767"/>
              <a:gd name="T71" fmla="*/ 483 h 532"/>
              <a:gd name="T72" fmla="*/ 27 w 767"/>
              <a:gd name="T73" fmla="*/ 519 h 532"/>
              <a:gd name="T74" fmla="*/ 59 w 767"/>
              <a:gd name="T75" fmla="*/ 522 h 532"/>
              <a:gd name="T76" fmla="*/ 114 w 767"/>
              <a:gd name="T77" fmla="*/ 527 h 532"/>
              <a:gd name="T78" fmla="*/ 185 w 767"/>
              <a:gd name="T79" fmla="*/ 528 h 532"/>
              <a:gd name="T80" fmla="*/ 305 w 767"/>
              <a:gd name="T81" fmla="*/ 510 h 532"/>
              <a:gd name="T82" fmla="*/ 412 w 767"/>
              <a:gd name="T83" fmla="*/ 476 h 532"/>
              <a:gd name="T84" fmla="*/ 449 w 767"/>
              <a:gd name="T85" fmla="*/ 470 h 532"/>
              <a:gd name="T86" fmla="*/ 528 w 767"/>
              <a:gd name="T87" fmla="*/ 450 h 532"/>
              <a:gd name="T88" fmla="*/ 701 w 767"/>
              <a:gd name="T89" fmla="*/ 398 h 532"/>
              <a:gd name="T90" fmla="*/ 717 w 767"/>
              <a:gd name="T91" fmla="*/ 391 h 532"/>
              <a:gd name="T92" fmla="*/ 758 w 767"/>
              <a:gd name="T93" fmla="*/ 382 h 532"/>
              <a:gd name="T94" fmla="*/ 767 w 767"/>
              <a:gd name="T95" fmla="*/ 360 h 532"/>
              <a:gd name="T96" fmla="*/ 747 w 767"/>
              <a:gd name="T97" fmla="*/ 352 h 532"/>
              <a:gd name="T98" fmla="*/ 715 w 767"/>
              <a:gd name="T99" fmla="*/ 356 h 532"/>
              <a:gd name="T100" fmla="*/ 710 w 767"/>
              <a:gd name="T101" fmla="*/ 343 h 532"/>
              <a:gd name="T102" fmla="*/ 733 w 767"/>
              <a:gd name="T103" fmla="*/ 165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67" h="532">
                <a:moveTo>
                  <a:pt x="742" y="164"/>
                </a:moveTo>
                <a:lnTo>
                  <a:pt x="713" y="1"/>
                </a:lnTo>
                <a:lnTo>
                  <a:pt x="713" y="1"/>
                </a:lnTo>
                <a:lnTo>
                  <a:pt x="703" y="2"/>
                </a:lnTo>
                <a:lnTo>
                  <a:pt x="701" y="1"/>
                </a:lnTo>
                <a:lnTo>
                  <a:pt x="699" y="0"/>
                </a:lnTo>
                <a:lnTo>
                  <a:pt x="688" y="0"/>
                </a:lnTo>
                <a:lnTo>
                  <a:pt x="688" y="0"/>
                </a:lnTo>
                <a:lnTo>
                  <a:pt x="678" y="5"/>
                </a:lnTo>
                <a:lnTo>
                  <a:pt x="669" y="8"/>
                </a:lnTo>
                <a:lnTo>
                  <a:pt x="669" y="10"/>
                </a:lnTo>
                <a:lnTo>
                  <a:pt x="669" y="10"/>
                </a:lnTo>
                <a:lnTo>
                  <a:pt x="665" y="14"/>
                </a:lnTo>
                <a:lnTo>
                  <a:pt x="658" y="16"/>
                </a:lnTo>
                <a:lnTo>
                  <a:pt x="658" y="16"/>
                </a:lnTo>
                <a:lnTo>
                  <a:pt x="649" y="14"/>
                </a:lnTo>
                <a:lnTo>
                  <a:pt x="642" y="13"/>
                </a:lnTo>
                <a:lnTo>
                  <a:pt x="642" y="13"/>
                </a:lnTo>
                <a:lnTo>
                  <a:pt x="637" y="16"/>
                </a:lnTo>
                <a:lnTo>
                  <a:pt x="635" y="18"/>
                </a:lnTo>
                <a:lnTo>
                  <a:pt x="631" y="18"/>
                </a:lnTo>
                <a:lnTo>
                  <a:pt x="626" y="14"/>
                </a:lnTo>
                <a:lnTo>
                  <a:pt x="617" y="14"/>
                </a:lnTo>
                <a:lnTo>
                  <a:pt x="615" y="16"/>
                </a:lnTo>
                <a:lnTo>
                  <a:pt x="615" y="16"/>
                </a:lnTo>
                <a:lnTo>
                  <a:pt x="619" y="22"/>
                </a:lnTo>
                <a:lnTo>
                  <a:pt x="622" y="26"/>
                </a:lnTo>
                <a:lnTo>
                  <a:pt x="624" y="28"/>
                </a:lnTo>
                <a:lnTo>
                  <a:pt x="624" y="28"/>
                </a:lnTo>
                <a:lnTo>
                  <a:pt x="640" y="31"/>
                </a:lnTo>
                <a:lnTo>
                  <a:pt x="647" y="32"/>
                </a:lnTo>
                <a:lnTo>
                  <a:pt x="644" y="36"/>
                </a:lnTo>
                <a:lnTo>
                  <a:pt x="644" y="40"/>
                </a:lnTo>
                <a:lnTo>
                  <a:pt x="644" y="40"/>
                </a:lnTo>
                <a:lnTo>
                  <a:pt x="647" y="42"/>
                </a:lnTo>
                <a:lnTo>
                  <a:pt x="644" y="45"/>
                </a:lnTo>
                <a:lnTo>
                  <a:pt x="642" y="45"/>
                </a:lnTo>
                <a:lnTo>
                  <a:pt x="631" y="38"/>
                </a:lnTo>
                <a:lnTo>
                  <a:pt x="631" y="38"/>
                </a:lnTo>
                <a:lnTo>
                  <a:pt x="642" y="64"/>
                </a:lnTo>
                <a:lnTo>
                  <a:pt x="653" y="86"/>
                </a:lnTo>
                <a:lnTo>
                  <a:pt x="649" y="86"/>
                </a:lnTo>
                <a:lnTo>
                  <a:pt x="640" y="80"/>
                </a:lnTo>
                <a:lnTo>
                  <a:pt x="640" y="81"/>
                </a:lnTo>
                <a:lnTo>
                  <a:pt x="640" y="81"/>
                </a:lnTo>
                <a:lnTo>
                  <a:pt x="633" y="89"/>
                </a:lnTo>
                <a:lnTo>
                  <a:pt x="626" y="100"/>
                </a:lnTo>
                <a:lnTo>
                  <a:pt x="622" y="111"/>
                </a:lnTo>
                <a:lnTo>
                  <a:pt x="615" y="120"/>
                </a:lnTo>
                <a:lnTo>
                  <a:pt x="612" y="124"/>
                </a:lnTo>
                <a:lnTo>
                  <a:pt x="622" y="123"/>
                </a:lnTo>
                <a:lnTo>
                  <a:pt x="624" y="126"/>
                </a:lnTo>
                <a:lnTo>
                  <a:pt x="619" y="129"/>
                </a:lnTo>
                <a:lnTo>
                  <a:pt x="619" y="129"/>
                </a:lnTo>
                <a:lnTo>
                  <a:pt x="615" y="135"/>
                </a:lnTo>
                <a:lnTo>
                  <a:pt x="612" y="137"/>
                </a:lnTo>
                <a:lnTo>
                  <a:pt x="610" y="138"/>
                </a:lnTo>
                <a:lnTo>
                  <a:pt x="608" y="138"/>
                </a:lnTo>
                <a:lnTo>
                  <a:pt x="606" y="136"/>
                </a:lnTo>
                <a:lnTo>
                  <a:pt x="606" y="136"/>
                </a:lnTo>
                <a:lnTo>
                  <a:pt x="599" y="138"/>
                </a:lnTo>
                <a:lnTo>
                  <a:pt x="592" y="143"/>
                </a:lnTo>
                <a:lnTo>
                  <a:pt x="578" y="153"/>
                </a:lnTo>
                <a:lnTo>
                  <a:pt x="578" y="153"/>
                </a:lnTo>
                <a:lnTo>
                  <a:pt x="569" y="154"/>
                </a:lnTo>
                <a:lnTo>
                  <a:pt x="569" y="154"/>
                </a:lnTo>
                <a:lnTo>
                  <a:pt x="562" y="154"/>
                </a:lnTo>
                <a:lnTo>
                  <a:pt x="560" y="153"/>
                </a:lnTo>
                <a:lnTo>
                  <a:pt x="558" y="153"/>
                </a:lnTo>
                <a:lnTo>
                  <a:pt x="558" y="153"/>
                </a:lnTo>
                <a:lnTo>
                  <a:pt x="560" y="152"/>
                </a:lnTo>
                <a:lnTo>
                  <a:pt x="562" y="150"/>
                </a:lnTo>
                <a:lnTo>
                  <a:pt x="565" y="150"/>
                </a:lnTo>
                <a:lnTo>
                  <a:pt x="567" y="149"/>
                </a:lnTo>
                <a:lnTo>
                  <a:pt x="560" y="148"/>
                </a:lnTo>
                <a:lnTo>
                  <a:pt x="560" y="148"/>
                </a:lnTo>
                <a:lnTo>
                  <a:pt x="558" y="148"/>
                </a:lnTo>
                <a:lnTo>
                  <a:pt x="556" y="149"/>
                </a:lnTo>
                <a:lnTo>
                  <a:pt x="551" y="153"/>
                </a:lnTo>
                <a:lnTo>
                  <a:pt x="565" y="174"/>
                </a:lnTo>
                <a:lnTo>
                  <a:pt x="569" y="175"/>
                </a:lnTo>
                <a:lnTo>
                  <a:pt x="569" y="175"/>
                </a:lnTo>
                <a:lnTo>
                  <a:pt x="569" y="179"/>
                </a:lnTo>
                <a:lnTo>
                  <a:pt x="571" y="183"/>
                </a:lnTo>
                <a:lnTo>
                  <a:pt x="578" y="190"/>
                </a:lnTo>
                <a:lnTo>
                  <a:pt x="590" y="197"/>
                </a:lnTo>
                <a:lnTo>
                  <a:pt x="599" y="202"/>
                </a:lnTo>
                <a:lnTo>
                  <a:pt x="599" y="214"/>
                </a:lnTo>
                <a:lnTo>
                  <a:pt x="599" y="214"/>
                </a:lnTo>
                <a:lnTo>
                  <a:pt x="606" y="214"/>
                </a:lnTo>
                <a:lnTo>
                  <a:pt x="610" y="213"/>
                </a:lnTo>
                <a:lnTo>
                  <a:pt x="624" y="216"/>
                </a:lnTo>
                <a:lnTo>
                  <a:pt x="631" y="235"/>
                </a:lnTo>
                <a:lnTo>
                  <a:pt x="601" y="264"/>
                </a:lnTo>
                <a:lnTo>
                  <a:pt x="594" y="265"/>
                </a:lnTo>
                <a:lnTo>
                  <a:pt x="594" y="265"/>
                </a:lnTo>
                <a:lnTo>
                  <a:pt x="590" y="270"/>
                </a:lnTo>
                <a:lnTo>
                  <a:pt x="583" y="273"/>
                </a:lnTo>
                <a:lnTo>
                  <a:pt x="567" y="281"/>
                </a:lnTo>
                <a:lnTo>
                  <a:pt x="553" y="288"/>
                </a:lnTo>
                <a:lnTo>
                  <a:pt x="546" y="293"/>
                </a:lnTo>
                <a:lnTo>
                  <a:pt x="540" y="297"/>
                </a:lnTo>
                <a:lnTo>
                  <a:pt x="540" y="297"/>
                </a:lnTo>
                <a:lnTo>
                  <a:pt x="533" y="299"/>
                </a:lnTo>
                <a:lnTo>
                  <a:pt x="528" y="300"/>
                </a:lnTo>
                <a:lnTo>
                  <a:pt x="519" y="306"/>
                </a:lnTo>
                <a:lnTo>
                  <a:pt x="521" y="319"/>
                </a:lnTo>
                <a:lnTo>
                  <a:pt x="521" y="319"/>
                </a:lnTo>
                <a:lnTo>
                  <a:pt x="501" y="325"/>
                </a:lnTo>
                <a:lnTo>
                  <a:pt x="492" y="330"/>
                </a:lnTo>
                <a:lnTo>
                  <a:pt x="485" y="333"/>
                </a:lnTo>
                <a:lnTo>
                  <a:pt x="476" y="332"/>
                </a:lnTo>
                <a:lnTo>
                  <a:pt x="476" y="332"/>
                </a:lnTo>
                <a:lnTo>
                  <a:pt x="460" y="334"/>
                </a:lnTo>
                <a:lnTo>
                  <a:pt x="446" y="336"/>
                </a:lnTo>
                <a:lnTo>
                  <a:pt x="446" y="336"/>
                </a:lnTo>
                <a:lnTo>
                  <a:pt x="428" y="336"/>
                </a:lnTo>
                <a:lnTo>
                  <a:pt x="410" y="333"/>
                </a:lnTo>
                <a:lnTo>
                  <a:pt x="392" y="331"/>
                </a:lnTo>
                <a:lnTo>
                  <a:pt x="376" y="330"/>
                </a:lnTo>
                <a:lnTo>
                  <a:pt x="376" y="330"/>
                </a:lnTo>
                <a:lnTo>
                  <a:pt x="355" y="330"/>
                </a:lnTo>
                <a:lnTo>
                  <a:pt x="344" y="331"/>
                </a:lnTo>
                <a:lnTo>
                  <a:pt x="335" y="332"/>
                </a:lnTo>
                <a:lnTo>
                  <a:pt x="321" y="344"/>
                </a:lnTo>
                <a:lnTo>
                  <a:pt x="335" y="348"/>
                </a:lnTo>
                <a:lnTo>
                  <a:pt x="335" y="348"/>
                </a:lnTo>
                <a:lnTo>
                  <a:pt x="337" y="345"/>
                </a:lnTo>
                <a:lnTo>
                  <a:pt x="344" y="343"/>
                </a:lnTo>
                <a:lnTo>
                  <a:pt x="357" y="340"/>
                </a:lnTo>
                <a:lnTo>
                  <a:pt x="362" y="342"/>
                </a:lnTo>
                <a:lnTo>
                  <a:pt x="364" y="348"/>
                </a:lnTo>
                <a:lnTo>
                  <a:pt x="346" y="352"/>
                </a:lnTo>
                <a:lnTo>
                  <a:pt x="346" y="355"/>
                </a:lnTo>
                <a:lnTo>
                  <a:pt x="355" y="356"/>
                </a:lnTo>
                <a:lnTo>
                  <a:pt x="357" y="358"/>
                </a:lnTo>
                <a:lnTo>
                  <a:pt x="353" y="361"/>
                </a:lnTo>
                <a:lnTo>
                  <a:pt x="353" y="361"/>
                </a:lnTo>
                <a:lnTo>
                  <a:pt x="344" y="360"/>
                </a:lnTo>
                <a:lnTo>
                  <a:pt x="328" y="356"/>
                </a:lnTo>
                <a:lnTo>
                  <a:pt x="303" y="350"/>
                </a:lnTo>
                <a:lnTo>
                  <a:pt x="298" y="348"/>
                </a:lnTo>
                <a:lnTo>
                  <a:pt x="289" y="346"/>
                </a:lnTo>
                <a:lnTo>
                  <a:pt x="289" y="346"/>
                </a:lnTo>
                <a:lnTo>
                  <a:pt x="276" y="354"/>
                </a:lnTo>
                <a:lnTo>
                  <a:pt x="260" y="358"/>
                </a:lnTo>
                <a:lnTo>
                  <a:pt x="244" y="363"/>
                </a:lnTo>
                <a:lnTo>
                  <a:pt x="228" y="368"/>
                </a:lnTo>
                <a:lnTo>
                  <a:pt x="210" y="382"/>
                </a:lnTo>
                <a:lnTo>
                  <a:pt x="210" y="383"/>
                </a:lnTo>
                <a:lnTo>
                  <a:pt x="219" y="385"/>
                </a:lnTo>
                <a:lnTo>
                  <a:pt x="219" y="389"/>
                </a:lnTo>
                <a:lnTo>
                  <a:pt x="219" y="389"/>
                </a:lnTo>
                <a:lnTo>
                  <a:pt x="207" y="392"/>
                </a:lnTo>
                <a:lnTo>
                  <a:pt x="194" y="394"/>
                </a:lnTo>
                <a:lnTo>
                  <a:pt x="182" y="395"/>
                </a:lnTo>
                <a:lnTo>
                  <a:pt x="169" y="399"/>
                </a:lnTo>
                <a:lnTo>
                  <a:pt x="169" y="399"/>
                </a:lnTo>
                <a:lnTo>
                  <a:pt x="162" y="405"/>
                </a:lnTo>
                <a:lnTo>
                  <a:pt x="157" y="411"/>
                </a:lnTo>
                <a:lnTo>
                  <a:pt x="100" y="423"/>
                </a:lnTo>
                <a:lnTo>
                  <a:pt x="96" y="427"/>
                </a:lnTo>
                <a:lnTo>
                  <a:pt x="96" y="427"/>
                </a:lnTo>
                <a:lnTo>
                  <a:pt x="91" y="435"/>
                </a:lnTo>
                <a:lnTo>
                  <a:pt x="84" y="442"/>
                </a:lnTo>
                <a:lnTo>
                  <a:pt x="78" y="449"/>
                </a:lnTo>
                <a:lnTo>
                  <a:pt x="68" y="455"/>
                </a:lnTo>
                <a:lnTo>
                  <a:pt x="48" y="468"/>
                </a:lnTo>
                <a:lnTo>
                  <a:pt x="25" y="480"/>
                </a:lnTo>
                <a:lnTo>
                  <a:pt x="18" y="482"/>
                </a:lnTo>
                <a:lnTo>
                  <a:pt x="18" y="482"/>
                </a:lnTo>
                <a:lnTo>
                  <a:pt x="16" y="480"/>
                </a:lnTo>
                <a:lnTo>
                  <a:pt x="18" y="478"/>
                </a:lnTo>
                <a:lnTo>
                  <a:pt x="18" y="473"/>
                </a:lnTo>
                <a:lnTo>
                  <a:pt x="18" y="473"/>
                </a:lnTo>
                <a:lnTo>
                  <a:pt x="16" y="471"/>
                </a:lnTo>
                <a:lnTo>
                  <a:pt x="14" y="471"/>
                </a:lnTo>
                <a:lnTo>
                  <a:pt x="12" y="471"/>
                </a:lnTo>
                <a:lnTo>
                  <a:pt x="5" y="473"/>
                </a:lnTo>
                <a:lnTo>
                  <a:pt x="0" y="483"/>
                </a:lnTo>
                <a:lnTo>
                  <a:pt x="7" y="485"/>
                </a:lnTo>
                <a:lnTo>
                  <a:pt x="7" y="485"/>
                </a:lnTo>
                <a:lnTo>
                  <a:pt x="9" y="492"/>
                </a:lnTo>
                <a:lnTo>
                  <a:pt x="14" y="502"/>
                </a:lnTo>
                <a:lnTo>
                  <a:pt x="27" y="519"/>
                </a:lnTo>
                <a:lnTo>
                  <a:pt x="27" y="519"/>
                </a:lnTo>
                <a:lnTo>
                  <a:pt x="46" y="525"/>
                </a:lnTo>
                <a:lnTo>
                  <a:pt x="50" y="525"/>
                </a:lnTo>
                <a:lnTo>
                  <a:pt x="52" y="525"/>
                </a:lnTo>
                <a:lnTo>
                  <a:pt x="59" y="522"/>
                </a:lnTo>
                <a:lnTo>
                  <a:pt x="66" y="522"/>
                </a:lnTo>
                <a:lnTo>
                  <a:pt x="78" y="521"/>
                </a:lnTo>
                <a:lnTo>
                  <a:pt x="78" y="521"/>
                </a:lnTo>
                <a:lnTo>
                  <a:pt x="96" y="523"/>
                </a:lnTo>
                <a:lnTo>
                  <a:pt x="114" y="527"/>
                </a:lnTo>
                <a:lnTo>
                  <a:pt x="112" y="532"/>
                </a:lnTo>
                <a:lnTo>
                  <a:pt x="112" y="532"/>
                </a:lnTo>
                <a:lnTo>
                  <a:pt x="130" y="529"/>
                </a:lnTo>
                <a:lnTo>
                  <a:pt x="148" y="528"/>
                </a:lnTo>
                <a:lnTo>
                  <a:pt x="185" y="528"/>
                </a:lnTo>
                <a:lnTo>
                  <a:pt x="185" y="528"/>
                </a:lnTo>
                <a:lnTo>
                  <a:pt x="212" y="527"/>
                </a:lnTo>
                <a:lnTo>
                  <a:pt x="241" y="523"/>
                </a:lnTo>
                <a:lnTo>
                  <a:pt x="273" y="517"/>
                </a:lnTo>
                <a:lnTo>
                  <a:pt x="305" y="510"/>
                </a:lnTo>
                <a:lnTo>
                  <a:pt x="335" y="502"/>
                </a:lnTo>
                <a:lnTo>
                  <a:pt x="364" y="493"/>
                </a:lnTo>
                <a:lnTo>
                  <a:pt x="387" y="484"/>
                </a:lnTo>
                <a:lnTo>
                  <a:pt x="408" y="476"/>
                </a:lnTo>
                <a:lnTo>
                  <a:pt x="412" y="476"/>
                </a:lnTo>
                <a:lnTo>
                  <a:pt x="412" y="476"/>
                </a:lnTo>
                <a:lnTo>
                  <a:pt x="421" y="474"/>
                </a:lnTo>
                <a:lnTo>
                  <a:pt x="430" y="473"/>
                </a:lnTo>
                <a:lnTo>
                  <a:pt x="439" y="471"/>
                </a:lnTo>
                <a:lnTo>
                  <a:pt x="449" y="470"/>
                </a:lnTo>
                <a:lnTo>
                  <a:pt x="460" y="474"/>
                </a:lnTo>
                <a:lnTo>
                  <a:pt x="464" y="474"/>
                </a:lnTo>
                <a:lnTo>
                  <a:pt x="464" y="474"/>
                </a:lnTo>
                <a:lnTo>
                  <a:pt x="503" y="461"/>
                </a:lnTo>
                <a:lnTo>
                  <a:pt x="528" y="450"/>
                </a:lnTo>
                <a:lnTo>
                  <a:pt x="560" y="435"/>
                </a:lnTo>
                <a:lnTo>
                  <a:pt x="578" y="429"/>
                </a:lnTo>
                <a:lnTo>
                  <a:pt x="606" y="421"/>
                </a:lnTo>
                <a:lnTo>
                  <a:pt x="644" y="411"/>
                </a:lnTo>
                <a:lnTo>
                  <a:pt x="701" y="398"/>
                </a:lnTo>
                <a:lnTo>
                  <a:pt x="708" y="398"/>
                </a:lnTo>
                <a:lnTo>
                  <a:pt x="708" y="398"/>
                </a:lnTo>
                <a:lnTo>
                  <a:pt x="713" y="394"/>
                </a:lnTo>
                <a:lnTo>
                  <a:pt x="717" y="391"/>
                </a:lnTo>
                <a:lnTo>
                  <a:pt x="717" y="391"/>
                </a:lnTo>
                <a:lnTo>
                  <a:pt x="740" y="391"/>
                </a:lnTo>
                <a:lnTo>
                  <a:pt x="751" y="389"/>
                </a:lnTo>
                <a:lnTo>
                  <a:pt x="760" y="387"/>
                </a:lnTo>
                <a:lnTo>
                  <a:pt x="758" y="382"/>
                </a:lnTo>
                <a:lnTo>
                  <a:pt x="758" y="382"/>
                </a:lnTo>
                <a:lnTo>
                  <a:pt x="758" y="376"/>
                </a:lnTo>
                <a:lnTo>
                  <a:pt x="758" y="370"/>
                </a:lnTo>
                <a:lnTo>
                  <a:pt x="763" y="364"/>
                </a:lnTo>
                <a:lnTo>
                  <a:pt x="767" y="360"/>
                </a:lnTo>
                <a:lnTo>
                  <a:pt x="767" y="360"/>
                </a:lnTo>
                <a:lnTo>
                  <a:pt x="765" y="356"/>
                </a:lnTo>
                <a:lnTo>
                  <a:pt x="760" y="354"/>
                </a:lnTo>
                <a:lnTo>
                  <a:pt x="754" y="352"/>
                </a:lnTo>
                <a:lnTo>
                  <a:pt x="747" y="352"/>
                </a:lnTo>
                <a:lnTo>
                  <a:pt x="747" y="352"/>
                </a:lnTo>
                <a:lnTo>
                  <a:pt x="738" y="352"/>
                </a:lnTo>
                <a:lnTo>
                  <a:pt x="731" y="355"/>
                </a:lnTo>
                <a:lnTo>
                  <a:pt x="724" y="356"/>
                </a:lnTo>
                <a:lnTo>
                  <a:pt x="715" y="356"/>
                </a:lnTo>
                <a:lnTo>
                  <a:pt x="715" y="356"/>
                </a:lnTo>
                <a:lnTo>
                  <a:pt x="699" y="355"/>
                </a:lnTo>
                <a:lnTo>
                  <a:pt x="699" y="346"/>
                </a:lnTo>
                <a:lnTo>
                  <a:pt x="699" y="346"/>
                </a:lnTo>
                <a:lnTo>
                  <a:pt x="706" y="344"/>
                </a:lnTo>
                <a:lnTo>
                  <a:pt x="710" y="343"/>
                </a:lnTo>
                <a:lnTo>
                  <a:pt x="724" y="342"/>
                </a:lnTo>
                <a:lnTo>
                  <a:pt x="703" y="173"/>
                </a:lnTo>
                <a:lnTo>
                  <a:pt x="715" y="169"/>
                </a:lnTo>
                <a:lnTo>
                  <a:pt x="722" y="169"/>
                </a:lnTo>
                <a:lnTo>
                  <a:pt x="733" y="165"/>
                </a:lnTo>
                <a:lnTo>
                  <a:pt x="742" y="164"/>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42"/>
          <p:cNvSpPr>
            <a:spLocks/>
          </p:cNvSpPr>
          <p:nvPr/>
        </p:nvSpPr>
        <p:spPr bwMode="auto">
          <a:xfrm rot="16200000">
            <a:off x="4717180" y="3623079"/>
            <a:ext cx="775066" cy="771739"/>
          </a:xfrm>
          <a:custGeom>
            <a:avLst/>
            <a:gdLst>
              <a:gd name="T0" fmla="*/ 509 w 509"/>
              <a:gd name="T1" fmla="*/ 261 h 291"/>
              <a:gd name="T2" fmla="*/ 503 w 509"/>
              <a:gd name="T3" fmla="*/ 260 h 291"/>
              <a:gd name="T4" fmla="*/ 493 w 509"/>
              <a:gd name="T5" fmla="*/ 266 h 291"/>
              <a:gd name="T6" fmla="*/ 482 w 509"/>
              <a:gd name="T7" fmla="*/ 269 h 291"/>
              <a:gd name="T8" fmla="*/ 473 w 509"/>
              <a:gd name="T9" fmla="*/ 267 h 291"/>
              <a:gd name="T10" fmla="*/ 459 w 509"/>
              <a:gd name="T11" fmla="*/ 259 h 291"/>
              <a:gd name="T12" fmla="*/ 437 w 509"/>
              <a:gd name="T13" fmla="*/ 252 h 291"/>
              <a:gd name="T14" fmla="*/ 434 w 509"/>
              <a:gd name="T15" fmla="*/ 289 h 291"/>
              <a:gd name="T16" fmla="*/ 425 w 509"/>
              <a:gd name="T17" fmla="*/ 290 h 291"/>
              <a:gd name="T18" fmla="*/ 412 w 509"/>
              <a:gd name="T19" fmla="*/ 287 h 291"/>
              <a:gd name="T20" fmla="*/ 371 w 509"/>
              <a:gd name="T21" fmla="*/ 278 h 291"/>
              <a:gd name="T22" fmla="*/ 352 w 509"/>
              <a:gd name="T23" fmla="*/ 270 h 291"/>
              <a:gd name="T24" fmla="*/ 307 w 509"/>
              <a:gd name="T25" fmla="*/ 271 h 291"/>
              <a:gd name="T26" fmla="*/ 307 w 509"/>
              <a:gd name="T27" fmla="*/ 269 h 291"/>
              <a:gd name="T28" fmla="*/ 295 w 509"/>
              <a:gd name="T29" fmla="*/ 263 h 291"/>
              <a:gd name="T30" fmla="*/ 289 w 509"/>
              <a:gd name="T31" fmla="*/ 261 h 291"/>
              <a:gd name="T32" fmla="*/ 275 w 509"/>
              <a:gd name="T33" fmla="*/ 253 h 291"/>
              <a:gd name="T34" fmla="*/ 261 w 509"/>
              <a:gd name="T35" fmla="*/ 248 h 291"/>
              <a:gd name="T36" fmla="*/ 225 w 509"/>
              <a:gd name="T37" fmla="*/ 247 h 291"/>
              <a:gd name="T38" fmla="*/ 213 w 509"/>
              <a:gd name="T39" fmla="*/ 245 h 291"/>
              <a:gd name="T40" fmla="*/ 209 w 509"/>
              <a:gd name="T41" fmla="*/ 241 h 291"/>
              <a:gd name="T42" fmla="*/ 193 w 509"/>
              <a:gd name="T43" fmla="*/ 233 h 291"/>
              <a:gd name="T44" fmla="*/ 173 w 509"/>
              <a:gd name="T45" fmla="*/ 224 h 291"/>
              <a:gd name="T46" fmla="*/ 143 w 509"/>
              <a:gd name="T47" fmla="*/ 218 h 291"/>
              <a:gd name="T48" fmla="*/ 136 w 509"/>
              <a:gd name="T49" fmla="*/ 218 h 291"/>
              <a:gd name="T50" fmla="*/ 116 w 509"/>
              <a:gd name="T51" fmla="*/ 216 h 291"/>
              <a:gd name="T52" fmla="*/ 91 w 509"/>
              <a:gd name="T53" fmla="*/ 209 h 291"/>
              <a:gd name="T54" fmla="*/ 81 w 509"/>
              <a:gd name="T55" fmla="*/ 210 h 291"/>
              <a:gd name="T56" fmla="*/ 63 w 509"/>
              <a:gd name="T57" fmla="*/ 214 h 291"/>
              <a:gd name="T58" fmla="*/ 45 w 509"/>
              <a:gd name="T59" fmla="*/ 217 h 291"/>
              <a:gd name="T60" fmla="*/ 34 w 509"/>
              <a:gd name="T61" fmla="*/ 220 h 291"/>
              <a:gd name="T62" fmla="*/ 29 w 509"/>
              <a:gd name="T63" fmla="*/ 216 h 291"/>
              <a:gd name="T64" fmla="*/ 13 w 509"/>
              <a:gd name="T65" fmla="*/ 215 h 291"/>
              <a:gd name="T66" fmla="*/ 0 w 509"/>
              <a:gd name="T67" fmla="*/ 38 h 291"/>
              <a:gd name="T68" fmla="*/ 79 w 509"/>
              <a:gd name="T69" fmla="*/ 28 h 291"/>
              <a:gd name="T70" fmla="*/ 72 w 509"/>
              <a:gd name="T71" fmla="*/ 21 h 291"/>
              <a:gd name="T72" fmla="*/ 77 w 509"/>
              <a:gd name="T73" fmla="*/ 15 h 291"/>
              <a:gd name="T74" fmla="*/ 86 w 509"/>
              <a:gd name="T75" fmla="*/ 9 h 291"/>
              <a:gd name="T76" fmla="*/ 334 w 509"/>
              <a:gd name="T77" fmla="*/ 10 h 291"/>
              <a:gd name="T78" fmla="*/ 371 w 509"/>
              <a:gd name="T79" fmla="*/ 9 h 291"/>
              <a:gd name="T80" fmla="*/ 489 w 509"/>
              <a:gd name="T81"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9" h="291">
                <a:moveTo>
                  <a:pt x="489" y="0"/>
                </a:moveTo>
                <a:lnTo>
                  <a:pt x="509" y="261"/>
                </a:lnTo>
                <a:lnTo>
                  <a:pt x="503" y="260"/>
                </a:lnTo>
                <a:lnTo>
                  <a:pt x="503" y="260"/>
                </a:lnTo>
                <a:lnTo>
                  <a:pt x="500" y="264"/>
                </a:lnTo>
                <a:lnTo>
                  <a:pt x="493" y="266"/>
                </a:lnTo>
                <a:lnTo>
                  <a:pt x="489" y="267"/>
                </a:lnTo>
                <a:lnTo>
                  <a:pt x="482" y="269"/>
                </a:lnTo>
                <a:lnTo>
                  <a:pt x="473" y="267"/>
                </a:lnTo>
                <a:lnTo>
                  <a:pt x="473" y="267"/>
                </a:lnTo>
                <a:lnTo>
                  <a:pt x="466" y="263"/>
                </a:lnTo>
                <a:lnTo>
                  <a:pt x="459" y="259"/>
                </a:lnTo>
                <a:lnTo>
                  <a:pt x="443" y="252"/>
                </a:lnTo>
                <a:lnTo>
                  <a:pt x="437" y="252"/>
                </a:lnTo>
                <a:lnTo>
                  <a:pt x="441" y="291"/>
                </a:lnTo>
                <a:lnTo>
                  <a:pt x="434" y="289"/>
                </a:lnTo>
                <a:lnTo>
                  <a:pt x="425" y="290"/>
                </a:lnTo>
                <a:lnTo>
                  <a:pt x="425" y="290"/>
                </a:lnTo>
                <a:lnTo>
                  <a:pt x="418" y="289"/>
                </a:lnTo>
                <a:lnTo>
                  <a:pt x="412" y="287"/>
                </a:lnTo>
                <a:lnTo>
                  <a:pt x="400" y="281"/>
                </a:lnTo>
                <a:lnTo>
                  <a:pt x="371" y="278"/>
                </a:lnTo>
                <a:lnTo>
                  <a:pt x="352" y="270"/>
                </a:lnTo>
                <a:lnTo>
                  <a:pt x="352" y="270"/>
                </a:lnTo>
                <a:lnTo>
                  <a:pt x="334" y="271"/>
                </a:lnTo>
                <a:lnTo>
                  <a:pt x="307" y="271"/>
                </a:lnTo>
                <a:lnTo>
                  <a:pt x="307" y="271"/>
                </a:lnTo>
                <a:lnTo>
                  <a:pt x="307" y="269"/>
                </a:lnTo>
                <a:lnTo>
                  <a:pt x="302" y="266"/>
                </a:lnTo>
                <a:lnTo>
                  <a:pt x="295" y="263"/>
                </a:lnTo>
                <a:lnTo>
                  <a:pt x="289" y="261"/>
                </a:lnTo>
                <a:lnTo>
                  <a:pt x="289" y="261"/>
                </a:lnTo>
                <a:lnTo>
                  <a:pt x="282" y="257"/>
                </a:lnTo>
                <a:lnTo>
                  <a:pt x="275" y="253"/>
                </a:lnTo>
                <a:lnTo>
                  <a:pt x="268" y="251"/>
                </a:lnTo>
                <a:lnTo>
                  <a:pt x="261" y="248"/>
                </a:lnTo>
                <a:lnTo>
                  <a:pt x="243" y="247"/>
                </a:lnTo>
                <a:lnTo>
                  <a:pt x="225" y="247"/>
                </a:lnTo>
                <a:lnTo>
                  <a:pt x="225" y="247"/>
                </a:lnTo>
                <a:lnTo>
                  <a:pt x="213" y="245"/>
                </a:lnTo>
                <a:lnTo>
                  <a:pt x="213" y="245"/>
                </a:lnTo>
                <a:lnTo>
                  <a:pt x="209" y="241"/>
                </a:lnTo>
                <a:lnTo>
                  <a:pt x="204" y="238"/>
                </a:lnTo>
                <a:lnTo>
                  <a:pt x="193" y="233"/>
                </a:lnTo>
                <a:lnTo>
                  <a:pt x="182" y="229"/>
                </a:lnTo>
                <a:lnTo>
                  <a:pt x="173" y="224"/>
                </a:lnTo>
                <a:lnTo>
                  <a:pt x="154" y="224"/>
                </a:lnTo>
                <a:lnTo>
                  <a:pt x="143" y="218"/>
                </a:lnTo>
                <a:lnTo>
                  <a:pt x="143" y="218"/>
                </a:lnTo>
                <a:lnTo>
                  <a:pt x="136" y="218"/>
                </a:lnTo>
                <a:lnTo>
                  <a:pt x="129" y="218"/>
                </a:lnTo>
                <a:lnTo>
                  <a:pt x="116" y="216"/>
                </a:lnTo>
                <a:lnTo>
                  <a:pt x="102" y="212"/>
                </a:lnTo>
                <a:lnTo>
                  <a:pt x="91" y="209"/>
                </a:lnTo>
                <a:lnTo>
                  <a:pt x="91" y="209"/>
                </a:lnTo>
                <a:lnTo>
                  <a:pt x="81" y="210"/>
                </a:lnTo>
                <a:lnTo>
                  <a:pt x="72" y="211"/>
                </a:lnTo>
                <a:lnTo>
                  <a:pt x="63" y="214"/>
                </a:lnTo>
                <a:lnTo>
                  <a:pt x="56" y="217"/>
                </a:lnTo>
                <a:lnTo>
                  <a:pt x="45" y="217"/>
                </a:lnTo>
                <a:lnTo>
                  <a:pt x="41" y="220"/>
                </a:lnTo>
                <a:lnTo>
                  <a:pt x="34" y="220"/>
                </a:lnTo>
                <a:lnTo>
                  <a:pt x="29" y="216"/>
                </a:lnTo>
                <a:lnTo>
                  <a:pt x="29" y="216"/>
                </a:lnTo>
                <a:lnTo>
                  <a:pt x="20" y="215"/>
                </a:lnTo>
                <a:lnTo>
                  <a:pt x="13" y="215"/>
                </a:lnTo>
                <a:lnTo>
                  <a:pt x="9" y="216"/>
                </a:lnTo>
                <a:lnTo>
                  <a:pt x="0" y="38"/>
                </a:lnTo>
                <a:lnTo>
                  <a:pt x="75" y="38"/>
                </a:lnTo>
                <a:lnTo>
                  <a:pt x="79" y="28"/>
                </a:lnTo>
                <a:lnTo>
                  <a:pt x="72" y="21"/>
                </a:lnTo>
                <a:lnTo>
                  <a:pt x="72" y="21"/>
                </a:lnTo>
                <a:lnTo>
                  <a:pt x="75" y="18"/>
                </a:lnTo>
                <a:lnTo>
                  <a:pt x="77" y="15"/>
                </a:lnTo>
                <a:lnTo>
                  <a:pt x="86" y="9"/>
                </a:lnTo>
                <a:lnTo>
                  <a:pt x="86" y="9"/>
                </a:lnTo>
                <a:lnTo>
                  <a:pt x="211" y="10"/>
                </a:lnTo>
                <a:lnTo>
                  <a:pt x="334" y="10"/>
                </a:lnTo>
                <a:lnTo>
                  <a:pt x="334" y="10"/>
                </a:lnTo>
                <a:lnTo>
                  <a:pt x="371" y="9"/>
                </a:lnTo>
                <a:lnTo>
                  <a:pt x="412" y="7"/>
                </a:lnTo>
                <a:lnTo>
                  <a:pt x="489" y="0"/>
                </a:lnTo>
                <a:lnTo>
                  <a:pt x="489" y="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69"/>
          <p:cNvSpPr>
            <a:spLocks/>
          </p:cNvSpPr>
          <p:nvPr/>
        </p:nvSpPr>
        <p:spPr bwMode="auto">
          <a:xfrm rot="16200000">
            <a:off x="5765061" y="2729740"/>
            <a:ext cx="636498" cy="1137719"/>
          </a:xfrm>
          <a:custGeom>
            <a:avLst/>
            <a:gdLst>
              <a:gd name="T0" fmla="*/ 13 w 418"/>
              <a:gd name="T1" fmla="*/ 86 h 429"/>
              <a:gd name="T2" fmla="*/ 36 w 418"/>
              <a:gd name="T3" fmla="*/ 93 h 429"/>
              <a:gd name="T4" fmla="*/ 72 w 418"/>
              <a:gd name="T5" fmla="*/ 339 h 429"/>
              <a:gd name="T6" fmla="*/ 107 w 418"/>
              <a:gd name="T7" fmla="*/ 369 h 429"/>
              <a:gd name="T8" fmla="*/ 132 w 418"/>
              <a:gd name="T9" fmla="*/ 383 h 429"/>
              <a:gd name="T10" fmla="*/ 152 w 418"/>
              <a:gd name="T11" fmla="*/ 391 h 429"/>
              <a:gd name="T12" fmla="*/ 202 w 418"/>
              <a:gd name="T13" fmla="*/ 413 h 429"/>
              <a:gd name="T14" fmla="*/ 236 w 418"/>
              <a:gd name="T15" fmla="*/ 429 h 429"/>
              <a:gd name="T16" fmla="*/ 239 w 418"/>
              <a:gd name="T17" fmla="*/ 423 h 429"/>
              <a:gd name="T18" fmla="*/ 250 w 418"/>
              <a:gd name="T19" fmla="*/ 412 h 429"/>
              <a:gd name="T20" fmla="*/ 252 w 418"/>
              <a:gd name="T21" fmla="*/ 407 h 429"/>
              <a:gd name="T22" fmla="*/ 311 w 418"/>
              <a:gd name="T23" fmla="*/ 386 h 429"/>
              <a:gd name="T24" fmla="*/ 332 w 418"/>
              <a:gd name="T25" fmla="*/ 387 h 429"/>
              <a:gd name="T26" fmla="*/ 357 w 418"/>
              <a:gd name="T27" fmla="*/ 383 h 429"/>
              <a:gd name="T28" fmla="*/ 366 w 418"/>
              <a:gd name="T29" fmla="*/ 370 h 429"/>
              <a:gd name="T30" fmla="*/ 391 w 418"/>
              <a:gd name="T31" fmla="*/ 362 h 429"/>
              <a:gd name="T32" fmla="*/ 371 w 418"/>
              <a:gd name="T33" fmla="*/ 349 h 429"/>
              <a:gd name="T34" fmla="*/ 366 w 418"/>
              <a:gd name="T35" fmla="*/ 339 h 429"/>
              <a:gd name="T36" fmla="*/ 375 w 418"/>
              <a:gd name="T37" fmla="*/ 328 h 429"/>
              <a:gd name="T38" fmla="*/ 362 w 418"/>
              <a:gd name="T39" fmla="*/ 320 h 429"/>
              <a:gd name="T40" fmla="*/ 382 w 418"/>
              <a:gd name="T41" fmla="*/ 288 h 429"/>
              <a:gd name="T42" fmla="*/ 412 w 418"/>
              <a:gd name="T43" fmla="*/ 266 h 429"/>
              <a:gd name="T44" fmla="*/ 418 w 418"/>
              <a:gd name="T45" fmla="*/ 252 h 429"/>
              <a:gd name="T46" fmla="*/ 396 w 418"/>
              <a:gd name="T47" fmla="*/ 250 h 429"/>
              <a:gd name="T48" fmla="*/ 366 w 418"/>
              <a:gd name="T49" fmla="*/ 251 h 429"/>
              <a:gd name="T50" fmla="*/ 355 w 418"/>
              <a:gd name="T51" fmla="*/ 227 h 429"/>
              <a:gd name="T52" fmla="*/ 327 w 418"/>
              <a:gd name="T53" fmla="*/ 222 h 429"/>
              <a:gd name="T54" fmla="*/ 266 w 418"/>
              <a:gd name="T55" fmla="*/ 198 h 429"/>
              <a:gd name="T56" fmla="*/ 245 w 418"/>
              <a:gd name="T57" fmla="*/ 181 h 429"/>
              <a:gd name="T58" fmla="*/ 259 w 418"/>
              <a:gd name="T59" fmla="*/ 169 h 429"/>
              <a:gd name="T60" fmla="*/ 223 w 418"/>
              <a:gd name="T61" fmla="*/ 162 h 429"/>
              <a:gd name="T62" fmla="*/ 223 w 418"/>
              <a:gd name="T63" fmla="*/ 152 h 429"/>
              <a:gd name="T64" fmla="*/ 205 w 418"/>
              <a:gd name="T65" fmla="*/ 134 h 429"/>
              <a:gd name="T66" fmla="*/ 202 w 418"/>
              <a:gd name="T67" fmla="*/ 126 h 429"/>
              <a:gd name="T68" fmla="*/ 220 w 418"/>
              <a:gd name="T69" fmla="*/ 112 h 429"/>
              <a:gd name="T70" fmla="*/ 211 w 418"/>
              <a:gd name="T71" fmla="*/ 100 h 429"/>
              <a:gd name="T72" fmla="*/ 202 w 418"/>
              <a:gd name="T73" fmla="*/ 86 h 429"/>
              <a:gd name="T74" fmla="*/ 195 w 418"/>
              <a:gd name="T75" fmla="*/ 77 h 429"/>
              <a:gd name="T76" fmla="*/ 189 w 418"/>
              <a:gd name="T77" fmla="*/ 76 h 429"/>
              <a:gd name="T78" fmla="*/ 173 w 418"/>
              <a:gd name="T79" fmla="*/ 71 h 429"/>
              <a:gd name="T80" fmla="*/ 164 w 418"/>
              <a:gd name="T81" fmla="*/ 75 h 429"/>
              <a:gd name="T82" fmla="*/ 150 w 418"/>
              <a:gd name="T83" fmla="*/ 77 h 429"/>
              <a:gd name="T84" fmla="*/ 136 w 418"/>
              <a:gd name="T85" fmla="*/ 55 h 429"/>
              <a:gd name="T86" fmla="*/ 116 w 418"/>
              <a:gd name="T87" fmla="*/ 56 h 429"/>
              <a:gd name="T88" fmla="*/ 86 w 418"/>
              <a:gd name="T89" fmla="*/ 50 h 429"/>
              <a:gd name="T90" fmla="*/ 107 w 418"/>
              <a:gd name="T91" fmla="*/ 26 h 429"/>
              <a:gd name="T92" fmla="*/ 75 w 418"/>
              <a:gd name="T93" fmla="*/ 16 h 429"/>
              <a:gd name="T94" fmla="*/ 68 w 418"/>
              <a:gd name="T95" fmla="*/ 22 h 429"/>
              <a:gd name="T96" fmla="*/ 54 w 418"/>
              <a:gd name="T97" fmla="*/ 24 h 429"/>
              <a:gd name="T98" fmla="*/ 18 w 418"/>
              <a:gd name="T99" fmla="*/ 18 h 429"/>
              <a:gd name="T100" fmla="*/ 16 w 418"/>
              <a:gd name="T101" fmla="*/ 12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8" h="429">
                <a:moveTo>
                  <a:pt x="0" y="0"/>
                </a:moveTo>
                <a:lnTo>
                  <a:pt x="13" y="86"/>
                </a:lnTo>
                <a:lnTo>
                  <a:pt x="13" y="86"/>
                </a:lnTo>
                <a:lnTo>
                  <a:pt x="25" y="86"/>
                </a:lnTo>
                <a:lnTo>
                  <a:pt x="34" y="85"/>
                </a:lnTo>
                <a:lnTo>
                  <a:pt x="36" y="93"/>
                </a:lnTo>
                <a:lnTo>
                  <a:pt x="32" y="98"/>
                </a:lnTo>
                <a:lnTo>
                  <a:pt x="72" y="339"/>
                </a:lnTo>
                <a:lnTo>
                  <a:pt x="72" y="339"/>
                </a:lnTo>
                <a:lnTo>
                  <a:pt x="84" y="346"/>
                </a:lnTo>
                <a:lnTo>
                  <a:pt x="91" y="354"/>
                </a:lnTo>
                <a:lnTo>
                  <a:pt x="107" y="369"/>
                </a:lnTo>
                <a:lnTo>
                  <a:pt x="116" y="371"/>
                </a:lnTo>
                <a:lnTo>
                  <a:pt x="132" y="383"/>
                </a:lnTo>
                <a:lnTo>
                  <a:pt x="132" y="383"/>
                </a:lnTo>
                <a:lnTo>
                  <a:pt x="139" y="383"/>
                </a:lnTo>
                <a:lnTo>
                  <a:pt x="148" y="386"/>
                </a:lnTo>
                <a:lnTo>
                  <a:pt x="152" y="391"/>
                </a:lnTo>
                <a:lnTo>
                  <a:pt x="166" y="392"/>
                </a:lnTo>
                <a:lnTo>
                  <a:pt x="166" y="392"/>
                </a:lnTo>
                <a:lnTo>
                  <a:pt x="202" y="413"/>
                </a:lnTo>
                <a:lnTo>
                  <a:pt x="223" y="424"/>
                </a:lnTo>
                <a:lnTo>
                  <a:pt x="230" y="428"/>
                </a:lnTo>
                <a:lnTo>
                  <a:pt x="236" y="429"/>
                </a:lnTo>
                <a:lnTo>
                  <a:pt x="236" y="429"/>
                </a:lnTo>
                <a:lnTo>
                  <a:pt x="236" y="426"/>
                </a:lnTo>
                <a:lnTo>
                  <a:pt x="239" y="423"/>
                </a:lnTo>
                <a:lnTo>
                  <a:pt x="241" y="419"/>
                </a:lnTo>
                <a:lnTo>
                  <a:pt x="245" y="418"/>
                </a:lnTo>
                <a:lnTo>
                  <a:pt x="250" y="412"/>
                </a:lnTo>
                <a:lnTo>
                  <a:pt x="250" y="410"/>
                </a:lnTo>
                <a:lnTo>
                  <a:pt x="252" y="407"/>
                </a:lnTo>
                <a:lnTo>
                  <a:pt x="252" y="407"/>
                </a:lnTo>
                <a:lnTo>
                  <a:pt x="284" y="395"/>
                </a:lnTo>
                <a:lnTo>
                  <a:pt x="300" y="389"/>
                </a:lnTo>
                <a:lnTo>
                  <a:pt x="311" y="386"/>
                </a:lnTo>
                <a:lnTo>
                  <a:pt x="311" y="386"/>
                </a:lnTo>
                <a:lnTo>
                  <a:pt x="321" y="387"/>
                </a:lnTo>
                <a:lnTo>
                  <a:pt x="332" y="387"/>
                </a:lnTo>
                <a:lnTo>
                  <a:pt x="350" y="386"/>
                </a:lnTo>
                <a:lnTo>
                  <a:pt x="350" y="386"/>
                </a:lnTo>
                <a:lnTo>
                  <a:pt x="357" y="383"/>
                </a:lnTo>
                <a:lnTo>
                  <a:pt x="362" y="380"/>
                </a:lnTo>
                <a:lnTo>
                  <a:pt x="366" y="375"/>
                </a:lnTo>
                <a:lnTo>
                  <a:pt x="366" y="370"/>
                </a:lnTo>
                <a:lnTo>
                  <a:pt x="366" y="370"/>
                </a:lnTo>
                <a:lnTo>
                  <a:pt x="380" y="367"/>
                </a:lnTo>
                <a:lnTo>
                  <a:pt x="391" y="362"/>
                </a:lnTo>
                <a:lnTo>
                  <a:pt x="382" y="355"/>
                </a:lnTo>
                <a:lnTo>
                  <a:pt x="375" y="354"/>
                </a:lnTo>
                <a:lnTo>
                  <a:pt x="371" y="349"/>
                </a:lnTo>
                <a:lnTo>
                  <a:pt x="366" y="348"/>
                </a:lnTo>
                <a:lnTo>
                  <a:pt x="366" y="339"/>
                </a:lnTo>
                <a:lnTo>
                  <a:pt x="366" y="339"/>
                </a:lnTo>
                <a:lnTo>
                  <a:pt x="368" y="334"/>
                </a:lnTo>
                <a:lnTo>
                  <a:pt x="375" y="328"/>
                </a:lnTo>
                <a:lnTo>
                  <a:pt x="375" y="328"/>
                </a:lnTo>
                <a:lnTo>
                  <a:pt x="373" y="326"/>
                </a:lnTo>
                <a:lnTo>
                  <a:pt x="368" y="324"/>
                </a:lnTo>
                <a:lnTo>
                  <a:pt x="362" y="320"/>
                </a:lnTo>
                <a:lnTo>
                  <a:pt x="377" y="308"/>
                </a:lnTo>
                <a:lnTo>
                  <a:pt x="375" y="297"/>
                </a:lnTo>
                <a:lnTo>
                  <a:pt x="382" y="288"/>
                </a:lnTo>
                <a:lnTo>
                  <a:pt x="400" y="284"/>
                </a:lnTo>
                <a:lnTo>
                  <a:pt x="418" y="271"/>
                </a:lnTo>
                <a:lnTo>
                  <a:pt x="412" y="266"/>
                </a:lnTo>
                <a:lnTo>
                  <a:pt x="412" y="261"/>
                </a:lnTo>
                <a:lnTo>
                  <a:pt x="418" y="257"/>
                </a:lnTo>
                <a:lnTo>
                  <a:pt x="418" y="252"/>
                </a:lnTo>
                <a:lnTo>
                  <a:pt x="418" y="252"/>
                </a:lnTo>
                <a:lnTo>
                  <a:pt x="405" y="251"/>
                </a:lnTo>
                <a:lnTo>
                  <a:pt x="396" y="250"/>
                </a:lnTo>
                <a:lnTo>
                  <a:pt x="387" y="251"/>
                </a:lnTo>
                <a:lnTo>
                  <a:pt x="375" y="253"/>
                </a:lnTo>
                <a:lnTo>
                  <a:pt x="366" y="251"/>
                </a:lnTo>
                <a:lnTo>
                  <a:pt x="364" y="244"/>
                </a:lnTo>
                <a:lnTo>
                  <a:pt x="352" y="236"/>
                </a:lnTo>
                <a:lnTo>
                  <a:pt x="355" y="227"/>
                </a:lnTo>
                <a:lnTo>
                  <a:pt x="350" y="222"/>
                </a:lnTo>
                <a:lnTo>
                  <a:pt x="327" y="222"/>
                </a:lnTo>
                <a:lnTo>
                  <a:pt x="327" y="222"/>
                </a:lnTo>
                <a:lnTo>
                  <a:pt x="311" y="215"/>
                </a:lnTo>
                <a:lnTo>
                  <a:pt x="289" y="206"/>
                </a:lnTo>
                <a:lnTo>
                  <a:pt x="266" y="198"/>
                </a:lnTo>
                <a:lnTo>
                  <a:pt x="255" y="196"/>
                </a:lnTo>
                <a:lnTo>
                  <a:pt x="245" y="196"/>
                </a:lnTo>
                <a:lnTo>
                  <a:pt x="245" y="181"/>
                </a:lnTo>
                <a:lnTo>
                  <a:pt x="259" y="174"/>
                </a:lnTo>
                <a:lnTo>
                  <a:pt x="259" y="169"/>
                </a:lnTo>
                <a:lnTo>
                  <a:pt x="259" y="169"/>
                </a:lnTo>
                <a:lnTo>
                  <a:pt x="252" y="167"/>
                </a:lnTo>
                <a:lnTo>
                  <a:pt x="243" y="165"/>
                </a:lnTo>
                <a:lnTo>
                  <a:pt x="223" y="162"/>
                </a:lnTo>
                <a:lnTo>
                  <a:pt x="216" y="157"/>
                </a:lnTo>
                <a:lnTo>
                  <a:pt x="216" y="157"/>
                </a:lnTo>
                <a:lnTo>
                  <a:pt x="223" y="152"/>
                </a:lnTo>
                <a:lnTo>
                  <a:pt x="234" y="148"/>
                </a:lnTo>
                <a:lnTo>
                  <a:pt x="227" y="138"/>
                </a:lnTo>
                <a:lnTo>
                  <a:pt x="205" y="134"/>
                </a:lnTo>
                <a:lnTo>
                  <a:pt x="200" y="131"/>
                </a:lnTo>
                <a:lnTo>
                  <a:pt x="200" y="131"/>
                </a:lnTo>
                <a:lnTo>
                  <a:pt x="202" y="126"/>
                </a:lnTo>
                <a:lnTo>
                  <a:pt x="209" y="122"/>
                </a:lnTo>
                <a:lnTo>
                  <a:pt x="216" y="117"/>
                </a:lnTo>
                <a:lnTo>
                  <a:pt x="220" y="112"/>
                </a:lnTo>
                <a:lnTo>
                  <a:pt x="220" y="112"/>
                </a:lnTo>
                <a:lnTo>
                  <a:pt x="216" y="107"/>
                </a:lnTo>
                <a:lnTo>
                  <a:pt x="211" y="100"/>
                </a:lnTo>
                <a:lnTo>
                  <a:pt x="211" y="93"/>
                </a:lnTo>
                <a:lnTo>
                  <a:pt x="211" y="87"/>
                </a:lnTo>
                <a:lnTo>
                  <a:pt x="202" y="86"/>
                </a:lnTo>
                <a:lnTo>
                  <a:pt x="200" y="86"/>
                </a:lnTo>
                <a:lnTo>
                  <a:pt x="195" y="81"/>
                </a:lnTo>
                <a:lnTo>
                  <a:pt x="195" y="77"/>
                </a:lnTo>
                <a:lnTo>
                  <a:pt x="193" y="77"/>
                </a:lnTo>
                <a:lnTo>
                  <a:pt x="193" y="77"/>
                </a:lnTo>
                <a:lnTo>
                  <a:pt x="189" y="76"/>
                </a:lnTo>
                <a:lnTo>
                  <a:pt x="186" y="75"/>
                </a:lnTo>
                <a:lnTo>
                  <a:pt x="175" y="74"/>
                </a:lnTo>
                <a:lnTo>
                  <a:pt x="173" y="71"/>
                </a:lnTo>
                <a:lnTo>
                  <a:pt x="173" y="71"/>
                </a:lnTo>
                <a:lnTo>
                  <a:pt x="168" y="73"/>
                </a:lnTo>
                <a:lnTo>
                  <a:pt x="164" y="75"/>
                </a:lnTo>
                <a:lnTo>
                  <a:pt x="154" y="79"/>
                </a:lnTo>
                <a:lnTo>
                  <a:pt x="150" y="77"/>
                </a:lnTo>
                <a:lnTo>
                  <a:pt x="150" y="77"/>
                </a:lnTo>
                <a:lnTo>
                  <a:pt x="145" y="65"/>
                </a:lnTo>
                <a:lnTo>
                  <a:pt x="141" y="59"/>
                </a:lnTo>
                <a:lnTo>
                  <a:pt x="136" y="55"/>
                </a:lnTo>
                <a:lnTo>
                  <a:pt x="136" y="55"/>
                </a:lnTo>
                <a:lnTo>
                  <a:pt x="127" y="55"/>
                </a:lnTo>
                <a:lnTo>
                  <a:pt x="116" y="56"/>
                </a:lnTo>
                <a:lnTo>
                  <a:pt x="93" y="58"/>
                </a:lnTo>
                <a:lnTo>
                  <a:pt x="86" y="50"/>
                </a:lnTo>
                <a:lnTo>
                  <a:pt x="86" y="50"/>
                </a:lnTo>
                <a:lnTo>
                  <a:pt x="100" y="39"/>
                </a:lnTo>
                <a:lnTo>
                  <a:pt x="104" y="33"/>
                </a:lnTo>
                <a:lnTo>
                  <a:pt x="107" y="26"/>
                </a:lnTo>
                <a:lnTo>
                  <a:pt x="100" y="19"/>
                </a:lnTo>
                <a:lnTo>
                  <a:pt x="75" y="16"/>
                </a:lnTo>
                <a:lnTo>
                  <a:pt x="75" y="16"/>
                </a:lnTo>
                <a:lnTo>
                  <a:pt x="72" y="16"/>
                </a:lnTo>
                <a:lnTo>
                  <a:pt x="70" y="19"/>
                </a:lnTo>
                <a:lnTo>
                  <a:pt x="68" y="22"/>
                </a:lnTo>
                <a:lnTo>
                  <a:pt x="68" y="22"/>
                </a:lnTo>
                <a:lnTo>
                  <a:pt x="54" y="24"/>
                </a:lnTo>
                <a:lnTo>
                  <a:pt x="54" y="24"/>
                </a:lnTo>
                <a:lnTo>
                  <a:pt x="36" y="21"/>
                </a:lnTo>
                <a:lnTo>
                  <a:pt x="18" y="18"/>
                </a:lnTo>
                <a:lnTo>
                  <a:pt x="18" y="18"/>
                </a:lnTo>
                <a:lnTo>
                  <a:pt x="13" y="15"/>
                </a:lnTo>
                <a:lnTo>
                  <a:pt x="13" y="13"/>
                </a:lnTo>
                <a:lnTo>
                  <a:pt x="16" y="12"/>
                </a:lnTo>
                <a:lnTo>
                  <a:pt x="11" y="3"/>
                </a:lnTo>
                <a:lnTo>
                  <a:pt x="0" y="0"/>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70"/>
          <p:cNvSpPr>
            <a:spLocks/>
          </p:cNvSpPr>
          <p:nvPr/>
        </p:nvSpPr>
        <p:spPr bwMode="auto">
          <a:xfrm rot="16200000">
            <a:off x="5808612" y="3069245"/>
            <a:ext cx="485749" cy="1270320"/>
          </a:xfrm>
          <a:custGeom>
            <a:avLst/>
            <a:gdLst>
              <a:gd name="T0" fmla="*/ 299 w 319"/>
              <a:gd name="T1" fmla="*/ 381 h 479"/>
              <a:gd name="T2" fmla="*/ 249 w 319"/>
              <a:gd name="T3" fmla="*/ 135 h 479"/>
              <a:gd name="T4" fmla="*/ 251 w 319"/>
              <a:gd name="T5" fmla="*/ 122 h 479"/>
              <a:gd name="T6" fmla="*/ 242 w 319"/>
              <a:gd name="T7" fmla="*/ 123 h 479"/>
              <a:gd name="T8" fmla="*/ 217 w 319"/>
              <a:gd name="T9" fmla="*/ 37 h 479"/>
              <a:gd name="T10" fmla="*/ 167 w 319"/>
              <a:gd name="T11" fmla="*/ 32 h 479"/>
              <a:gd name="T12" fmla="*/ 153 w 319"/>
              <a:gd name="T13" fmla="*/ 30 h 479"/>
              <a:gd name="T14" fmla="*/ 130 w 319"/>
              <a:gd name="T15" fmla="*/ 27 h 479"/>
              <a:gd name="T16" fmla="*/ 123 w 319"/>
              <a:gd name="T17" fmla="*/ 26 h 479"/>
              <a:gd name="T18" fmla="*/ 105 w 319"/>
              <a:gd name="T19" fmla="*/ 18 h 479"/>
              <a:gd name="T20" fmla="*/ 57 w 319"/>
              <a:gd name="T21" fmla="*/ 7 h 479"/>
              <a:gd name="T22" fmla="*/ 39 w 319"/>
              <a:gd name="T23" fmla="*/ 8 h 479"/>
              <a:gd name="T24" fmla="*/ 12 w 319"/>
              <a:gd name="T25" fmla="*/ 8 h 479"/>
              <a:gd name="T26" fmla="*/ 7 w 319"/>
              <a:gd name="T27" fmla="*/ 3 h 479"/>
              <a:gd name="T28" fmla="*/ 0 w 319"/>
              <a:gd name="T29" fmla="*/ 0 h 479"/>
              <a:gd name="T30" fmla="*/ 21 w 319"/>
              <a:gd name="T31" fmla="*/ 168 h 479"/>
              <a:gd name="T32" fmla="*/ 35 w 319"/>
              <a:gd name="T33" fmla="*/ 253 h 479"/>
              <a:gd name="T34" fmla="*/ 57 w 319"/>
              <a:gd name="T35" fmla="*/ 337 h 479"/>
              <a:gd name="T36" fmla="*/ 87 w 319"/>
              <a:gd name="T37" fmla="*/ 338 h 479"/>
              <a:gd name="T38" fmla="*/ 89 w 319"/>
              <a:gd name="T39" fmla="*/ 345 h 479"/>
              <a:gd name="T40" fmla="*/ 98 w 319"/>
              <a:gd name="T41" fmla="*/ 351 h 479"/>
              <a:gd name="T42" fmla="*/ 105 w 319"/>
              <a:gd name="T43" fmla="*/ 351 h 479"/>
              <a:gd name="T44" fmla="*/ 114 w 319"/>
              <a:gd name="T45" fmla="*/ 351 h 479"/>
              <a:gd name="T46" fmla="*/ 121 w 319"/>
              <a:gd name="T47" fmla="*/ 353 h 479"/>
              <a:gd name="T48" fmla="*/ 148 w 319"/>
              <a:gd name="T49" fmla="*/ 377 h 479"/>
              <a:gd name="T50" fmla="*/ 180 w 319"/>
              <a:gd name="T51" fmla="*/ 405 h 479"/>
              <a:gd name="T52" fmla="*/ 203 w 319"/>
              <a:gd name="T53" fmla="*/ 412 h 479"/>
              <a:gd name="T54" fmla="*/ 205 w 319"/>
              <a:gd name="T55" fmla="*/ 414 h 479"/>
              <a:gd name="T56" fmla="*/ 210 w 319"/>
              <a:gd name="T57" fmla="*/ 420 h 479"/>
              <a:gd name="T58" fmla="*/ 223 w 319"/>
              <a:gd name="T59" fmla="*/ 426 h 479"/>
              <a:gd name="T60" fmla="*/ 221 w 319"/>
              <a:gd name="T61" fmla="*/ 429 h 479"/>
              <a:gd name="T62" fmla="*/ 221 w 319"/>
              <a:gd name="T63" fmla="*/ 436 h 479"/>
              <a:gd name="T64" fmla="*/ 226 w 319"/>
              <a:gd name="T65" fmla="*/ 437 h 479"/>
              <a:gd name="T66" fmla="*/ 237 w 319"/>
              <a:gd name="T67" fmla="*/ 446 h 479"/>
              <a:gd name="T68" fmla="*/ 242 w 319"/>
              <a:gd name="T69" fmla="*/ 459 h 479"/>
              <a:gd name="T70" fmla="*/ 253 w 319"/>
              <a:gd name="T71" fmla="*/ 461 h 479"/>
              <a:gd name="T72" fmla="*/ 276 w 319"/>
              <a:gd name="T73" fmla="*/ 472 h 479"/>
              <a:gd name="T74" fmla="*/ 283 w 319"/>
              <a:gd name="T75" fmla="*/ 477 h 479"/>
              <a:gd name="T76" fmla="*/ 292 w 319"/>
              <a:gd name="T77" fmla="*/ 478 h 479"/>
              <a:gd name="T78" fmla="*/ 310 w 319"/>
              <a:gd name="T79" fmla="*/ 477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9" h="479">
                <a:moveTo>
                  <a:pt x="319" y="479"/>
                </a:moveTo>
                <a:lnTo>
                  <a:pt x="299" y="381"/>
                </a:lnTo>
                <a:lnTo>
                  <a:pt x="289" y="376"/>
                </a:lnTo>
                <a:lnTo>
                  <a:pt x="249" y="135"/>
                </a:lnTo>
                <a:lnTo>
                  <a:pt x="253" y="130"/>
                </a:lnTo>
                <a:lnTo>
                  <a:pt x="251" y="122"/>
                </a:lnTo>
                <a:lnTo>
                  <a:pt x="251" y="122"/>
                </a:lnTo>
                <a:lnTo>
                  <a:pt x="242" y="123"/>
                </a:lnTo>
                <a:lnTo>
                  <a:pt x="230" y="123"/>
                </a:lnTo>
                <a:lnTo>
                  <a:pt x="217" y="37"/>
                </a:lnTo>
                <a:lnTo>
                  <a:pt x="173" y="30"/>
                </a:lnTo>
                <a:lnTo>
                  <a:pt x="167" y="32"/>
                </a:lnTo>
                <a:lnTo>
                  <a:pt x="167" y="32"/>
                </a:lnTo>
                <a:lnTo>
                  <a:pt x="153" y="30"/>
                </a:lnTo>
                <a:lnTo>
                  <a:pt x="139" y="26"/>
                </a:lnTo>
                <a:lnTo>
                  <a:pt x="130" y="27"/>
                </a:lnTo>
                <a:lnTo>
                  <a:pt x="130" y="27"/>
                </a:lnTo>
                <a:lnTo>
                  <a:pt x="123" y="26"/>
                </a:lnTo>
                <a:lnTo>
                  <a:pt x="117" y="24"/>
                </a:lnTo>
                <a:lnTo>
                  <a:pt x="105" y="18"/>
                </a:lnTo>
                <a:lnTo>
                  <a:pt x="76" y="15"/>
                </a:lnTo>
                <a:lnTo>
                  <a:pt x="57" y="7"/>
                </a:lnTo>
                <a:lnTo>
                  <a:pt x="57" y="7"/>
                </a:lnTo>
                <a:lnTo>
                  <a:pt x="39" y="8"/>
                </a:lnTo>
                <a:lnTo>
                  <a:pt x="12" y="8"/>
                </a:lnTo>
                <a:lnTo>
                  <a:pt x="12" y="8"/>
                </a:lnTo>
                <a:lnTo>
                  <a:pt x="12" y="6"/>
                </a:lnTo>
                <a:lnTo>
                  <a:pt x="7" y="3"/>
                </a:lnTo>
                <a:lnTo>
                  <a:pt x="0" y="0"/>
                </a:lnTo>
                <a:lnTo>
                  <a:pt x="0" y="0"/>
                </a:lnTo>
                <a:lnTo>
                  <a:pt x="10" y="83"/>
                </a:lnTo>
                <a:lnTo>
                  <a:pt x="21" y="168"/>
                </a:lnTo>
                <a:lnTo>
                  <a:pt x="28" y="211"/>
                </a:lnTo>
                <a:lnTo>
                  <a:pt x="35" y="253"/>
                </a:lnTo>
                <a:lnTo>
                  <a:pt x="46" y="295"/>
                </a:lnTo>
                <a:lnTo>
                  <a:pt x="57" y="337"/>
                </a:lnTo>
                <a:lnTo>
                  <a:pt x="87" y="338"/>
                </a:lnTo>
                <a:lnTo>
                  <a:pt x="87" y="338"/>
                </a:lnTo>
                <a:lnTo>
                  <a:pt x="87" y="343"/>
                </a:lnTo>
                <a:lnTo>
                  <a:pt x="89" y="345"/>
                </a:lnTo>
                <a:lnTo>
                  <a:pt x="94" y="348"/>
                </a:lnTo>
                <a:lnTo>
                  <a:pt x="98" y="351"/>
                </a:lnTo>
                <a:lnTo>
                  <a:pt x="98" y="351"/>
                </a:lnTo>
                <a:lnTo>
                  <a:pt x="105" y="351"/>
                </a:lnTo>
                <a:lnTo>
                  <a:pt x="114" y="351"/>
                </a:lnTo>
                <a:lnTo>
                  <a:pt x="114" y="351"/>
                </a:lnTo>
                <a:lnTo>
                  <a:pt x="117" y="352"/>
                </a:lnTo>
                <a:lnTo>
                  <a:pt x="121" y="353"/>
                </a:lnTo>
                <a:lnTo>
                  <a:pt x="130" y="359"/>
                </a:lnTo>
                <a:lnTo>
                  <a:pt x="148" y="377"/>
                </a:lnTo>
                <a:lnTo>
                  <a:pt x="169" y="397"/>
                </a:lnTo>
                <a:lnTo>
                  <a:pt x="180" y="405"/>
                </a:lnTo>
                <a:lnTo>
                  <a:pt x="189" y="411"/>
                </a:lnTo>
                <a:lnTo>
                  <a:pt x="203" y="412"/>
                </a:lnTo>
                <a:lnTo>
                  <a:pt x="203" y="412"/>
                </a:lnTo>
                <a:lnTo>
                  <a:pt x="205" y="414"/>
                </a:lnTo>
                <a:lnTo>
                  <a:pt x="203" y="418"/>
                </a:lnTo>
                <a:lnTo>
                  <a:pt x="210" y="420"/>
                </a:lnTo>
                <a:lnTo>
                  <a:pt x="214" y="420"/>
                </a:lnTo>
                <a:lnTo>
                  <a:pt x="223" y="426"/>
                </a:lnTo>
                <a:lnTo>
                  <a:pt x="223" y="426"/>
                </a:lnTo>
                <a:lnTo>
                  <a:pt x="221" y="429"/>
                </a:lnTo>
                <a:lnTo>
                  <a:pt x="217" y="431"/>
                </a:lnTo>
                <a:lnTo>
                  <a:pt x="221" y="436"/>
                </a:lnTo>
                <a:lnTo>
                  <a:pt x="221" y="436"/>
                </a:lnTo>
                <a:lnTo>
                  <a:pt x="226" y="437"/>
                </a:lnTo>
                <a:lnTo>
                  <a:pt x="230" y="438"/>
                </a:lnTo>
                <a:lnTo>
                  <a:pt x="237" y="446"/>
                </a:lnTo>
                <a:lnTo>
                  <a:pt x="242" y="453"/>
                </a:lnTo>
                <a:lnTo>
                  <a:pt x="242" y="459"/>
                </a:lnTo>
                <a:lnTo>
                  <a:pt x="242" y="459"/>
                </a:lnTo>
                <a:lnTo>
                  <a:pt x="253" y="461"/>
                </a:lnTo>
                <a:lnTo>
                  <a:pt x="267" y="466"/>
                </a:lnTo>
                <a:lnTo>
                  <a:pt x="276" y="472"/>
                </a:lnTo>
                <a:lnTo>
                  <a:pt x="280" y="474"/>
                </a:lnTo>
                <a:lnTo>
                  <a:pt x="283" y="477"/>
                </a:lnTo>
                <a:lnTo>
                  <a:pt x="283" y="477"/>
                </a:lnTo>
                <a:lnTo>
                  <a:pt x="292" y="478"/>
                </a:lnTo>
                <a:lnTo>
                  <a:pt x="301" y="479"/>
                </a:lnTo>
                <a:lnTo>
                  <a:pt x="310" y="477"/>
                </a:lnTo>
                <a:lnTo>
                  <a:pt x="319" y="479"/>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74"/>
          <p:cNvSpPr>
            <a:spLocks/>
          </p:cNvSpPr>
          <p:nvPr/>
        </p:nvSpPr>
        <p:spPr bwMode="auto">
          <a:xfrm rot="16200000">
            <a:off x="6649848" y="2534934"/>
            <a:ext cx="733952" cy="1180152"/>
          </a:xfrm>
          <a:custGeom>
            <a:avLst/>
            <a:gdLst>
              <a:gd name="T0" fmla="*/ 270 w 482"/>
              <a:gd name="T1" fmla="*/ 400 h 445"/>
              <a:gd name="T2" fmla="*/ 298 w 482"/>
              <a:gd name="T3" fmla="*/ 403 h 445"/>
              <a:gd name="T4" fmla="*/ 318 w 482"/>
              <a:gd name="T5" fmla="*/ 402 h 445"/>
              <a:gd name="T6" fmla="*/ 330 w 482"/>
              <a:gd name="T7" fmla="*/ 389 h 445"/>
              <a:gd name="T8" fmla="*/ 334 w 482"/>
              <a:gd name="T9" fmla="*/ 373 h 445"/>
              <a:gd name="T10" fmla="*/ 346 w 482"/>
              <a:gd name="T11" fmla="*/ 363 h 445"/>
              <a:gd name="T12" fmla="*/ 352 w 482"/>
              <a:gd name="T13" fmla="*/ 338 h 445"/>
              <a:gd name="T14" fmla="*/ 380 w 482"/>
              <a:gd name="T15" fmla="*/ 340 h 445"/>
              <a:gd name="T16" fmla="*/ 421 w 482"/>
              <a:gd name="T17" fmla="*/ 350 h 445"/>
              <a:gd name="T18" fmla="*/ 434 w 482"/>
              <a:gd name="T19" fmla="*/ 342 h 445"/>
              <a:gd name="T20" fmla="*/ 448 w 482"/>
              <a:gd name="T21" fmla="*/ 322 h 445"/>
              <a:gd name="T22" fmla="*/ 473 w 482"/>
              <a:gd name="T23" fmla="*/ 319 h 445"/>
              <a:gd name="T24" fmla="*/ 478 w 482"/>
              <a:gd name="T25" fmla="*/ 304 h 445"/>
              <a:gd name="T26" fmla="*/ 453 w 482"/>
              <a:gd name="T27" fmla="*/ 301 h 445"/>
              <a:gd name="T28" fmla="*/ 455 w 482"/>
              <a:gd name="T29" fmla="*/ 293 h 445"/>
              <a:gd name="T30" fmla="*/ 482 w 482"/>
              <a:gd name="T31" fmla="*/ 270 h 445"/>
              <a:gd name="T32" fmla="*/ 466 w 482"/>
              <a:gd name="T33" fmla="*/ 265 h 445"/>
              <a:gd name="T34" fmla="*/ 446 w 482"/>
              <a:gd name="T35" fmla="*/ 267 h 445"/>
              <a:gd name="T36" fmla="*/ 434 w 482"/>
              <a:gd name="T37" fmla="*/ 264 h 445"/>
              <a:gd name="T38" fmla="*/ 407 w 482"/>
              <a:gd name="T39" fmla="*/ 256 h 445"/>
              <a:gd name="T40" fmla="*/ 389 w 482"/>
              <a:gd name="T41" fmla="*/ 240 h 445"/>
              <a:gd name="T42" fmla="*/ 373 w 482"/>
              <a:gd name="T43" fmla="*/ 235 h 445"/>
              <a:gd name="T44" fmla="*/ 332 w 482"/>
              <a:gd name="T45" fmla="*/ 230 h 445"/>
              <a:gd name="T46" fmla="*/ 327 w 482"/>
              <a:gd name="T47" fmla="*/ 215 h 445"/>
              <a:gd name="T48" fmla="*/ 343 w 482"/>
              <a:gd name="T49" fmla="*/ 206 h 445"/>
              <a:gd name="T50" fmla="*/ 266 w 482"/>
              <a:gd name="T51" fmla="*/ 192 h 445"/>
              <a:gd name="T52" fmla="*/ 200 w 482"/>
              <a:gd name="T53" fmla="*/ 182 h 445"/>
              <a:gd name="T54" fmla="*/ 170 w 482"/>
              <a:gd name="T55" fmla="*/ 170 h 445"/>
              <a:gd name="T56" fmla="*/ 154 w 482"/>
              <a:gd name="T57" fmla="*/ 153 h 445"/>
              <a:gd name="T58" fmla="*/ 129 w 482"/>
              <a:gd name="T59" fmla="*/ 142 h 445"/>
              <a:gd name="T60" fmla="*/ 125 w 482"/>
              <a:gd name="T61" fmla="*/ 133 h 445"/>
              <a:gd name="T62" fmla="*/ 129 w 482"/>
              <a:gd name="T63" fmla="*/ 121 h 445"/>
              <a:gd name="T64" fmla="*/ 113 w 482"/>
              <a:gd name="T65" fmla="*/ 112 h 445"/>
              <a:gd name="T66" fmla="*/ 129 w 482"/>
              <a:gd name="T67" fmla="*/ 90 h 445"/>
              <a:gd name="T68" fmla="*/ 154 w 482"/>
              <a:gd name="T69" fmla="*/ 85 h 445"/>
              <a:gd name="T70" fmla="*/ 141 w 482"/>
              <a:gd name="T71" fmla="*/ 80 h 445"/>
              <a:gd name="T72" fmla="*/ 70 w 482"/>
              <a:gd name="T73" fmla="*/ 47 h 445"/>
              <a:gd name="T74" fmla="*/ 57 w 482"/>
              <a:gd name="T75" fmla="*/ 39 h 445"/>
              <a:gd name="T76" fmla="*/ 25 w 482"/>
              <a:gd name="T77" fmla="*/ 25 h 445"/>
              <a:gd name="T78" fmla="*/ 6 w 482"/>
              <a:gd name="T79" fmla="*/ 5 h 445"/>
              <a:gd name="T80" fmla="*/ 25 w 482"/>
              <a:gd name="T81" fmla="*/ 98 h 445"/>
              <a:gd name="T82" fmla="*/ 25 w 482"/>
              <a:gd name="T83" fmla="*/ 114 h 445"/>
              <a:gd name="T84" fmla="*/ 29 w 482"/>
              <a:gd name="T85" fmla="*/ 139 h 445"/>
              <a:gd name="T86" fmla="*/ 102 w 482"/>
              <a:gd name="T87" fmla="*/ 365 h 445"/>
              <a:gd name="T88" fmla="*/ 136 w 482"/>
              <a:gd name="T89" fmla="*/ 440 h 445"/>
              <a:gd name="T90" fmla="*/ 166 w 482"/>
              <a:gd name="T91" fmla="*/ 441 h 445"/>
              <a:gd name="T92" fmla="*/ 184 w 482"/>
              <a:gd name="T93" fmla="*/ 429 h 445"/>
              <a:gd name="T94" fmla="*/ 175 w 482"/>
              <a:gd name="T95" fmla="*/ 417 h 445"/>
              <a:gd name="T96" fmla="*/ 186 w 482"/>
              <a:gd name="T97" fmla="*/ 399 h 445"/>
              <a:gd name="T98" fmla="*/ 186 w 482"/>
              <a:gd name="T99" fmla="*/ 404 h 445"/>
              <a:gd name="T100" fmla="*/ 200 w 482"/>
              <a:gd name="T101" fmla="*/ 417 h 445"/>
              <a:gd name="T102" fmla="*/ 209 w 482"/>
              <a:gd name="T103" fmla="*/ 410 h 445"/>
              <a:gd name="T104" fmla="*/ 220 w 482"/>
              <a:gd name="T105" fmla="*/ 400 h 445"/>
              <a:gd name="T106" fmla="*/ 227 w 482"/>
              <a:gd name="T107" fmla="*/ 406 h 445"/>
              <a:gd name="T108" fmla="*/ 241 w 482"/>
              <a:gd name="T109" fmla="*/ 404 h 445"/>
              <a:gd name="T110" fmla="*/ 243 w 482"/>
              <a:gd name="T111" fmla="*/ 41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2" h="445">
                <a:moveTo>
                  <a:pt x="261" y="411"/>
                </a:moveTo>
                <a:lnTo>
                  <a:pt x="270" y="400"/>
                </a:lnTo>
                <a:lnTo>
                  <a:pt x="270" y="400"/>
                </a:lnTo>
                <a:lnTo>
                  <a:pt x="273" y="402"/>
                </a:lnTo>
                <a:lnTo>
                  <a:pt x="280" y="405"/>
                </a:lnTo>
                <a:lnTo>
                  <a:pt x="298" y="403"/>
                </a:lnTo>
                <a:lnTo>
                  <a:pt x="302" y="406"/>
                </a:lnTo>
                <a:lnTo>
                  <a:pt x="307" y="408"/>
                </a:lnTo>
                <a:lnTo>
                  <a:pt x="318" y="402"/>
                </a:lnTo>
                <a:lnTo>
                  <a:pt x="318" y="402"/>
                </a:lnTo>
                <a:lnTo>
                  <a:pt x="323" y="396"/>
                </a:lnTo>
                <a:lnTo>
                  <a:pt x="330" y="389"/>
                </a:lnTo>
                <a:lnTo>
                  <a:pt x="334" y="381"/>
                </a:lnTo>
                <a:lnTo>
                  <a:pt x="336" y="378"/>
                </a:lnTo>
                <a:lnTo>
                  <a:pt x="334" y="373"/>
                </a:lnTo>
                <a:lnTo>
                  <a:pt x="334" y="373"/>
                </a:lnTo>
                <a:lnTo>
                  <a:pt x="336" y="369"/>
                </a:lnTo>
                <a:lnTo>
                  <a:pt x="346" y="363"/>
                </a:lnTo>
                <a:lnTo>
                  <a:pt x="361" y="354"/>
                </a:lnTo>
                <a:lnTo>
                  <a:pt x="352" y="347"/>
                </a:lnTo>
                <a:lnTo>
                  <a:pt x="352" y="338"/>
                </a:lnTo>
                <a:lnTo>
                  <a:pt x="366" y="337"/>
                </a:lnTo>
                <a:lnTo>
                  <a:pt x="366" y="337"/>
                </a:lnTo>
                <a:lnTo>
                  <a:pt x="380" y="340"/>
                </a:lnTo>
                <a:lnTo>
                  <a:pt x="396" y="344"/>
                </a:lnTo>
                <a:lnTo>
                  <a:pt x="409" y="348"/>
                </a:lnTo>
                <a:lnTo>
                  <a:pt x="421" y="350"/>
                </a:lnTo>
                <a:lnTo>
                  <a:pt x="421" y="350"/>
                </a:lnTo>
                <a:lnTo>
                  <a:pt x="430" y="347"/>
                </a:lnTo>
                <a:lnTo>
                  <a:pt x="434" y="342"/>
                </a:lnTo>
                <a:lnTo>
                  <a:pt x="439" y="337"/>
                </a:lnTo>
                <a:lnTo>
                  <a:pt x="448" y="332"/>
                </a:lnTo>
                <a:lnTo>
                  <a:pt x="448" y="322"/>
                </a:lnTo>
                <a:lnTo>
                  <a:pt x="459" y="316"/>
                </a:lnTo>
                <a:lnTo>
                  <a:pt x="473" y="319"/>
                </a:lnTo>
                <a:lnTo>
                  <a:pt x="473" y="319"/>
                </a:lnTo>
                <a:lnTo>
                  <a:pt x="475" y="313"/>
                </a:lnTo>
                <a:lnTo>
                  <a:pt x="480" y="308"/>
                </a:lnTo>
                <a:lnTo>
                  <a:pt x="478" y="304"/>
                </a:lnTo>
                <a:lnTo>
                  <a:pt x="478" y="304"/>
                </a:lnTo>
                <a:lnTo>
                  <a:pt x="462" y="302"/>
                </a:lnTo>
                <a:lnTo>
                  <a:pt x="453" y="301"/>
                </a:lnTo>
                <a:lnTo>
                  <a:pt x="448" y="300"/>
                </a:lnTo>
                <a:lnTo>
                  <a:pt x="448" y="300"/>
                </a:lnTo>
                <a:lnTo>
                  <a:pt x="455" y="293"/>
                </a:lnTo>
                <a:lnTo>
                  <a:pt x="464" y="285"/>
                </a:lnTo>
                <a:lnTo>
                  <a:pt x="482" y="270"/>
                </a:lnTo>
                <a:lnTo>
                  <a:pt x="482" y="270"/>
                </a:lnTo>
                <a:lnTo>
                  <a:pt x="480" y="268"/>
                </a:lnTo>
                <a:lnTo>
                  <a:pt x="478" y="267"/>
                </a:lnTo>
                <a:lnTo>
                  <a:pt x="466" y="265"/>
                </a:lnTo>
                <a:lnTo>
                  <a:pt x="448" y="264"/>
                </a:lnTo>
                <a:lnTo>
                  <a:pt x="448" y="264"/>
                </a:lnTo>
                <a:lnTo>
                  <a:pt x="446" y="267"/>
                </a:lnTo>
                <a:lnTo>
                  <a:pt x="441" y="267"/>
                </a:lnTo>
                <a:lnTo>
                  <a:pt x="437" y="265"/>
                </a:lnTo>
                <a:lnTo>
                  <a:pt x="434" y="264"/>
                </a:lnTo>
                <a:lnTo>
                  <a:pt x="434" y="264"/>
                </a:lnTo>
                <a:lnTo>
                  <a:pt x="421" y="261"/>
                </a:lnTo>
                <a:lnTo>
                  <a:pt x="407" y="256"/>
                </a:lnTo>
                <a:lnTo>
                  <a:pt x="402" y="252"/>
                </a:lnTo>
                <a:lnTo>
                  <a:pt x="382" y="246"/>
                </a:lnTo>
                <a:lnTo>
                  <a:pt x="389" y="240"/>
                </a:lnTo>
                <a:lnTo>
                  <a:pt x="389" y="240"/>
                </a:lnTo>
                <a:lnTo>
                  <a:pt x="382" y="238"/>
                </a:lnTo>
                <a:lnTo>
                  <a:pt x="373" y="235"/>
                </a:lnTo>
                <a:lnTo>
                  <a:pt x="357" y="233"/>
                </a:lnTo>
                <a:lnTo>
                  <a:pt x="339" y="231"/>
                </a:lnTo>
                <a:lnTo>
                  <a:pt x="332" y="230"/>
                </a:lnTo>
                <a:lnTo>
                  <a:pt x="325" y="226"/>
                </a:lnTo>
                <a:lnTo>
                  <a:pt x="321" y="219"/>
                </a:lnTo>
                <a:lnTo>
                  <a:pt x="327" y="215"/>
                </a:lnTo>
                <a:lnTo>
                  <a:pt x="334" y="215"/>
                </a:lnTo>
                <a:lnTo>
                  <a:pt x="343" y="208"/>
                </a:lnTo>
                <a:lnTo>
                  <a:pt x="343" y="206"/>
                </a:lnTo>
                <a:lnTo>
                  <a:pt x="343" y="206"/>
                </a:lnTo>
                <a:lnTo>
                  <a:pt x="314" y="201"/>
                </a:lnTo>
                <a:lnTo>
                  <a:pt x="266" y="192"/>
                </a:lnTo>
                <a:lnTo>
                  <a:pt x="223" y="185"/>
                </a:lnTo>
                <a:lnTo>
                  <a:pt x="200" y="182"/>
                </a:lnTo>
                <a:lnTo>
                  <a:pt x="200" y="182"/>
                </a:lnTo>
                <a:lnTo>
                  <a:pt x="191" y="184"/>
                </a:lnTo>
                <a:lnTo>
                  <a:pt x="166" y="175"/>
                </a:lnTo>
                <a:lnTo>
                  <a:pt x="170" y="170"/>
                </a:lnTo>
                <a:lnTo>
                  <a:pt x="150" y="159"/>
                </a:lnTo>
                <a:lnTo>
                  <a:pt x="154" y="155"/>
                </a:lnTo>
                <a:lnTo>
                  <a:pt x="154" y="153"/>
                </a:lnTo>
                <a:lnTo>
                  <a:pt x="138" y="151"/>
                </a:lnTo>
                <a:lnTo>
                  <a:pt x="138" y="151"/>
                </a:lnTo>
                <a:lnTo>
                  <a:pt x="129" y="142"/>
                </a:lnTo>
                <a:lnTo>
                  <a:pt x="127" y="136"/>
                </a:lnTo>
                <a:lnTo>
                  <a:pt x="125" y="133"/>
                </a:lnTo>
                <a:lnTo>
                  <a:pt x="125" y="133"/>
                </a:lnTo>
                <a:lnTo>
                  <a:pt x="129" y="128"/>
                </a:lnTo>
                <a:lnTo>
                  <a:pt x="136" y="126"/>
                </a:lnTo>
                <a:lnTo>
                  <a:pt x="129" y="121"/>
                </a:lnTo>
                <a:lnTo>
                  <a:pt x="123" y="120"/>
                </a:lnTo>
                <a:lnTo>
                  <a:pt x="113" y="112"/>
                </a:lnTo>
                <a:lnTo>
                  <a:pt x="113" y="112"/>
                </a:lnTo>
                <a:lnTo>
                  <a:pt x="116" y="105"/>
                </a:lnTo>
                <a:lnTo>
                  <a:pt x="120" y="97"/>
                </a:lnTo>
                <a:lnTo>
                  <a:pt x="129" y="90"/>
                </a:lnTo>
                <a:lnTo>
                  <a:pt x="138" y="85"/>
                </a:lnTo>
                <a:lnTo>
                  <a:pt x="150" y="87"/>
                </a:lnTo>
                <a:lnTo>
                  <a:pt x="154" y="85"/>
                </a:lnTo>
                <a:lnTo>
                  <a:pt x="154" y="85"/>
                </a:lnTo>
                <a:lnTo>
                  <a:pt x="148" y="84"/>
                </a:lnTo>
                <a:lnTo>
                  <a:pt x="141" y="80"/>
                </a:lnTo>
                <a:lnTo>
                  <a:pt x="120" y="69"/>
                </a:lnTo>
                <a:lnTo>
                  <a:pt x="84" y="48"/>
                </a:lnTo>
                <a:lnTo>
                  <a:pt x="70" y="47"/>
                </a:lnTo>
                <a:lnTo>
                  <a:pt x="66" y="42"/>
                </a:lnTo>
                <a:lnTo>
                  <a:pt x="66" y="42"/>
                </a:lnTo>
                <a:lnTo>
                  <a:pt x="57" y="39"/>
                </a:lnTo>
                <a:lnTo>
                  <a:pt x="50" y="39"/>
                </a:lnTo>
                <a:lnTo>
                  <a:pt x="34" y="27"/>
                </a:lnTo>
                <a:lnTo>
                  <a:pt x="25" y="25"/>
                </a:lnTo>
                <a:lnTo>
                  <a:pt x="25" y="25"/>
                </a:lnTo>
                <a:lnTo>
                  <a:pt x="13" y="12"/>
                </a:lnTo>
                <a:lnTo>
                  <a:pt x="6" y="5"/>
                </a:lnTo>
                <a:lnTo>
                  <a:pt x="0" y="0"/>
                </a:lnTo>
                <a:lnTo>
                  <a:pt x="20" y="98"/>
                </a:lnTo>
                <a:lnTo>
                  <a:pt x="25" y="98"/>
                </a:lnTo>
                <a:lnTo>
                  <a:pt x="29" y="114"/>
                </a:lnTo>
                <a:lnTo>
                  <a:pt x="25" y="114"/>
                </a:lnTo>
                <a:lnTo>
                  <a:pt x="25" y="114"/>
                </a:lnTo>
                <a:lnTo>
                  <a:pt x="27" y="124"/>
                </a:lnTo>
                <a:lnTo>
                  <a:pt x="31" y="135"/>
                </a:lnTo>
                <a:lnTo>
                  <a:pt x="29" y="139"/>
                </a:lnTo>
                <a:lnTo>
                  <a:pt x="29" y="139"/>
                </a:lnTo>
                <a:lnTo>
                  <a:pt x="75" y="289"/>
                </a:lnTo>
                <a:lnTo>
                  <a:pt x="102" y="365"/>
                </a:lnTo>
                <a:lnTo>
                  <a:pt x="129" y="439"/>
                </a:lnTo>
                <a:lnTo>
                  <a:pt x="136" y="439"/>
                </a:lnTo>
                <a:lnTo>
                  <a:pt x="136" y="440"/>
                </a:lnTo>
                <a:lnTo>
                  <a:pt x="143" y="445"/>
                </a:lnTo>
                <a:lnTo>
                  <a:pt x="143" y="445"/>
                </a:lnTo>
                <a:lnTo>
                  <a:pt x="166" y="441"/>
                </a:lnTo>
                <a:lnTo>
                  <a:pt x="179" y="439"/>
                </a:lnTo>
                <a:lnTo>
                  <a:pt x="186" y="436"/>
                </a:lnTo>
                <a:lnTo>
                  <a:pt x="184" y="429"/>
                </a:lnTo>
                <a:lnTo>
                  <a:pt x="186" y="422"/>
                </a:lnTo>
                <a:lnTo>
                  <a:pt x="186" y="422"/>
                </a:lnTo>
                <a:lnTo>
                  <a:pt x="175" y="417"/>
                </a:lnTo>
                <a:lnTo>
                  <a:pt x="173" y="414"/>
                </a:lnTo>
                <a:lnTo>
                  <a:pt x="170" y="410"/>
                </a:lnTo>
                <a:lnTo>
                  <a:pt x="186" y="399"/>
                </a:lnTo>
                <a:lnTo>
                  <a:pt x="193" y="399"/>
                </a:lnTo>
                <a:lnTo>
                  <a:pt x="193" y="399"/>
                </a:lnTo>
                <a:lnTo>
                  <a:pt x="186" y="404"/>
                </a:lnTo>
                <a:lnTo>
                  <a:pt x="186" y="408"/>
                </a:lnTo>
                <a:lnTo>
                  <a:pt x="186" y="411"/>
                </a:lnTo>
                <a:lnTo>
                  <a:pt x="200" y="417"/>
                </a:lnTo>
                <a:lnTo>
                  <a:pt x="207" y="416"/>
                </a:lnTo>
                <a:lnTo>
                  <a:pt x="207" y="416"/>
                </a:lnTo>
                <a:lnTo>
                  <a:pt x="209" y="410"/>
                </a:lnTo>
                <a:lnTo>
                  <a:pt x="211" y="403"/>
                </a:lnTo>
                <a:lnTo>
                  <a:pt x="216" y="400"/>
                </a:lnTo>
                <a:lnTo>
                  <a:pt x="220" y="400"/>
                </a:lnTo>
                <a:lnTo>
                  <a:pt x="220" y="403"/>
                </a:lnTo>
                <a:lnTo>
                  <a:pt x="223" y="406"/>
                </a:lnTo>
                <a:lnTo>
                  <a:pt x="227" y="406"/>
                </a:lnTo>
                <a:lnTo>
                  <a:pt x="227" y="405"/>
                </a:lnTo>
                <a:lnTo>
                  <a:pt x="234" y="403"/>
                </a:lnTo>
                <a:lnTo>
                  <a:pt x="241" y="404"/>
                </a:lnTo>
                <a:lnTo>
                  <a:pt x="236" y="412"/>
                </a:lnTo>
                <a:lnTo>
                  <a:pt x="243" y="415"/>
                </a:lnTo>
                <a:lnTo>
                  <a:pt x="243" y="415"/>
                </a:lnTo>
                <a:lnTo>
                  <a:pt x="252" y="414"/>
                </a:lnTo>
                <a:lnTo>
                  <a:pt x="261" y="411"/>
                </a:lnTo>
                <a:close/>
              </a:path>
            </a:pathLst>
          </a:custGeom>
          <a:gradFill flip="none" rotWithShape="1">
            <a:gsLst>
              <a:gs pos="0">
                <a:srgbClr val="008000"/>
              </a:gs>
              <a:gs pos="100000">
                <a:schemeClr val="tx1"/>
              </a:gs>
              <a:gs pos="50000">
                <a:srgbClr val="008000"/>
              </a:gs>
            </a:gsLst>
            <a:path path="circle">
              <a:fillToRect t="100000" r="100000"/>
            </a:path>
            <a:tileRect l="-100000" b="-100000"/>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Freeform 75"/>
          <p:cNvSpPr>
            <a:spLocks/>
          </p:cNvSpPr>
          <p:nvPr/>
        </p:nvSpPr>
        <p:spPr bwMode="auto">
          <a:xfrm rot="16200000">
            <a:off x="6649848" y="2534934"/>
            <a:ext cx="733952" cy="1180152"/>
          </a:xfrm>
          <a:custGeom>
            <a:avLst/>
            <a:gdLst>
              <a:gd name="T0" fmla="*/ 270 w 482"/>
              <a:gd name="T1" fmla="*/ 400 h 445"/>
              <a:gd name="T2" fmla="*/ 298 w 482"/>
              <a:gd name="T3" fmla="*/ 403 h 445"/>
              <a:gd name="T4" fmla="*/ 318 w 482"/>
              <a:gd name="T5" fmla="*/ 402 h 445"/>
              <a:gd name="T6" fmla="*/ 330 w 482"/>
              <a:gd name="T7" fmla="*/ 389 h 445"/>
              <a:gd name="T8" fmla="*/ 334 w 482"/>
              <a:gd name="T9" fmla="*/ 373 h 445"/>
              <a:gd name="T10" fmla="*/ 346 w 482"/>
              <a:gd name="T11" fmla="*/ 363 h 445"/>
              <a:gd name="T12" fmla="*/ 352 w 482"/>
              <a:gd name="T13" fmla="*/ 338 h 445"/>
              <a:gd name="T14" fmla="*/ 380 w 482"/>
              <a:gd name="T15" fmla="*/ 340 h 445"/>
              <a:gd name="T16" fmla="*/ 421 w 482"/>
              <a:gd name="T17" fmla="*/ 350 h 445"/>
              <a:gd name="T18" fmla="*/ 434 w 482"/>
              <a:gd name="T19" fmla="*/ 342 h 445"/>
              <a:gd name="T20" fmla="*/ 448 w 482"/>
              <a:gd name="T21" fmla="*/ 322 h 445"/>
              <a:gd name="T22" fmla="*/ 473 w 482"/>
              <a:gd name="T23" fmla="*/ 319 h 445"/>
              <a:gd name="T24" fmla="*/ 478 w 482"/>
              <a:gd name="T25" fmla="*/ 304 h 445"/>
              <a:gd name="T26" fmla="*/ 453 w 482"/>
              <a:gd name="T27" fmla="*/ 301 h 445"/>
              <a:gd name="T28" fmla="*/ 455 w 482"/>
              <a:gd name="T29" fmla="*/ 293 h 445"/>
              <a:gd name="T30" fmla="*/ 482 w 482"/>
              <a:gd name="T31" fmla="*/ 270 h 445"/>
              <a:gd name="T32" fmla="*/ 466 w 482"/>
              <a:gd name="T33" fmla="*/ 265 h 445"/>
              <a:gd name="T34" fmla="*/ 446 w 482"/>
              <a:gd name="T35" fmla="*/ 267 h 445"/>
              <a:gd name="T36" fmla="*/ 434 w 482"/>
              <a:gd name="T37" fmla="*/ 264 h 445"/>
              <a:gd name="T38" fmla="*/ 407 w 482"/>
              <a:gd name="T39" fmla="*/ 256 h 445"/>
              <a:gd name="T40" fmla="*/ 389 w 482"/>
              <a:gd name="T41" fmla="*/ 240 h 445"/>
              <a:gd name="T42" fmla="*/ 373 w 482"/>
              <a:gd name="T43" fmla="*/ 235 h 445"/>
              <a:gd name="T44" fmla="*/ 332 w 482"/>
              <a:gd name="T45" fmla="*/ 230 h 445"/>
              <a:gd name="T46" fmla="*/ 327 w 482"/>
              <a:gd name="T47" fmla="*/ 215 h 445"/>
              <a:gd name="T48" fmla="*/ 343 w 482"/>
              <a:gd name="T49" fmla="*/ 206 h 445"/>
              <a:gd name="T50" fmla="*/ 266 w 482"/>
              <a:gd name="T51" fmla="*/ 192 h 445"/>
              <a:gd name="T52" fmla="*/ 200 w 482"/>
              <a:gd name="T53" fmla="*/ 182 h 445"/>
              <a:gd name="T54" fmla="*/ 170 w 482"/>
              <a:gd name="T55" fmla="*/ 170 h 445"/>
              <a:gd name="T56" fmla="*/ 154 w 482"/>
              <a:gd name="T57" fmla="*/ 153 h 445"/>
              <a:gd name="T58" fmla="*/ 129 w 482"/>
              <a:gd name="T59" fmla="*/ 142 h 445"/>
              <a:gd name="T60" fmla="*/ 125 w 482"/>
              <a:gd name="T61" fmla="*/ 133 h 445"/>
              <a:gd name="T62" fmla="*/ 129 w 482"/>
              <a:gd name="T63" fmla="*/ 121 h 445"/>
              <a:gd name="T64" fmla="*/ 113 w 482"/>
              <a:gd name="T65" fmla="*/ 112 h 445"/>
              <a:gd name="T66" fmla="*/ 129 w 482"/>
              <a:gd name="T67" fmla="*/ 90 h 445"/>
              <a:gd name="T68" fmla="*/ 154 w 482"/>
              <a:gd name="T69" fmla="*/ 85 h 445"/>
              <a:gd name="T70" fmla="*/ 141 w 482"/>
              <a:gd name="T71" fmla="*/ 80 h 445"/>
              <a:gd name="T72" fmla="*/ 70 w 482"/>
              <a:gd name="T73" fmla="*/ 47 h 445"/>
              <a:gd name="T74" fmla="*/ 57 w 482"/>
              <a:gd name="T75" fmla="*/ 39 h 445"/>
              <a:gd name="T76" fmla="*/ 25 w 482"/>
              <a:gd name="T77" fmla="*/ 25 h 445"/>
              <a:gd name="T78" fmla="*/ 6 w 482"/>
              <a:gd name="T79" fmla="*/ 5 h 445"/>
              <a:gd name="T80" fmla="*/ 25 w 482"/>
              <a:gd name="T81" fmla="*/ 98 h 445"/>
              <a:gd name="T82" fmla="*/ 25 w 482"/>
              <a:gd name="T83" fmla="*/ 114 h 445"/>
              <a:gd name="T84" fmla="*/ 29 w 482"/>
              <a:gd name="T85" fmla="*/ 139 h 445"/>
              <a:gd name="T86" fmla="*/ 102 w 482"/>
              <a:gd name="T87" fmla="*/ 365 h 445"/>
              <a:gd name="T88" fmla="*/ 136 w 482"/>
              <a:gd name="T89" fmla="*/ 440 h 445"/>
              <a:gd name="T90" fmla="*/ 166 w 482"/>
              <a:gd name="T91" fmla="*/ 441 h 445"/>
              <a:gd name="T92" fmla="*/ 184 w 482"/>
              <a:gd name="T93" fmla="*/ 429 h 445"/>
              <a:gd name="T94" fmla="*/ 175 w 482"/>
              <a:gd name="T95" fmla="*/ 417 h 445"/>
              <a:gd name="T96" fmla="*/ 186 w 482"/>
              <a:gd name="T97" fmla="*/ 399 h 445"/>
              <a:gd name="T98" fmla="*/ 186 w 482"/>
              <a:gd name="T99" fmla="*/ 404 h 445"/>
              <a:gd name="T100" fmla="*/ 200 w 482"/>
              <a:gd name="T101" fmla="*/ 417 h 445"/>
              <a:gd name="T102" fmla="*/ 209 w 482"/>
              <a:gd name="T103" fmla="*/ 410 h 445"/>
              <a:gd name="T104" fmla="*/ 220 w 482"/>
              <a:gd name="T105" fmla="*/ 400 h 445"/>
              <a:gd name="T106" fmla="*/ 227 w 482"/>
              <a:gd name="T107" fmla="*/ 406 h 445"/>
              <a:gd name="T108" fmla="*/ 241 w 482"/>
              <a:gd name="T109" fmla="*/ 404 h 445"/>
              <a:gd name="T110" fmla="*/ 243 w 482"/>
              <a:gd name="T111" fmla="*/ 41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2" h="445">
                <a:moveTo>
                  <a:pt x="261" y="411"/>
                </a:moveTo>
                <a:lnTo>
                  <a:pt x="270" y="400"/>
                </a:lnTo>
                <a:lnTo>
                  <a:pt x="270" y="400"/>
                </a:lnTo>
                <a:lnTo>
                  <a:pt x="273" y="402"/>
                </a:lnTo>
                <a:lnTo>
                  <a:pt x="280" y="405"/>
                </a:lnTo>
                <a:lnTo>
                  <a:pt x="298" y="403"/>
                </a:lnTo>
                <a:lnTo>
                  <a:pt x="302" y="406"/>
                </a:lnTo>
                <a:lnTo>
                  <a:pt x="307" y="408"/>
                </a:lnTo>
                <a:lnTo>
                  <a:pt x="318" y="402"/>
                </a:lnTo>
                <a:lnTo>
                  <a:pt x="318" y="402"/>
                </a:lnTo>
                <a:lnTo>
                  <a:pt x="323" y="396"/>
                </a:lnTo>
                <a:lnTo>
                  <a:pt x="330" y="389"/>
                </a:lnTo>
                <a:lnTo>
                  <a:pt x="334" y="381"/>
                </a:lnTo>
                <a:lnTo>
                  <a:pt x="336" y="378"/>
                </a:lnTo>
                <a:lnTo>
                  <a:pt x="334" y="373"/>
                </a:lnTo>
                <a:lnTo>
                  <a:pt x="334" y="373"/>
                </a:lnTo>
                <a:lnTo>
                  <a:pt x="336" y="369"/>
                </a:lnTo>
                <a:lnTo>
                  <a:pt x="346" y="363"/>
                </a:lnTo>
                <a:lnTo>
                  <a:pt x="361" y="354"/>
                </a:lnTo>
                <a:lnTo>
                  <a:pt x="352" y="347"/>
                </a:lnTo>
                <a:lnTo>
                  <a:pt x="352" y="338"/>
                </a:lnTo>
                <a:lnTo>
                  <a:pt x="366" y="337"/>
                </a:lnTo>
                <a:lnTo>
                  <a:pt x="366" y="337"/>
                </a:lnTo>
                <a:lnTo>
                  <a:pt x="380" y="340"/>
                </a:lnTo>
                <a:lnTo>
                  <a:pt x="396" y="344"/>
                </a:lnTo>
                <a:lnTo>
                  <a:pt x="409" y="348"/>
                </a:lnTo>
                <a:lnTo>
                  <a:pt x="421" y="350"/>
                </a:lnTo>
                <a:lnTo>
                  <a:pt x="421" y="350"/>
                </a:lnTo>
                <a:lnTo>
                  <a:pt x="430" y="347"/>
                </a:lnTo>
                <a:lnTo>
                  <a:pt x="434" y="342"/>
                </a:lnTo>
                <a:lnTo>
                  <a:pt x="439" y="337"/>
                </a:lnTo>
                <a:lnTo>
                  <a:pt x="448" y="332"/>
                </a:lnTo>
                <a:lnTo>
                  <a:pt x="448" y="322"/>
                </a:lnTo>
                <a:lnTo>
                  <a:pt x="459" y="316"/>
                </a:lnTo>
                <a:lnTo>
                  <a:pt x="473" y="319"/>
                </a:lnTo>
                <a:lnTo>
                  <a:pt x="473" y="319"/>
                </a:lnTo>
                <a:lnTo>
                  <a:pt x="475" y="313"/>
                </a:lnTo>
                <a:lnTo>
                  <a:pt x="480" y="308"/>
                </a:lnTo>
                <a:lnTo>
                  <a:pt x="478" y="304"/>
                </a:lnTo>
                <a:lnTo>
                  <a:pt x="478" y="304"/>
                </a:lnTo>
                <a:lnTo>
                  <a:pt x="462" y="302"/>
                </a:lnTo>
                <a:lnTo>
                  <a:pt x="453" y="301"/>
                </a:lnTo>
                <a:lnTo>
                  <a:pt x="448" y="300"/>
                </a:lnTo>
                <a:lnTo>
                  <a:pt x="448" y="300"/>
                </a:lnTo>
                <a:lnTo>
                  <a:pt x="455" y="293"/>
                </a:lnTo>
                <a:lnTo>
                  <a:pt x="464" y="285"/>
                </a:lnTo>
                <a:lnTo>
                  <a:pt x="482" y="270"/>
                </a:lnTo>
                <a:lnTo>
                  <a:pt x="482" y="270"/>
                </a:lnTo>
                <a:lnTo>
                  <a:pt x="480" y="268"/>
                </a:lnTo>
                <a:lnTo>
                  <a:pt x="478" y="267"/>
                </a:lnTo>
                <a:lnTo>
                  <a:pt x="466" y="265"/>
                </a:lnTo>
                <a:lnTo>
                  <a:pt x="448" y="264"/>
                </a:lnTo>
                <a:lnTo>
                  <a:pt x="448" y="264"/>
                </a:lnTo>
                <a:lnTo>
                  <a:pt x="446" y="267"/>
                </a:lnTo>
                <a:lnTo>
                  <a:pt x="441" y="267"/>
                </a:lnTo>
                <a:lnTo>
                  <a:pt x="437" y="265"/>
                </a:lnTo>
                <a:lnTo>
                  <a:pt x="434" y="264"/>
                </a:lnTo>
                <a:lnTo>
                  <a:pt x="434" y="264"/>
                </a:lnTo>
                <a:lnTo>
                  <a:pt x="421" y="261"/>
                </a:lnTo>
                <a:lnTo>
                  <a:pt x="407" y="256"/>
                </a:lnTo>
                <a:lnTo>
                  <a:pt x="402" y="252"/>
                </a:lnTo>
                <a:lnTo>
                  <a:pt x="382" y="246"/>
                </a:lnTo>
                <a:lnTo>
                  <a:pt x="389" y="240"/>
                </a:lnTo>
                <a:lnTo>
                  <a:pt x="389" y="240"/>
                </a:lnTo>
                <a:lnTo>
                  <a:pt x="382" y="238"/>
                </a:lnTo>
                <a:lnTo>
                  <a:pt x="373" y="235"/>
                </a:lnTo>
                <a:lnTo>
                  <a:pt x="357" y="233"/>
                </a:lnTo>
                <a:lnTo>
                  <a:pt x="339" y="231"/>
                </a:lnTo>
                <a:lnTo>
                  <a:pt x="332" y="230"/>
                </a:lnTo>
                <a:lnTo>
                  <a:pt x="325" y="226"/>
                </a:lnTo>
                <a:lnTo>
                  <a:pt x="321" y="219"/>
                </a:lnTo>
                <a:lnTo>
                  <a:pt x="327" y="215"/>
                </a:lnTo>
                <a:lnTo>
                  <a:pt x="334" y="215"/>
                </a:lnTo>
                <a:lnTo>
                  <a:pt x="343" y="208"/>
                </a:lnTo>
                <a:lnTo>
                  <a:pt x="343" y="206"/>
                </a:lnTo>
                <a:lnTo>
                  <a:pt x="343" y="206"/>
                </a:lnTo>
                <a:lnTo>
                  <a:pt x="314" y="201"/>
                </a:lnTo>
                <a:lnTo>
                  <a:pt x="266" y="192"/>
                </a:lnTo>
                <a:lnTo>
                  <a:pt x="223" y="185"/>
                </a:lnTo>
                <a:lnTo>
                  <a:pt x="200" y="182"/>
                </a:lnTo>
                <a:lnTo>
                  <a:pt x="200" y="182"/>
                </a:lnTo>
                <a:lnTo>
                  <a:pt x="191" y="184"/>
                </a:lnTo>
                <a:lnTo>
                  <a:pt x="166" y="175"/>
                </a:lnTo>
                <a:lnTo>
                  <a:pt x="170" y="170"/>
                </a:lnTo>
                <a:lnTo>
                  <a:pt x="150" y="159"/>
                </a:lnTo>
                <a:lnTo>
                  <a:pt x="154" y="155"/>
                </a:lnTo>
                <a:lnTo>
                  <a:pt x="154" y="153"/>
                </a:lnTo>
                <a:lnTo>
                  <a:pt x="138" y="151"/>
                </a:lnTo>
                <a:lnTo>
                  <a:pt x="138" y="151"/>
                </a:lnTo>
                <a:lnTo>
                  <a:pt x="129" y="142"/>
                </a:lnTo>
                <a:lnTo>
                  <a:pt x="127" y="136"/>
                </a:lnTo>
                <a:lnTo>
                  <a:pt x="125" y="133"/>
                </a:lnTo>
                <a:lnTo>
                  <a:pt x="125" y="133"/>
                </a:lnTo>
                <a:lnTo>
                  <a:pt x="129" y="128"/>
                </a:lnTo>
                <a:lnTo>
                  <a:pt x="136" y="126"/>
                </a:lnTo>
                <a:lnTo>
                  <a:pt x="129" y="121"/>
                </a:lnTo>
                <a:lnTo>
                  <a:pt x="123" y="120"/>
                </a:lnTo>
                <a:lnTo>
                  <a:pt x="113" y="112"/>
                </a:lnTo>
                <a:lnTo>
                  <a:pt x="113" y="112"/>
                </a:lnTo>
                <a:lnTo>
                  <a:pt x="116" y="105"/>
                </a:lnTo>
                <a:lnTo>
                  <a:pt x="120" y="97"/>
                </a:lnTo>
                <a:lnTo>
                  <a:pt x="129" y="90"/>
                </a:lnTo>
                <a:lnTo>
                  <a:pt x="138" y="85"/>
                </a:lnTo>
                <a:lnTo>
                  <a:pt x="150" y="87"/>
                </a:lnTo>
                <a:lnTo>
                  <a:pt x="154" y="85"/>
                </a:lnTo>
                <a:lnTo>
                  <a:pt x="154" y="85"/>
                </a:lnTo>
                <a:lnTo>
                  <a:pt x="148" y="84"/>
                </a:lnTo>
                <a:lnTo>
                  <a:pt x="141" y="80"/>
                </a:lnTo>
                <a:lnTo>
                  <a:pt x="120" y="69"/>
                </a:lnTo>
                <a:lnTo>
                  <a:pt x="84" y="48"/>
                </a:lnTo>
                <a:lnTo>
                  <a:pt x="70" y="47"/>
                </a:lnTo>
                <a:lnTo>
                  <a:pt x="66" y="42"/>
                </a:lnTo>
                <a:lnTo>
                  <a:pt x="66" y="42"/>
                </a:lnTo>
                <a:lnTo>
                  <a:pt x="57" y="39"/>
                </a:lnTo>
                <a:lnTo>
                  <a:pt x="50" y="39"/>
                </a:lnTo>
                <a:lnTo>
                  <a:pt x="34" y="27"/>
                </a:lnTo>
                <a:lnTo>
                  <a:pt x="25" y="25"/>
                </a:lnTo>
                <a:lnTo>
                  <a:pt x="25" y="25"/>
                </a:lnTo>
                <a:lnTo>
                  <a:pt x="13" y="12"/>
                </a:lnTo>
                <a:lnTo>
                  <a:pt x="6" y="5"/>
                </a:lnTo>
                <a:lnTo>
                  <a:pt x="0" y="0"/>
                </a:lnTo>
                <a:lnTo>
                  <a:pt x="20" y="98"/>
                </a:lnTo>
                <a:lnTo>
                  <a:pt x="25" y="98"/>
                </a:lnTo>
                <a:lnTo>
                  <a:pt x="29" y="114"/>
                </a:lnTo>
                <a:lnTo>
                  <a:pt x="25" y="114"/>
                </a:lnTo>
                <a:lnTo>
                  <a:pt x="25" y="114"/>
                </a:lnTo>
                <a:lnTo>
                  <a:pt x="27" y="124"/>
                </a:lnTo>
                <a:lnTo>
                  <a:pt x="31" y="135"/>
                </a:lnTo>
                <a:lnTo>
                  <a:pt x="29" y="139"/>
                </a:lnTo>
                <a:lnTo>
                  <a:pt x="29" y="139"/>
                </a:lnTo>
                <a:lnTo>
                  <a:pt x="75" y="289"/>
                </a:lnTo>
                <a:lnTo>
                  <a:pt x="102" y="365"/>
                </a:lnTo>
                <a:lnTo>
                  <a:pt x="129" y="439"/>
                </a:lnTo>
                <a:lnTo>
                  <a:pt x="136" y="439"/>
                </a:lnTo>
                <a:lnTo>
                  <a:pt x="136" y="440"/>
                </a:lnTo>
                <a:lnTo>
                  <a:pt x="143" y="445"/>
                </a:lnTo>
                <a:lnTo>
                  <a:pt x="143" y="445"/>
                </a:lnTo>
                <a:lnTo>
                  <a:pt x="166" y="441"/>
                </a:lnTo>
                <a:lnTo>
                  <a:pt x="179" y="439"/>
                </a:lnTo>
                <a:lnTo>
                  <a:pt x="186" y="436"/>
                </a:lnTo>
                <a:lnTo>
                  <a:pt x="184" y="429"/>
                </a:lnTo>
                <a:lnTo>
                  <a:pt x="186" y="422"/>
                </a:lnTo>
                <a:lnTo>
                  <a:pt x="186" y="422"/>
                </a:lnTo>
                <a:lnTo>
                  <a:pt x="175" y="417"/>
                </a:lnTo>
                <a:lnTo>
                  <a:pt x="173" y="414"/>
                </a:lnTo>
                <a:lnTo>
                  <a:pt x="170" y="410"/>
                </a:lnTo>
                <a:lnTo>
                  <a:pt x="186" y="399"/>
                </a:lnTo>
                <a:lnTo>
                  <a:pt x="193" y="399"/>
                </a:lnTo>
                <a:lnTo>
                  <a:pt x="193" y="399"/>
                </a:lnTo>
                <a:lnTo>
                  <a:pt x="186" y="404"/>
                </a:lnTo>
                <a:lnTo>
                  <a:pt x="186" y="408"/>
                </a:lnTo>
                <a:lnTo>
                  <a:pt x="186" y="411"/>
                </a:lnTo>
                <a:lnTo>
                  <a:pt x="200" y="417"/>
                </a:lnTo>
                <a:lnTo>
                  <a:pt x="207" y="416"/>
                </a:lnTo>
                <a:lnTo>
                  <a:pt x="207" y="416"/>
                </a:lnTo>
                <a:lnTo>
                  <a:pt x="209" y="410"/>
                </a:lnTo>
                <a:lnTo>
                  <a:pt x="211" y="403"/>
                </a:lnTo>
                <a:lnTo>
                  <a:pt x="216" y="400"/>
                </a:lnTo>
                <a:lnTo>
                  <a:pt x="220" y="400"/>
                </a:lnTo>
                <a:lnTo>
                  <a:pt x="220" y="403"/>
                </a:lnTo>
                <a:lnTo>
                  <a:pt x="223" y="406"/>
                </a:lnTo>
                <a:lnTo>
                  <a:pt x="227" y="406"/>
                </a:lnTo>
                <a:lnTo>
                  <a:pt x="227" y="405"/>
                </a:lnTo>
                <a:lnTo>
                  <a:pt x="234" y="403"/>
                </a:lnTo>
                <a:lnTo>
                  <a:pt x="241" y="404"/>
                </a:lnTo>
                <a:lnTo>
                  <a:pt x="236" y="412"/>
                </a:lnTo>
                <a:lnTo>
                  <a:pt x="243" y="415"/>
                </a:lnTo>
                <a:lnTo>
                  <a:pt x="243" y="415"/>
                </a:lnTo>
                <a:lnTo>
                  <a:pt x="252" y="414"/>
                </a:lnTo>
                <a:lnTo>
                  <a:pt x="261" y="411"/>
                </a:lnTo>
              </a:path>
            </a:pathLst>
          </a:custGeom>
          <a:noFill/>
          <a:ln w="9">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58" name="Group 57"/>
          <p:cNvGrpSpPr/>
          <p:nvPr/>
        </p:nvGrpSpPr>
        <p:grpSpPr>
          <a:xfrm>
            <a:off x="6538133" y="748040"/>
            <a:ext cx="1920067" cy="2571877"/>
            <a:chOff x="6792850" y="331941"/>
            <a:chExt cx="1911687" cy="2371285"/>
          </a:xfrm>
        </p:grpSpPr>
        <p:sp>
          <p:nvSpPr>
            <p:cNvPr id="59" name="Freeform 84"/>
            <p:cNvSpPr>
              <a:spLocks/>
            </p:cNvSpPr>
            <p:nvPr/>
          </p:nvSpPr>
          <p:spPr bwMode="auto">
            <a:xfrm rot="16200000">
              <a:off x="8204396" y="1468504"/>
              <a:ext cx="147416" cy="134663"/>
            </a:xfrm>
            <a:custGeom>
              <a:avLst/>
              <a:gdLst>
                <a:gd name="T0" fmla="*/ 98 w 105"/>
                <a:gd name="T1" fmla="*/ 0 h 51"/>
                <a:gd name="T2" fmla="*/ 18 w 105"/>
                <a:gd name="T3" fmla="*/ 12 h 51"/>
                <a:gd name="T4" fmla="*/ 18 w 105"/>
                <a:gd name="T5" fmla="*/ 12 h 51"/>
                <a:gd name="T6" fmla="*/ 7 w 105"/>
                <a:gd name="T7" fmla="*/ 9 h 51"/>
                <a:gd name="T8" fmla="*/ 7 w 105"/>
                <a:gd name="T9" fmla="*/ 9 h 51"/>
                <a:gd name="T10" fmla="*/ 4 w 105"/>
                <a:gd name="T11" fmla="*/ 10 h 51"/>
                <a:gd name="T12" fmla="*/ 0 w 105"/>
                <a:gd name="T13" fmla="*/ 10 h 51"/>
                <a:gd name="T14" fmla="*/ 0 w 105"/>
                <a:gd name="T15" fmla="*/ 13 h 51"/>
                <a:gd name="T16" fmla="*/ 0 w 105"/>
                <a:gd name="T17" fmla="*/ 13 h 51"/>
                <a:gd name="T18" fmla="*/ 11 w 105"/>
                <a:gd name="T19" fmla="*/ 21 h 51"/>
                <a:gd name="T20" fmla="*/ 23 w 105"/>
                <a:gd name="T21" fmla="*/ 29 h 51"/>
                <a:gd name="T22" fmla="*/ 32 w 105"/>
                <a:gd name="T23" fmla="*/ 29 h 51"/>
                <a:gd name="T24" fmla="*/ 32 w 105"/>
                <a:gd name="T25" fmla="*/ 29 h 51"/>
                <a:gd name="T26" fmla="*/ 39 w 105"/>
                <a:gd name="T27" fmla="*/ 27 h 51"/>
                <a:gd name="T28" fmla="*/ 50 w 105"/>
                <a:gd name="T29" fmla="*/ 27 h 51"/>
                <a:gd name="T30" fmla="*/ 59 w 105"/>
                <a:gd name="T31" fmla="*/ 33 h 51"/>
                <a:gd name="T32" fmla="*/ 57 w 105"/>
                <a:gd name="T33" fmla="*/ 35 h 51"/>
                <a:gd name="T34" fmla="*/ 57 w 105"/>
                <a:gd name="T35" fmla="*/ 35 h 51"/>
                <a:gd name="T36" fmla="*/ 48 w 105"/>
                <a:gd name="T37" fmla="*/ 34 h 51"/>
                <a:gd name="T38" fmla="*/ 48 w 105"/>
                <a:gd name="T39" fmla="*/ 34 h 51"/>
                <a:gd name="T40" fmla="*/ 36 w 105"/>
                <a:gd name="T41" fmla="*/ 35 h 51"/>
                <a:gd name="T42" fmla="*/ 27 w 105"/>
                <a:gd name="T43" fmla="*/ 37 h 51"/>
                <a:gd name="T44" fmla="*/ 27 w 105"/>
                <a:gd name="T45" fmla="*/ 39 h 51"/>
                <a:gd name="T46" fmla="*/ 39 w 105"/>
                <a:gd name="T47" fmla="*/ 39 h 51"/>
                <a:gd name="T48" fmla="*/ 39 w 105"/>
                <a:gd name="T49" fmla="*/ 43 h 51"/>
                <a:gd name="T50" fmla="*/ 43 w 105"/>
                <a:gd name="T51" fmla="*/ 45 h 51"/>
                <a:gd name="T52" fmla="*/ 43 w 105"/>
                <a:gd name="T53" fmla="*/ 45 h 51"/>
                <a:gd name="T54" fmla="*/ 45 w 105"/>
                <a:gd name="T55" fmla="*/ 51 h 51"/>
                <a:gd name="T56" fmla="*/ 45 w 105"/>
                <a:gd name="T57" fmla="*/ 51 h 51"/>
                <a:gd name="T58" fmla="*/ 52 w 105"/>
                <a:gd name="T59" fmla="*/ 49 h 51"/>
                <a:gd name="T60" fmla="*/ 59 w 105"/>
                <a:gd name="T61" fmla="*/ 46 h 51"/>
                <a:gd name="T62" fmla="*/ 59 w 105"/>
                <a:gd name="T63" fmla="*/ 44 h 51"/>
                <a:gd name="T64" fmla="*/ 59 w 105"/>
                <a:gd name="T65" fmla="*/ 44 h 51"/>
                <a:gd name="T66" fmla="*/ 64 w 105"/>
                <a:gd name="T67" fmla="*/ 41 h 51"/>
                <a:gd name="T68" fmla="*/ 68 w 105"/>
                <a:gd name="T69" fmla="*/ 39 h 51"/>
                <a:gd name="T70" fmla="*/ 73 w 105"/>
                <a:gd name="T71" fmla="*/ 39 h 51"/>
                <a:gd name="T72" fmla="*/ 77 w 105"/>
                <a:gd name="T73" fmla="*/ 28 h 51"/>
                <a:gd name="T74" fmla="*/ 91 w 105"/>
                <a:gd name="T75" fmla="*/ 26 h 51"/>
                <a:gd name="T76" fmla="*/ 93 w 105"/>
                <a:gd name="T77" fmla="*/ 24 h 51"/>
                <a:gd name="T78" fmla="*/ 105 w 105"/>
                <a:gd name="T79" fmla="*/ 20 h 51"/>
                <a:gd name="T80" fmla="*/ 98 w 105"/>
                <a:gd name="T8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5" h="51">
                  <a:moveTo>
                    <a:pt x="98" y="0"/>
                  </a:moveTo>
                  <a:lnTo>
                    <a:pt x="18" y="12"/>
                  </a:lnTo>
                  <a:lnTo>
                    <a:pt x="18" y="12"/>
                  </a:lnTo>
                  <a:lnTo>
                    <a:pt x="7" y="9"/>
                  </a:lnTo>
                  <a:lnTo>
                    <a:pt x="7" y="9"/>
                  </a:lnTo>
                  <a:lnTo>
                    <a:pt x="4" y="10"/>
                  </a:lnTo>
                  <a:lnTo>
                    <a:pt x="0" y="10"/>
                  </a:lnTo>
                  <a:lnTo>
                    <a:pt x="0" y="13"/>
                  </a:lnTo>
                  <a:lnTo>
                    <a:pt x="0" y="13"/>
                  </a:lnTo>
                  <a:lnTo>
                    <a:pt x="11" y="21"/>
                  </a:lnTo>
                  <a:lnTo>
                    <a:pt x="23" y="29"/>
                  </a:lnTo>
                  <a:lnTo>
                    <a:pt x="32" y="29"/>
                  </a:lnTo>
                  <a:lnTo>
                    <a:pt x="32" y="29"/>
                  </a:lnTo>
                  <a:lnTo>
                    <a:pt x="39" y="27"/>
                  </a:lnTo>
                  <a:lnTo>
                    <a:pt x="50" y="27"/>
                  </a:lnTo>
                  <a:lnTo>
                    <a:pt x="59" y="33"/>
                  </a:lnTo>
                  <a:lnTo>
                    <a:pt x="57" y="35"/>
                  </a:lnTo>
                  <a:lnTo>
                    <a:pt x="57" y="35"/>
                  </a:lnTo>
                  <a:lnTo>
                    <a:pt x="48" y="34"/>
                  </a:lnTo>
                  <a:lnTo>
                    <a:pt x="48" y="34"/>
                  </a:lnTo>
                  <a:lnTo>
                    <a:pt x="36" y="35"/>
                  </a:lnTo>
                  <a:lnTo>
                    <a:pt x="27" y="37"/>
                  </a:lnTo>
                  <a:lnTo>
                    <a:pt x="27" y="39"/>
                  </a:lnTo>
                  <a:lnTo>
                    <a:pt x="39" y="39"/>
                  </a:lnTo>
                  <a:lnTo>
                    <a:pt x="39" y="43"/>
                  </a:lnTo>
                  <a:lnTo>
                    <a:pt x="43" y="45"/>
                  </a:lnTo>
                  <a:lnTo>
                    <a:pt x="43" y="45"/>
                  </a:lnTo>
                  <a:lnTo>
                    <a:pt x="45" y="51"/>
                  </a:lnTo>
                  <a:lnTo>
                    <a:pt x="45" y="51"/>
                  </a:lnTo>
                  <a:lnTo>
                    <a:pt x="52" y="49"/>
                  </a:lnTo>
                  <a:lnTo>
                    <a:pt x="59" y="46"/>
                  </a:lnTo>
                  <a:lnTo>
                    <a:pt x="59" y="44"/>
                  </a:lnTo>
                  <a:lnTo>
                    <a:pt x="59" y="44"/>
                  </a:lnTo>
                  <a:lnTo>
                    <a:pt x="64" y="41"/>
                  </a:lnTo>
                  <a:lnTo>
                    <a:pt x="68" y="39"/>
                  </a:lnTo>
                  <a:lnTo>
                    <a:pt x="73" y="39"/>
                  </a:lnTo>
                  <a:lnTo>
                    <a:pt x="77" y="28"/>
                  </a:lnTo>
                  <a:lnTo>
                    <a:pt x="91" y="26"/>
                  </a:lnTo>
                  <a:lnTo>
                    <a:pt x="93" y="24"/>
                  </a:lnTo>
                  <a:lnTo>
                    <a:pt x="105" y="20"/>
                  </a:lnTo>
                  <a:lnTo>
                    <a:pt x="98" y="0"/>
                  </a:lnTo>
                  <a:close/>
                </a:path>
              </a:pathLst>
            </a:custGeom>
            <a:solidFill>
              <a:srgbClr val="68044B"/>
            </a:soli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60" name="Group 59"/>
            <p:cNvGrpSpPr/>
            <p:nvPr/>
          </p:nvGrpSpPr>
          <p:grpSpPr>
            <a:xfrm>
              <a:off x="6792850" y="331941"/>
              <a:ext cx="1911687" cy="2371285"/>
              <a:chOff x="6792850" y="331941"/>
              <a:chExt cx="1911687" cy="2371285"/>
            </a:xfrm>
          </p:grpSpPr>
          <p:sp>
            <p:nvSpPr>
              <p:cNvPr id="61" name="Freeform 72"/>
              <p:cNvSpPr>
                <a:spLocks/>
              </p:cNvSpPr>
              <p:nvPr/>
            </p:nvSpPr>
            <p:spPr bwMode="auto">
              <a:xfrm rot="16200000">
                <a:off x="7210888" y="827878"/>
                <a:ext cx="901341" cy="1161799"/>
              </a:xfrm>
              <a:custGeom>
                <a:avLst/>
                <a:gdLst>
                  <a:gd name="T0" fmla="*/ 64 w 642"/>
                  <a:gd name="T1" fmla="*/ 337 h 440"/>
                  <a:gd name="T2" fmla="*/ 39 w 642"/>
                  <a:gd name="T3" fmla="*/ 328 h 440"/>
                  <a:gd name="T4" fmla="*/ 28 w 642"/>
                  <a:gd name="T5" fmla="*/ 326 h 440"/>
                  <a:gd name="T6" fmla="*/ 12 w 642"/>
                  <a:gd name="T7" fmla="*/ 321 h 440"/>
                  <a:gd name="T8" fmla="*/ 0 w 642"/>
                  <a:gd name="T9" fmla="*/ 321 h 440"/>
                  <a:gd name="T10" fmla="*/ 18 w 642"/>
                  <a:gd name="T11" fmla="*/ 337 h 440"/>
                  <a:gd name="T12" fmla="*/ 21 w 642"/>
                  <a:gd name="T13" fmla="*/ 349 h 440"/>
                  <a:gd name="T14" fmla="*/ 87 w 642"/>
                  <a:gd name="T15" fmla="*/ 407 h 440"/>
                  <a:gd name="T16" fmla="*/ 125 w 642"/>
                  <a:gd name="T17" fmla="*/ 437 h 440"/>
                  <a:gd name="T18" fmla="*/ 141 w 642"/>
                  <a:gd name="T19" fmla="*/ 440 h 440"/>
                  <a:gd name="T20" fmla="*/ 103 w 642"/>
                  <a:gd name="T21" fmla="*/ 408 h 440"/>
                  <a:gd name="T22" fmla="*/ 125 w 642"/>
                  <a:gd name="T23" fmla="*/ 412 h 440"/>
                  <a:gd name="T24" fmla="*/ 146 w 642"/>
                  <a:gd name="T25" fmla="*/ 417 h 440"/>
                  <a:gd name="T26" fmla="*/ 125 w 642"/>
                  <a:gd name="T27" fmla="*/ 408 h 440"/>
                  <a:gd name="T28" fmla="*/ 105 w 642"/>
                  <a:gd name="T29" fmla="*/ 391 h 440"/>
                  <a:gd name="T30" fmla="*/ 71 w 642"/>
                  <a:gd name="T31" fmla="*/ 355 h 440"/>
                  <a:gd name="T32" fmla="*/ 57 w 642"/>
                  <a:gd name="T33" fmla="*/ 340 h 440"/>
                  <a:gd name="T34" fmla="*/ 73 w 642"/>
                  <a:gd name="T35" fmla="*/ 340 h 440"/>
                  <a:gd name="T36" fmla="*/ 98 w 642"/>
                  <a:gd name="T37" fmla="*/ 342 h 440"/>
                  <a:gd name="T38" fmla="*/ 116 w 642"/>
                  <a:gd name="T39" fmla="*/ 350 h 440"/>
                  <a:gd name="T40" fmla="*/ 235 w 642"/>
                  <a:gd name="T41" fmla="*/ 340 h 440"/>
                  <a:gd name="T42" fmla="*/ 335 w 642"/>
                  <a:gd name="T43" fmla="*/ 338 h 440"/>
                  <a:gd name="T44" fmla="*/ 369 w 642"/>
                  <a:gd name="T45" fmla="*/ 331 h 440"/>
                  <a:gd name="T46" fmla="*/ 399 w 642"/>
                  <a:gd name="T47" fmla="*/ 327 h 440"/>
                  <a:gd name="T48" fmla="*/ 446 w 642"/>
                  <a:gd name="T49" fmla="*/ 322 h 440"/>
                  <a:gd name="T50" fmla="*/ 453 w 642"/>
                  <a:gd name="T51" fmla="*/ 318 h 440"/>
                  <a:gd name="T52" fmla="*/ 446 w 642"/>
                  <a:gd name="T53" fmla="*/ 315 h 440"/>
                  <a:gd name="T54" fmla="*/ 471 w 642"/>
                  <a:gd name="T55" fmla="*/ 314 h 440"/>
                  <a:gd name="T56" fmla="*/ 526 w 642"/>
                  <a:gd name="T57" fmla="*/ 304 h 440"/>
                  <a:gd name="T58" fmla="*/ 583 w 642"/>
                  <a:gd name="T59" fmla="*/ 303 h 440"/>
                  <a:gd name="T60" fmla="*/ 619 w 642"/>
                  <a:gd name="T61" fmla="*/ 295 h 440"/>
                  <a:gd name="T62" fmla="*/ 608 w 642"/>
                  <a:gd name="T63" fmla="*/ 223 h 440"/>
                  <a:gd name="T64" fmla="*/ 608 w 642"/>
                  <a:gd name="T65" fmla="*/ 216 h 440"/>
                  <a:gd name="T66" fmla="*/ 574 w 642"/>
                  <a:gd name="T67" fmla="*/ 197 h 440"/>
                  <a:gd name="T68" fmla="*/ 512 w 642"/>
                  <a:gd name="T69" fmla="*/ 179 h 440"/>
                  <a:gd name="T70" fmla="*/ 494 w 642"/>
                  <a:gd name="T71" fmla="*/ 174 h 440"/>
                  <a:gd name="T72" fmla="*/ 456 w 642"/>
                  <a:gd name="T73" fmla="*/ 154 h 440"/>
                  <a:gd name="T74" fmla="*/ 435 w 642"/>
                  <a:gd name="T75" fmla="*/ 157 h 440"/>
                  <a:gd name="T76" fmla="*/ 426 w 642"/>
                  <a:gd name="T77" fmla="*/ 166 h 440"/>
                  <a:gd name="T78" fmla="*/ 405 w 642"/>
                  <a:gd name="T79" fmla="*/ 165 h 440"/>
                  <a:gd name="T80" fmla="*/ 376 w 642"/>
                  <a:gd name="T81" fmla="*/ 167 h 440"/>
                  <a:gd name="T82" fmla="*/ 358 w 642"/>
                  <a:gd name="T83" fmla="*/ 153 h 440"/>
                  <a:gd name="T84" fmla="*/ 310 w 642"/>
                  <a:gd name="T85" fmla="*/ 100 h 440"/>
                  <a:gd name="T86" fmla="*/ 319 w 642"/>
                  <a:gd name="T87" fmla="*/ 88 h 440"/>
                  <a:gd name="T88" fmla="*/ 319 w 642"/>
                  <a:gd name="T89" fmla="*/ 70 h 440"/>
                  <a:gd name="T90" fmla="*/ 296 w 642"/>
                  <a:gd name="T91" fmla="*/ 34 h 440"/>
                  <a:gd name="T92" fmla="*/ 276 w 642"/>
                  <a:gd name="T93" fmla="*/ 27 h 440"/>
                  <a:gd name="T94" fmla="*/ 235 w 642"/>
                  <a:gd name="T95" fmla="*/ 39 h 440"/>
                  <a:gd name="T96" fmla="*/ 210 w 642"/>
                  <a:gd name="T97" fmla="*/ 35 h 440"/>
                  <a:gd name="T98" fmla="*/ 191 w 642"/>
                  <a:gd name="T99" fmla="*/ 31 h 440"/>
                  <a:gd name="T100" fmla="*/ 135 w 642"/>
                  <a:gd name="T101" fmla="*/ 0 h 440"/>
                  <a:gd name="T102" fmla="*/ 182 w 642"/>
                  <a:gd name="T103" fmla="*/ 243 h 440"/>
                  <a:gd name="T104" fmla="*/ 171 w 642"/>
                  <a:gd name="T105" fmla="*/ 247 h 440"/>
                  <a:gd name="T106" fmla="*/ 166 w 642"/>
                  <a:gd name="T107" fmla="*/ 254 h 440"/>
                  <a:gd name="T108" fmla="*/ 119 w 642"/>
                  <a:gd name="T109" fmla="*/ 281 h 440"/>
                  <a:gd name="T110" fmla="*/ 110 w 642"/>
                  <a:gd name="T111" fmla="*/ 289 h 440"/>
                  <a:gd name="T112" fmla="*/ 80 w 642"/>
                  <a:gd name="T113" fmla="*/ 33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2" h="440">
                    <a:moveTo>
                      <a:pt x="80" y="333"/>
                    </a:moveTo>
                    <a:lnTo>
                      <a:pt x="64" y="337"/>
                    </a:lnTo>
                    <a:lnTo>
                      <a:pt x="64" y="337"/>
                    </a:lnTo>
                    <a:lnTo>
                      <a:pt x="57" y="332"/>
                    </a:lnTo>
                    <a:lnTo>
                      <a:pt x="48" y="330"/>
                    </a:lnTo>
                    <a:lnTo>
                      <a:pt x="39" y="328"/>
                    </a:lnTo>
                    <a:lnTo>
                      <a:pt x="30" y="330"/>
                    </a:lnTo>
                    <a:lnTo>
                      <a:pt x="30" y="330"/>
                    </a:lnTo>
                    <a:lnTo>
                      <a:pt x="28" y="326"/>
                    </a:lnTo>
                    <a:lnTo>
                      <a:pt x="23" y="324"/>
                    </a:lnTo>
                    <a:lnTo>
                      <a:pt x="23" y="324"/>
                    </a:lnTo>
                    <a:lnTo>
                      <a:pt x="12" y="321"/>
                    </a:lnTo>
                    <a:lnTo>
                      <a:pt x="0" y="320"/>
                    </a:lnTo>
                    <a:lnTo>
                      <a:pt x="0" y="321"/>
                    </a:lnTo>
                    <a:lnTo>
                      <a:pt x="0" y="321"/>
                    </a:lnTo>
                    <a:lnTo>
                      <a:pt x="9" y="327"/>
                    </a:lnTo>
                    <a:lnTo>
                      <a:pt x="21" y="332"/>
                    </a:lnTo>
                    <a:lnTo>
                      <a:pt x="18" y="337"/>
                    </a:lnTo>
                    <a:lnTo>
                      <a:pt x="18" y="348"/>
                    </a:lnTo>
                    <a:lnTo>
                      <a:pt x="21" y="349"/>
                    </a:lnTo>
                    <a:lnTo>
                      <a:pt x="21" y="349"/>
                    </a:lnTo>
                    <a:lnTo>
                      <a:pt x="53" y="377"/>
                    </a:lnTo>
                    <a:lnTo>
                      <a:pt x="87" y="407"/>
                    </a:lnTo>
                    <a:lnTo>
                      <a:pt x="87" y="407"/>
                    </a:lnTo>
                    <a:lnTo>
                      <a:pt x="105" y="423"/>
                    </a:lnTo>
                    <a:lnTo>
                      <a:pt x="116" y="430"/>
                    </a:lnTo>
                    <a:lnTo>
                      <a:pt x="125" y="437"/>
                    </a:lnTo>
                    <a:lnTo>
                      <a:pt x="125" y="437"/>
                    </a:lnTo>
                    <a:lnTo>
                      <a:pt x="135" y="438"/>
                    </a:lnTo>
                    <a:lnTo>
                      <a:pt x="141" y="440"/>
                    </a:lnTo>
                    <a:lnTo>
                      <a:pt x="144" y="438"/>
                    </a:lnTo>
                    <a:lnTo>
                      <a:pt x="144" y="438"/>
                    </a:lnTo>
                    <a:lnTo>
                      <a:pt x="103" y="408"/>
                    </a:lnTo>
                    <a:lnTo>
                      <a:pt x="107" y="407"/>
                    </a:lnTo>
                    <a:lnTo>
                      <a:pt x="107" y="407"/>
                    </a:lnTo>
                    <a:lnTo>
                      <a:pt x="125" y="412"/>
                    </a:lnTo>
                    <a:lnTo>
                      <a:pt x="141" y="418"/>
                    </a:lnTo>
                    <a:lnTo>
                      <a:pt x="146" y="417"/>
                    </a:lnTo>
                    <a:lnTo>
                      <a:pt x="146" y="417"/>
                    </a:lnTo>
                    <a:lnTo>
                      <a:pt x="139" y="413"/>
                    </a:lnTo>
                    <a:lnTo>
                      <a:pt x="132" y="411"/>
                    </a:lnTo>
                    <a:lnTo>
                      <a:pt x="125" y="408"/>
                    </a:lnTo>
                    <a:lnTo>
                      <a:pt x="121" y="405"/>
                    </a:lnTo>
                    <a:lnTo>
                      <a:pt x="121" y="405"/>
                    </a:lnTo>
                    <a:lnTo>
                      <a:pt x="105" y="391"/>
                    </a:lnTo>
                    <a:lnTo>
                      <a:pt x="89" y="371"/>
                    </a:lnTo>
                    <a:lnTo>
                      <a:pt x="80" y="363"/>
                    </a:lnTo>
                    <a:lnTo>
                      <a:pt x="71" y="355"/>
                    </a:lnTo>
                    <a:lnTo>
                      <a:pt x="62" y="349"/>
                    </a:lnTo>
                    <a:lnTo>
                      <a:pt x="50" y="344"/>
                    </a:lnTo>
                    <a:lnTo>
                      <a:pt x="57" y="340"/>
                    </a:lnTo>
                    <a:lnTo>
                      <a:pt x="66" y="340"/>
                    </a:lnTo>
                    <a:lnTo>
                      <a:pt x="66" y="340"/>
                    </a:lnTo>
                    <a:lnTo>
                      <a:pt x="73" y="340"/>
                    </a:lnTo>
                    <a:lnTo>
                      <a:pt x="80" y="343"/>
                    </a:lnTo>
                    <a:lnTo>
                      <a:pt x="87" y="348"/>
                    </a:lnTo>
                    <a:lnTo>
                      <a:pt x="98" y="342"/>
                    </a:lnTo>
                    <a:lnTo>
                      <a:pt x="98" y="342"/>
                    </a:lnTo>
                    <a:lnTo>
                      <a:pt x="110" y="348"/>
                    </a:lnTo>
                    <a:lnTo>
                      <a:pt x="116" y="350"/>
                    </a:lnTo>
                    <a:lnTo>
                      <a:pt x="123" y="351"/>
                    </a:lnTo>
                    <a:lnTo>
                      <a:pt x="130" y="346"/>
                    </a:lnTo>
                    <a:lnTo>
                      <a:pt x="235" y="340"/>
                    </a:lnTo>
                    <a:lnTo>
                      <a:pt x="239" y="338"/>
                    </a:lnTo>
                    <a:lnTo>
                      <a:pt x="335" y="338"/>
                    </a:lnTo>
                    <a:lnTo>
                      <a:pt x="335" y="338"/>
                    </a:lnTo>
                    <a:lnTo>
                      <a:pt x="346" y="337"/>
                    </a:lnTo>
                    <a:lnTo>
                      <a:pt x="358" y="334"/>
                    </a:lnTo>
                    <a:lnTo>
                      <a:pt x="369" y="331"/>
                    </a:lnTo>
                    <a:lnTo>
                      <a:pt x="380" y="328"/>
                    </a:lnTo>
                    <a:lnTo>
                      <a:pt x="380" y="328"/>
                    </a:lnTo>
                    <a:lnTo>
                      <a:pt x="399" y="327"/>
                    </a:lnTo>
                    <a:lnTo>
                      <a:pt x="419" y="327"/>
                    </a:lnTo>
                    <a:lnTo>
                      <a:pt x="437" y="325"/>
                    </a:lnTo>
                    <a:lnTo>
                      <a:pt x="446" y="322"/>
                    </a:lnTo>
                    <a:lnTo>
                      <a:pt x="453" y="320"/>
                    </a:lnTo>
                    <a:lnTo>
                      <a:pt x="453" y="320"/>
                    </a:lnTo>
                    <a:lnTo>
                      <a:pt x="453" y="318"/>
                    </a:lnTo>
                    <a:lnTo>
                      <a:pt x="453" y="316"/>
                    </a:lnTo>
                    <a:lnTo>
                      <a:pt x="446" y="316"/>
                    </a:lnTo>
                    <a:lnTo>
                      <a:pt x="446" y="315"/>
                    </a:lnTo>
                    <a:lnTo>
                      <a:pt x="453" y="313"/>
                    </a:lnTo>
                    <a:lnTo>
                      <a:pt x="471" y="314"/>
                    </a:lnTo>
                    <a:lnTo>
                      <a:pt x="471" y="314"/>
                    </a:lnTo>
                    <a:lnTo>
                      <a:pt x="499" y="308"/>
                    </a:lnTo>
                    <a:lnTo>
                      <a:pt x="512" y="306"/>
                    </a:lnTo>
                    <a:lnTo>
                      <a:pt x="526" y="304"/>
                    </a:lnTo>
                    <a:lnTo>
                      <a:pt x="540" y="309"/>
                    </a:lnTo>
                    <a:lnTo>
                      <a:pt x="540" y="309"/>
                    </a:lnTo>
                    <a:lnTo>
                      <a:pt x="583" y="303"/>
                    </a:lnTo>
                    <a:lnTo>
                      <a:pt x="608" y="298"/>
                    </a:lnTo>
                    <a:lnTo>
                      <a:pt x="617" y="296"/>
                    </a:lnTo>
                    <a:lnTo>
                      <a:pt x="619" y="295"/>
                    </a:lnTo>
                    <a:lnTo>
                      <a:pt x="628" y="296"/>
                    </a:lnTo>
                    <a:lnTo>
                      <a:pt x="642" y="293"/>
                    </a:lnTo>
                    <a:lnTo>
                      <a:pt x="608" y="223"/>
                    </a:lnTo>
                    <a:lnTo>
                      <a:pt x="613" y="222"/>
                    </a:lnTo>
                    <a:lnTo>
                      <a:pt x="613" y="222"/>
                    </a:lnTo>
                    <a:lnTo>
                      <a:pt x="608" y="216"/>
                    </a:lnTo>
                    <a:lnTo>
                      <a:pt x="601" y="210"/>
                    </a:lnTo>
                    <a:lnTo>
                      <a:pt x="588" y="204"/>
                    </a:lnTo>
                    <a:lnTo>
                      <a:pt x="574" y="197"/>
                    </a:lnTo>
                    <a:lnTo>
                      <a:pt x="542" y="185"/>
                    </a:lnTo>
                    <a:lnTo>
                      <a:pt x="522" y="177"/>
                    </a:lnTo>
                    <a:lnTo>
                      <a:pt x="512" y="179"/>
                    </a:lnTo>
                    <a:lnTo>
                      <a:pt x="512" y="179"/>
                    </a:lnTo>
                    <a:lnTo>
                      <a:pt x="503" y="177"/>
                    </a:lnTo>
                    <a:lnTo>
                      <a:pt x="494" y="174"/>
                    </a:lnTo>
                    <a:lnTo>
                      <a:pt x="476" y="166"/>
                    </a:lnTo>
                    <a:lnTo>
                      <a:pt x="462" y="157"/>
                    </a:lnTo>
                    <a:lnTo>
                      <a:pt x="456" y="154"/>
                    </a:lnTo>
                    <a:lnTo>
                      <a:pt x="451" y="153"/>
                    </a:lnTo>
                    <a:lnTo>
                      <a:pt x="437" y="156"/>
                    </a:lnTo>
                    <a:lnTo>
                      <a:pt x="435" y="157"/>
                    </a:lnTo>
                    <a:lnTo>
                      <a:pt x="437" y="161"/>
                    </a:lnTo>
                    <a:lnTo>
                      <a:pt x="433" y="166"/>
                    </a:lnTo>
                    <a:lnTo>
                      <a:pt x="426" y="166"/>
                    </a:lnTo>
                    <a:lnTo>
                      <a:pt x="419" y="163"/>
                    </a:lnTo>
                    <a:lnTo>
                      <a:pt x="419" y="163"/>
                    </a:lnTo>
                    <a:lnTo>
                      <a:pt x="405" y="165"/>
                    </a:lnTo>
                    <a:lnTo>
                      <a:pt x="394" y="168"/>
                    </a:lnTo>
                    <a:lnTo>
                      <a:pt x="376" y="167"/>
                    </a:lnTo>
                    <a:lnTo>
                      <a:pt x="376" y="167"/>
                    </a:lnTo>
                    <a:lnTo>
                      <a:pt x="374" y="163"/>
                    </a:lnTo>
                    <a:lnTo>
                      <a:pt x="369" y="160"/>
                    </a:lnTo>
                    <a:lnTo>
                      <a:pt x="358" y="153"/>
                    </a:lnTo>
                    <a:lnTo>
                      <a:pt x="344" y="145"/>
                    </a:lnTo>
                    <a:lnTo>
                      <a:pt x="333" y="141"/>
                    </a:lnTo>
                    <a:lnTo>
                      <a:pt x="310" y="100"/>
                    </a:lnTo>
                    <a:lnTo>
                      <a:pt x="310" y="100"/>
                    </a:lnTo>
                    <a:lnTo>
                      <a:pt x="317" y="92"/>
                    </a:lnTo>
                    <a:lnTo>
                      <a:pt x="319" y="88"/>
                    </a:lnTo>
                    <a:lnTo>
                      <a:pt x="319" y="83"/>
                    </a:lnTo>
                    <a:lnTo>
                      <a:pt x="319" y="83"/>
                    </a:lnTo>
                    <a:lnTo>
                      <a:pt x="319" y="70"/>
                    </a:lnTo>
                    <a:lnTo>
                      <a:pt x="312" y="55"/>
                    </a:lnTo>
                    <a:lnTo>
                      <a:pt x="303" y="40"/>
                    </a:lnTo>
                    <a:lnTo>
                      <a:pt x="296" y="34"/>
                    </a:lnTo>
                    <a:lnTo>
                      <a:pt x="289" y="30"/>
                    </a:lnTo>
                    <a:lnTo>
                      <a:pt x="289" y="30"/>
                    </a:lnTo>
                    <a:lnTo>
                      <a:pt x="276" y="27"/>
                    </a:lnTo>
                    <a:lnTo>
                      <a:pt x="269" y="26"/>
                    </a:lnTo>
                    <a:lnTo>
                      <a:pt x="262" y="27"/>
                    </a:lnTo>
                    <a:lnTo>
                      <a:pt x="235" y="39"/>
                    </a:lnTo>
                    <a:lnTo>
                      <a:pt x="223" y="40"/>
                    </a:lnTo>
                    <a:lnTo>
                      <a:pt x="214" y="38"/>
                    </a:lnTo>
                    <a:lnTo>
                      <a:pt x="210" y="35"/>
                    </a:lnTo>
                    <a:lnTo>
                      <a:pt x="210" y="35"/>
                    </a:lnTo>
                    <a:lnTo>
                      <a:pt x="201" y="34"/>
                    </a:lnTo>
                    <a:lnTo>
                      <a:pt x="191" y="31"/>
                    </a:lnTo>
                    <a:lnTo>
                      <a:pt x="169" y="21"/>
                    </a:lnTo>
                    <a:lnTo>
                      <a:pt x="148" y="9"/>
                    </a:lnTo>
                    <a:lnTo>
                      <a:pt x="135" y="0"/>
                    </a:lnTo>
                    <a:lnTo>
                      <a:pt x="98" y="3"/>
                    </a:lnTo>
                    <a:lnTo>
                      <a:pt x="187" y="240"/>
                    </a:lnTo>
                    <a:lnTo>
                      <a:pt x="182" y="243"/>
                    </a:lnTo>
                    <a:lnTo>
                      <a:pt x="182" y="243"/>
                    </a:lnTo>
                    <a:lnTo>
                      <a:pt x="176" y="245"/>
                    </a:lnTo>
                    <a:lnTo>
                      <a:pt x="171" y="247"/>
                    </a:lnTo>
                    <a:lnTo>
                      <a:pt x="166" y="251"/>
                    </a:lnTo>
                    <a:lnTo>
                      <a:pt x="166" y="254"/>
                    </a:lnTo>
                    <a:lnTo>
                      <a:pt x="166" y="254"/>
                    </a:lnTo>
                    <a:lnTo>
                      <a:pt x="144" y="260"/>
                    </a:lnTo>
                    <a:lnTo>
                      <a:pt x="121" y="266"/>
                    </a:lnTo>
                    <a:lnTo>
                      <a:pt x="119" y="281"/>
                    </a:lnTo>
                    <a:lnTo>
                      <a:pt x="119" y="281"/>
                    </a:lnTo>
                    <a:lnTo>
                      <a:pt x="114" y="283"/>
                    </a:lnTo>
                    <a:lnTo>
                      <a:pt x="110" y="289"/>
                    </a:lnTo>
                    <a:lnTo>
                      <a:pt x="98" y="304"/>
                    </a:lnTo>
                    <a:lnTo>
                      <a:pt x="80" y="333"/>
                    </a:lnTo>
                    <a:lnTo>
                      <a:pt x="80" y="333"/>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Freeform 73"/>
              <p:cNvSpPr>
                <a:spLocks/>
              </p:cNvSpPr>
              <p:nvPr/>
            </p:nvSpPr>
            <p:spPr bwMode="auto">
              <a:xfrm rot="16200000">
                <a:off x="7139030" y="1440840"/>
                <a:ext cx="588259" cy="900394"/>
              </a:xfrm>
              <a:custGeom>
                <a:avLst/>
                <a:gdLst>
                  <a:gd name="T0" fmla="*/ 93 w 419"/>
                  <a:gd name="T1" fmla="*/ 288 h 341"/>
                  <a:gd name="T2" fmla="*/ 98 w 419"/>
                  <a:gd name="T3" fmla="*/ 290 h 341"/>
                  <a:gd name="T4" fmla="*/ 116 w 419"/>
                  <a:gd name="T5" fmla="*/ 296 h 341"/>
                  <a:gd name="T6" fmla="*/ 116 w 419"/>
                  <a:gd name="T7" fmla="*/ 302 h 341"/>
                  <a:gd name="T8" fmla="*/ 134 w 419"/>
                  <a:gd name="T9" fmla="*/ 321 h 341"/>
                  <a:gd name="T10" fmla="*/ 148 w 419"/>
                  <a:gd name="T11" fmla="*/ 324 h 341"/>
                  <a:gd name="T12" fmla="*/ 171 w 419"/>
                  <a:gd name="T13" fmla="*/ 335 h 341"/>
                  <a:gd name="T14" fmla="*/ 180 w 419"/>
                  <a:gd name="T15" fmla="*/ 341 h 341"/>
                  <a:gd name="T16" fmla="*/ 191 w 419"/>
                  <a:gd name="T17" fmla="*/ 334 h 341"/>
                  <a:gd name="T18" fmla="*/ 200 w 419"/>
                  <a:gd name="T19" fmla="*/ 326 h 341"/>
                  <a:gd name="T20" fmla="*/ 207 w 419"/>
                  <a:gd name="T21" fmla="*/ 318 h 341"/>
                  <a:gd name="T22" fmla="*/ 225 w 419"/>
                  <a:gd name="T23" fmla="*/ 316 h 341"/>
                  <a:gd name="T24" fmla="*/ 225 w 419"/>
                  <a:gd name="T25" fmla="*/ 309 h 341"/>
                  <a:gd name="T26" fmla="*/ 253 w 419"/>
                  <a:gd name="T27" fmla="*/ 307 h 341"/>
                  <a:gd name="T28" fmla="*/ 273 w 419"/>
                  <a:gd name="T29" fmla="*/ 309 h 341"/>
                  <a:gd name="T30" fmla="*/ 285 w 419"/>
                  <a:gd name="T31" fmla="*/ 304 h 341"/>
                  <a:gd name="T32" fmla="*/ 301 w 419"/>
                  <a:gd name="T33" fmla="*/ 314 h 341"/>
                  <a:gd name="T34" fmla="*/ 321 w 419"/>
                  <a:gd name="T35" fmla="*/ 315 h 341"/>
                  <a:gd name="T36" fmla="*/ 342 w 419"/>
                  <a:gd name="T37" fmla="*/ 319 h 341"/>
                  <a:gd name="T38" fmla="*/ 351 w 419"/>
                  <a:gd name="T39" fmla="*/ 318 h 341"/>
                  <a:gd name="T40" fmla="*/ 353 w 419"/>
                  <a:gd name="T41" fmla="*/ 303 h 341"/>
                  <a:gd name="T42" fmla="*/ 398 w 419"/>
                  <a:gd name="T43" fmla="*/ 291 h 341"/>
                  <a:gd name="T44" fmla="*/ 398 w 419"/>
                  <a:gd name="T45" fmla="*/ 288 h 341"/>
                  <a:gd name="T46" fmla="*/ 408 w 419"/>
                  <a:gd name="T47" fmla="*/ 282 h 341"/>
                  <a:gd name="T48" fmla="*/ 419 w 419"/>
                  <a:gd name="T49" fmla="*/ 277 h 341"/>
                  <a:gd name="T50" fmla="*/ 367 w 419"/>
                  <a:gd name="T51" fmla="*/ 37 h 341"/>
                  <a:gd name="T52" fmla="*/ 355 w 419"/>
                  <a:gd name="T53" fmla="*/ 29 h 341"/>
                  <a:gd name="T54" fmla="*/ 346 w 419"/>
                  <a:gd name="T55" fmla="*/ 17 h 341"/>
                  <a:gd name="T56" fmla="*/ 330 w 419"/>
                  <a:gd name="T57" fmla="*/ 15 h 341"/>
                  <a:gd name="T58" fmla="*/ 310 w 419"/>
                  <a:gd name="T59" fmla="*/ 0 h 341"/>
                  <a:gd name="T60" fmla="*/ 0 w 419"/>
                  <a:gd name="T61" fmla="*/ 28 h 341"/>
                  <a:gd name="T62" fmla="*/ 71 w 419"/>
                  <a:gd name="T63" fmla="*/ 223 h 341"/>
                  <a:gd name="T64" fmla="*/ 93 w 419"/>
                  <a:gd name="T65" fmla="*/ 288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9" h="341">
                    <a:moveTo>
                      <a:pt x="93" y="288"/>
                    </a:moveTo>
                    <a:lnTo>
                      <a:pt x="93" y="288"/>
                    </a:lnTo>
                    <a:lnTo>
                      <a:pt x="96" y="289"/>
                    </a:lnTo>
                    <a:lnTo>
                      <a:pt x="98" y="290"/>
                    </a:lnTo>
                    <a:lnTo>
                      <a:pt x="107" y="291"/>
                    </a:lnTo>
                    <a:lnTo>
                      <a:pt x="116" y="296"/>
                    </a:lnTo>
                    <a:lnTo>
                      <a:pt x="116" y="296"/>
                    </a:lnTo>
                    <a:lnTo>
                      <a:pt x="116" y="302"/>
                    </a:lnTo>
                    <a:lnTo>
                      <a:pt x="116" y="307"/>
                    </a:lnTo>
                    <a:lnTo>
                      <a:pt x="134" y="321"/>
                    </a:lnTo>
                    <a:lnTo>
                      <a:pt x="148" y="324"/>
                    </a:lnTo>
                    <a:lnTo>
                      <a:pt x="148" y="324"/>
                    </a:lnTo>
                    <a:lnTo>
                      <a:pt x="164" y="331"/>
                    </a:lnTo>
                    <a:lnTo>
                      <a:pt x="171" y="335"/>
                    </a:lnTo>
                    <a:lnTo>
                      <a:pt x="175" y="341"/>
                    </a:lnTo>
                    <a:lnTo>
                      <a:pt x="180" y="341"/>
                    </a:lnTo>
                    <a:lnTo>
                      <a:pt x="180" y="341"/>
                    </a:lnTo>
                    <a:lnTo>
                      <a:pt x="191" y="334"/>
                    </a:lnTo>
                    <a:lnTo>
                      <a:pt x="196" y="330"/>
                    </a:lnTo>
                    <a:lnTo>
                      <a:pt x="200" y="326"/>
                    </a:lnTo>
                    <a:lnTo>
                      <a:pt x="205" y="325"/>
                    </a:lnTo>
                    <a:lnTo>
                      <a:pt x="207" y="318"/>
                    </a:lnTo>
                    <a:lnTo>
                      <a:pt x="225" y="316"/>
                    </a:lnTo>
                    <a:lnTo>
                      <a:pt x="225" y="316"/>
                    </a:lnTo>
                    <a:lnTo>
                      <a:pt x="225" y="312"/>
                    </a:lnTo>
                    <a:lnTo>
                      <a:pt x="225" y="309"/>
                    </a:lnTo>
                    <a:lnTo>
                      <a:pt x="228" y="308"/>
                    </a:lnTo>
                    <a:lnTo>
                      <a:pt x="253" y="307"/>
                    </a:lnTo>
                    <a:lnTo>
                      <a:pt x="257" y="310"/>
                    </a:lnTo>
                    <a:lnTo>
                      <a:pt x="273" y="309"/>
                    </a:lnTo>
                    <a:lnTo>
                      <a:pt x="280" y="304"/>
                    </a:lnTo>
                    <a:lnTo>
                      <a:pt x="285" y="304"/>
                    </a:lnTo>
                    <a:lnTo>
                      <a:pt x="285" y="304"/>
                    </a:lnTo>
                    <a:lnTo>
                      <a:pt x="301" y="314"/>
                    </a:lnTo>
                    <a:lnTo>
                      <a:pt x="301" y="314"/>
                    </a:lnTo>
                    <a:lnTo>
                      <a:pt x="321" y="315"/>
                    </a:lnTo>
                    <a:lnTo>
                      <a:pt x="332" y="316"/>
                    </a:lnTo>
                    <a:lnTo>
                      <a:pt x="342" y="319"/>
                    </a:lnTo>
                    <a:lnTo>
                      <a:pt x="344" y="322"/>
                    </a:lnTo>
                    <a:lnTo>
                      <a:pt x="351" y="318"/>
                    </a:lnTo>
                    <a:lnTo>
                      <a:pt x="353" y="303"/>
                    </a:lnTo>
                    <a:lnTo>
                      <a:pt x="353" y="303"/>
                    </a:lnTo>
                    <a:lnTo>
                      <a:pt x="376" y="297"/>
                    </a:lnTo>
                    <a:lnTo>
                      <a:pt x="398" y="291"/>
                    </a:lnTo>
                    <a:lnTo>
                      <a:pt x="398" y="291"/>
                    </a:lnTo>
                    <a:lnTo>
                      <a:pt x="398" y="288"/>
                    </a:lnTo>
                    <a:lnTo>
                      <a:pt x="403" y="284"/>
                    </a:lnTo>
                    <a:lnTo>
                      <a:pt x="408" y="282"/>
                    </a:lnTo>
                    <a:lnTo>
                      <a:pt x="414" y="280"/>
                    </a:lnTo>
                    <a:lnTo>
                      <a:pt x="419" y="277"/>
                    </a:lnTo>
                    <a:lnTo>
                      <a:pt x="330" y="40"/>
                    </a:lnTo>
                    <a:lnTo>
                      <a:pt x="367" y="37"/>
                    </a:lnTo>
                    <a:lnTo>
                      <a:pt x="367" y="37"/>
                    </a:lnTo>
                    <a:lnTo>
                      <a:pt x="355" y="29"/>
                    </a:lnTo>
                    <a:lnTo>
                      <a:pt x="351" y="26"/>
                    </a:lnTo>
                    <a:lnTo>
                      <a:pt x="346" y="17"/>
                    </a:lnTo>
                    <a:lnTo>
                      <a:pt x="330" y="15"/>
                    </a:lnTo>
                    <a:lnTo>
                      <a:pt x="330" y="15"/>
                    </a:lnTo>
                    <a:lnTo>
                      <a:pt x="319" y="8"/>
                    </a:lnTo>
                    <a:lnTo>
                      <a:pt x="310" y="0"/>
                    </a:lnTo>
                    <a:lnTo>
                      <a:pt x="0" y="28"/>
                    </a:lnTo>
                    <a:lnTo>
                      <a:pt x="0" y="28"/>
                    </a:lnTo>
                    <a:lnTo>
                      <a:pt x="48" y="157"/>
                    </a:lnTo>
                    <a:lnTo>
                      <a:pt x="71" y="223"/>
                    </a:lnTo>
                    <a:lnTo>
                      <a:pt x="93" y="288"/>
                    </a:lnTo>
                    <a:lnTo>
                      <a:pt x="93" y="288"/>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76"/>
              <p:cNvSpPr>
                <a:spLocks/>
              </p:cNvSpPr>
              <p:nvPr/>
            </p:nvSpPr>
            <p:spPr bwMode="auto">
              <a:xfrm rot="16200000">
                <a:off x="7389320" y="1870038"/>
                <a:ext cx="341162" cy="710281"/>
              </a:xfrm>
              <a:custGeom>
                <a:avLst/>
                <a:gdLst>
                  <a:gd name="T0" fmla="*/ 228 w 243"/>
                  <a:gd name="T1" fmla="*/ 153 h 269"/>
                  <a:gd name="T2" fmla="*/ 98 w 243"/>
                  <a:gd name="T3" fmla="*/ 10 h 269"/>
                  <a:gd name="T4" fmla="*/ 111 w 243"/>
                  <a:gd name="T5" fmla="*/ 16 h 269"/>
                  <a:gd name="T6" fmla="*/ 139 w 243"/>
                  <a:gd name="T7" fmla="*/ 32 h 269"/>
                  <a:gd name="T8" fmla="*/ 155 w 243"/>
                  <a:gd name="T9" fmla="*/ 37 h 269"/>
                  <a:gd name="T10" fmla="*/ 164 w 243"/>
                  <a:gd name="T11" fmla="*/ 47 h 269"/>
                  <a:gd name="T12" fmla="*/ 173 w 243"/>
                  <a:gd name="T13" fmla="*/ 63 h 269"/>
                  <a:gd name="T14" fmla="*/ 180 w 243"/>
                  <a:gd name="T15" fmla="*/ 90 h 269"/>
                  <a:gd name="T16" fmla="*/ 171 w 243"/>
                  <a:gd name="T17" fmla="*/ 100 h 269"/>
                  <a:gd name="T18" fmla="*/ 148 w 243"/>
                  <a:gd name="T19" fmla="*/ 110 h 269"/>
                  <a:gd name="T20" fmla="*/ 127 w 243"/>
                  <a:gd name="T21" fmla="*/ 118 h 269"/>
                  <a:gd name="T22" fmla="*/ 116 w 243"/>
                  <a:gd name="T23" fmla="*/ 134 h 269"/>
                  <a:gd name="T24" fmla="*/ 98 w 243"/>
                  <a:gd name="T25" fmla="*/ 149 h 269"/>
                  <a:gd name="T26" fmla="*/ 77 w 243"/>
                  <a:gd name="T27" fmla="*/ 150 h 269"/>
                  <a:gd name="T28" fmla="*/ 34 w 243"/>
                  <a:gd name="T29" fmla="*/ 139 h 269"/>
                  <a:gd name="T30" fmla="*/ 29 w 243"/>
                  <a:gd name="T31" fmla="*/ 156 h 269"/>
                  <a:gd name="T32" fmla="*/ 14 w 243"/>
                  <a:gd name="T33" fmla="*/ 163 h 269"/>
                  <a:gd name="T34" fmla="*/ 16 w 243"/>
                  <a:gd name="T35" fmla="*/ 165 h 269"/>
                  <a:gd name="T36" fmla="*/ 18 w 243"/>
                  <a:gd name="T37" fmla="*/ 180 h 269"/>
                  <a:gd name="T38" fmla="*/ 4 w 243"/>
                  <a:gd name="T39" fmla="*/ 200 h 269"/>
                  <a:gd name="T40" fmla="*/ 11 w 243"/>
                  <a:gd name="T41" fmla="*/ 202 h 269"/>
                  <a:gd name="T42" fmla="*/ 34 w 243"/>
                  <a:gd name="T43" fmla="*/ 189 h 269"/>
                  <a:gd name="T44" fmla="*/ 41 w 243"/>
                  <a:gd name="T45" fmla="*/ 189 h 269"/>
                  <a:gd name="T46" fmla="*/ 48 w 243"/>
                  <a:gd name="T47" fmla="*/ 193 h 269"/>
                  <a:gd name="T48" fmla="*/ 61 w 243"/>
                  <a:gd name="T49" fmla="*/ 185 h 269"/>
                  <a:gd name="T50" fmla="*/ 116 w 243"/>
                  <a:gd name="T51" fmla="*/ 177 h 269"/>
                  <a:gd name="T52" fmla="*/ 143 w 243"/>
                  <a:gd name="T53" fmla="*/ 177 h 269"/>
                  <a:gd name="T54" fmla="*/ 157 w 243"/>
                  <a:gd name="T55" fmla="*/ 175 h 269"/>
                  <a:gd name="T56" fmla="*/ 171 w 243"/>
                  <a:gd name="T57" fmla="*/ 179 h 269"/>
                  <a:gd name="T58" fmla="*/ 184 w 243"/>
                  <a:gd name="T59" fmla="*/ 186 h 269"/>
                  <a:gd name="T60" fmla="*/ 214 w 243"/>
                  <a:gd name="T61" fmla="*/ 194 h 269"/>
                  <a:gd name="T62" fmla="*/ 205 w 243"/>
                  <a:gd name="T63" fmla="*/ 204 h 269"/>
                  <a:gd name="T64" fmla="*/ 159 w 243"/>
                  <a:gd name="T65" fmla="*/ 188 h 269"/>
                  <a:gd name="T66" fmla="*/ 116 w 243"/>
                  <a:gd name="T67" fmla="*/ 199 h 269"/>
                  <a:gd name="T68" fmla="*/ 98 w 243"/>
                  <a:gd name="T69" fmla="*/ 192 h 269"/>
                  <a:gd name="T70" fmla="*/ 77 w 243"/>
                  <a:gd name="T71" fmla="*/ 199 h 269"/>
                  <a:gd name="T72" fmla="*/ 68 w 243"/>
                  <a:gd name="T73" fmla="*/ 200 h 269"/>
                  <a:gd name="T74" fmla="*/ 45 w 243"/>
                  <a:gd name="T75" fmla="*/ 204 h 269"/>
                  <a:gd name="T76" fmla="*/ 34 w 243"/>
                  <a:gd name="T77" fmla="*/ 214 h 269"/>
                  <a:gd name="T78" fmla="*/ 39 w 243"/>
                  <a:gd name="T79" fmla="*/ 224 h 269"/>
                  <a:gd name="T80" fmla="*/ 16 w 243"/>
                  <a:gd name="T81" fmla="*/ 228 h 269"/>
                  <a:gd name="T82" fmla="*/ 0 w 243"/>
                  <a:gd name="T83" fmla="*/ 237 h 269"/>
                  <a:gd name="T84" fmla="*/ 84 w 243"/>
                  <a:gd name="T85" fmla="*/ 269 h 269"/>
                  <a:gd name="T86" fmla="*/ 243 w 243"/>
                  <a:gd name="T87" fmla="*/ 20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3" h="269">
                    <a:moveTo>
                      <a:pt x="243" y="204"/>
                    </a:moveTo>
                    <a:lnTo>
                      <a:pt x="243" y="204"/>
                    </a:lnTo>
                    <a:lnTo>
                      <a:pt x="228" y="153"/>
                    </a:lnTo>
                    <a:lnTo>
                      <a:pt x="209" y="102"/>
                    </a:lnTo>
                    <a:lnTo>
                      <a:pt x="171" y="0"/>
                    </a:lnTo>
                    <a:lnTo>
                      <a:pt x="98" y="10"/>
                    </a:lnTo>
                    <a:lnTo>
                      <a:pt x="109" y="12"/>
                    </a:lnTo>
                    <a:lnTo>
                      <a:pt x="109" y="12"/>
                    </a:lnTo>
                    <a:lnTo>
                      <a:pt x="111" y="16"/>
                    </a:lnTo>
                    <a:lnTo>
                      <a:pt x="121" y="20"/>
                    </a:lnTo>
                    <a:lnTo>
                      <a:pt x="136" y="27"/>
                    </a:lnTo>
                    <a:lnTo>
                      <a:pt x="139" y="32"/>
                    </a:lnTo>
                    <a:lnTo>
                      <a:pt x="139" y="32"/>
                    </a:lnTo>
                    <a:lnTo>
                      <a:pt x="150" y="35"/>
                    </a:lnTo>
                    <a:lnTo>
                      <a:pt x="155" y="37"/>
                    </a:lnTo>
                    <a:lnTo>
                      <a:pt x="157" y="40"/>
                    </a:lnTo>
                    <a:lnTo>
                      <a:pt x="168" y="43"/>
                    </a:lnTo>
                    <a:lnTo>
                      <a:pt x="164" y="47"/>
                    </a:lnTo>
                    <a:lnTo>
                      <a:pt x="159" y="54"/>
                    </a:lnTo>
                    <a:lnTo>
                      <a:pt x="164" y="61"/>
                    </a:lnTo>
                    <a:lnTo>
                      <a:pt x="173" y="63"/>
                    </a:lnTo>
                    <a:lnTo>
                      <a:pt x="187" y="82"/>
                    </a:lnTo>
                    <a:lnTo>
                      <a:pt x="187" y="82"/>
                    </a:lnTo>
                    <a:lnTo>
                      <a:pt x="180" y="90"/>
                    </a:lnTo>
                    <a:lnTo>
                      <a:pt x="184" y="95"/>
                    </a:lnTo>
                    <a:lnTo>
                      <a:pt x="173" y="97"/>
                    </a:lnTo>
                    <a:lnTo>
                      <a:pt x="171" y="100"/>
                    </a:lnTo>
                    <a:lnTo>
                      <a:pt x="146" y="106"/>
                    </a:lnTo>
                    <a:lnTo>
                      <a:pt x="148" y="110"/>
                    </a:lnTo>
                    <a:lnTo>
                      <a:pt x="148" y="110"/>
                    </a:lnTo>
                    <a:lnTo>
                      <a:pt x="143" y="115"/>
                    </a:lnTo>
                    <a:lnTo>
                      <a:pt x="141" y="121"/>
                    </a:lnTo>
                    <a:lnTo>
                      <a:pt x="127" y="118"/>
                    </a:lnTo>
                    <a:lnTo>
                      <a:pt x="116" y="124"/>
                    </a:lnTo>
                    <a:lnTo>
                      <a:pt x="116" y="134"/>
                    </a:lnTo>
                    <a:lnTo>
                      <a:pt x="116" y="134"/>
                    </a:lnTo>
                    <a:lnTo>
                      <a:pt x="107" y="139"/>
                    </a:lnTo>
                    <a:lnTo>
                      <a:pt x="102" y="144"/>
                    </a:lnTo>
                    <a:lnTo>
                      <a:pt x="98" y="149"/>
                    </a:lnTo>
                    <a:lnTo>
                      <a:pt x="89" y="152"/>
                    </a:lnTo>
                    <a:lnTo>
                      <a:pt x="89" y="152"/>
                    </a:lnTo>
                    <a:lnTo>
                      <a:pt x="77" y="150"/>
                    </a:lnTo>
                    <a:lnTo>
                      <a:pt x="64" y="146"/>
                    </a:lnTo>
                    <a:lnTo>
                      <a:pt x="48" y="142"/>
                    </a:lnTo>
                    <a:lnTo>
                      <a:pt x="34" y="139"/>
                    </a:lnTo>
                    <a:lnTo>
                      <a:pt x="20" y="140"/>
                    </a:lnTo>
                    <a:lnTo>
                      <a:pt x="20" y="149"/>
                    </a:lnTo>
                    <a:lnTo>
                      <a:pt x="29" y="156"/>
                    </a:lnTo>
                    <a:lnTo>
                      <a:pt x="29" y="156"/>
                    </a:lnTo>
                    <a:lnTo>
                      <a:pt x="18" y="161"/>
                    </a:lnTo>
                    <a:lnTo>
                      <a:pt x="14" y="163"/>
                    </a:lnTo>
                    <a:lnTo>
                      <a:pt x="11" y="167"/>
                    </a:lnTo>
                    <a:lnTo>
                      <a:pt x="16" y="165"/>
                    </a:lnTo>
                    <a:lnTo>
                      <a:pt x="16" y="165"/>
                    </a:lnTo>
                    <a:lnTo>
                      <a:pt x="18" y="174"/>
                    </a:lnTo>
                    <a:lnTo>
                      <a:pt x="18" y="174"/>
                    </a:lnTo>
                    <a:lnTo>
                      <a:pt x="18" y="180"/>
                    </a:lnTo>
                    <a:lnTo>
                      <a:pt x="16" y="187"/>
                    </a:lnTo>
                    <a:lnTo>
                      <a:pt x="11" y="194"/>
                    </a:lnTo>
                    <a:lnTo>
                      <a:pt x="4" y="200"/>
                    </a:lnTo>
                    <a:lnTo>
                      <a:pt x="4" y="202"/>
                    </a:lnTo>
                    <a:lnTo>
                      <a:pt x="11" y="202"/>
                    </a:lnTo>
                    <a:lnTo>
                      <a:pt x="11" y="202"/>
                    </a:lnTo>
                    <a:lnTo>
                      <a:pt x="20" y="198"/>
                    </a:lnTo>
                    <a:lnTo>
                      <a:pt x="32" y="194"/>
                    </a:lnTo>
                    <a:lnTo>
                      <a:pt x="34" y="189"/>
                    </a:lnTo>
                    <a:lnTo>
                      <a:pt x="36" y="189"/>
                    </a:lnTo>
                    <a:lnTo>
                      <a:pt x="36" y="189"/>
                    </a:lnTo>
                    <a:lnTo>
                      <a:pt x="41" y="189"/>
                    </a:lnTo>
                    <a:lnTo>
                      <a:pt x="43" y="191"/>
                    </a:lnTo>
                    <a:lnTo>
                      <a:pt x="41" y="192"/>
                    </a:lnTo>
                    <a:lnTo>
                      <a:pt x="48" y="193"/>
                    </a:lnTo>
                    <a:lnTo>
                      <a:pt x="52" y="188"/>
                    </a:lnTo>
                    <a:lnTo>
                      <a:pt x="52" y="188"/>
                    </a:lnTo>
                    <a:lnTo>
                      <a:pt x="61" y="185"/>
                    </a:lnTo>
                    <a:lnTo>
                      <a:pt x="70" y="181"/>
                    </a:lnTo>
                    <a:lnTo>
                      <a:pt x="93" y="177"/>
                    </a:lnTo>
                    <a:lnTo>
                      <a:pt x="116" y="177"/>
                    </a:lnTo>
                    <a:lnTo>
                      <a:pt x="139" y="179"/>
                    </a:lnTo>
                    <a:lnTo>
                      <a:pt x="139" y="179"/>
                    </a:lnTo>
                    <a:lnTo>
                      <a:pt x="143" y="177"/>
                    </a:lnTo>
                    <a:lnTo>
                      <a:pt x="150" y="175"/>
                    </a:lnTo>
                    <a:lnTo>
                      <a:pt x="157" y="175"/>
                    </a:lnTo>
                    <a:lnTo>
                      <a:pt x="157" y="175"/>
                    </a:lnTo>
                    <a:lnTo>
                      <a:pt x="162" y="176"/>
                    </a:lnTo>
                    <a:lnTo>
                      <a:pt x="166" y="177"/>
                    </a:lnTo>
                    <a:lnTo>
                      <a:pt x="171" y="179"/>
                    </a:lnTo>
                    <a:lnTo>
                      <a:pt x="175" y="180"/>
                    </a:lnTo>
                    <a:lnTo>
                      <a:pt x="175" y="180"/>
                    </a:lnTo>
                    <a:lnTo>
                      <a:pt x="184" y="186"/>
                    </a:lnTo>
                    <a:lnTo>
                      <a:pt x="191" y="189"/>
                    </a:lnTo>
                    <a:lnTo>
                      <a:pt x="200" y="193"/>
                    </a:lnTo>
                    <a:lnTo>
                      <a:pt x="214" y="194"/>
                    </a:lnTo>
                    <a:lnTo>
                      <a:pt x="212" y="200"/>
                    </a:lnTo>
                    <a:lnTo>
                      <a:pt x="205" y="204"/>
                    </a:lnTo>
                    <a:lnTo>
                      <a:pt x="205" y="204"/>
                    </a:lnTo>
                    <a:lnTo>
                      <a:pt x="182" y="195"/>
                    </a:lnTo>
                    <a:lnTo>
                      <a:pt x="168" y="191"/>
                    </a:lnTo>
                    <a:lnTo>
                      <a:pt x="159" y="188"/>
                    </a:lnTo>
                    <a:lnTo>
                      <a:pt x="146" y="191"/>
                    </a:lnTo>
                    <a:lnTo>
                      <a:pt x="143" y="195"/>
                    </a:lnTo>
                    <a:lnTo>
                      <a:pt x="116" y="199"/>
                    </a:lnTo>
                    <a:lnTo>
                      <a:pt x="114" y="199"/>
                    </a:lnTo>
                    <a:lnTo>
                      <a:pt x="105" y="191"/>
                    </a:lnTo>
                    <a:lnTo>
                      <a:pt x="98" y="192"/>
                    </a:lnTo>
                    <a:lnTo>
                      <a:pt x="93" y="199"/>
                    </a:lnTo>
                    <a:lnTo>
                      <a:pt x="86" y="200"/>
                    </a:lnTo>
                    <a:lnTo>
                      <a:pt x="77" y="199"/>
                    </a:lnTo>
                    <a:lnTo>
                      <a:pt x="77" y="199"/>
                    </a:lnTo>
                    <a:lnTo>
                      <a:pt x="73" y="199"/>
                    </a:lnTo>
                    <a:lnTo>
                      <a:pt x="68" y="200"/>
                    </a:lnTo>
                    <a:lnTo>
                      <a:pt x="57" y="200"/>
                    </a:lnTo>
                    <a:lnTo>
                      <a:pt x="52" y="201"/>
                    </a:lnTo>
                    <a:lnTo>
                      <a:pt x="45" y="204"/>
                    </a:lnTo>
                    <a:lnTo>
                      <a:pt x="41" y="206"/>
                    </a:lnTo>
                    <a:lnTo>
                      <a:pt x="34" y="211"/>
                    </a:lnTo>
                    <a:lnTo>
                      <a:pt x="34" y="214"/>
                    </a:lnTo>
                    <a:lnTo>
                      <a:pt x="41" y="218"/>
                    </a:lnTo>
                    <a:lnTo>
                      <a:pt x="41" y="223"/>
                    </a:lnTo>
                    <a:lnTo>
                      <a:pt x="39" y="224"/>
                    </a:lnTo>
                    <a:lnTo>
                      <a:pt x="32" y="224"/>
                    </a:lnTo>
                    <a:lnTo>
                      <a:pt x="32" y="224"/>
                    </a:lnTo>
                    <a:lnTo>
                      <a:pt x="16" y="228"/>
                    </a:lnTo>
                    <a:lnTo>
                      <a:pt x="7" y="229"/>
                    </a:lnTo>
                    <a:lnTo>
                      <a:pt x="0" y="231"/>
                    </a:lnTo>
                    <a:lnTo>
                      <a:pt x="0" y="237"/>
                    </a:lnTo>
                    <a:lnTo>
                      <a:pt x="11" y="243"/>
                    </a:lnTo>
                    <a:lnTo>
                      <a:pt x="23" y="262"/>
                    </a:lnTo>
                    <a:lnTo>
                      <a:pt x="84" y="269"/>
                    </a:lnTo>
                    <a:lnTo>
                      <a:pt x="86" y="268"/>
                    </a:lnTo>
                    <a:lnTo>
                      <a:pt x="73" y="231"/>
                    </a:lnTo>
                    <a:lnTo>
                      <a:pt x="243" y="204"/>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Freeform 77"/>
              <p:cNvSpPr>
                <a:spLocks/>
              </p:cNvSpPr>
              <p:nvPr/>
            </p:nvSpPr>
            <p:spPr bwMode="auto">
              <a:xfrm rot="16200000">
                <a:off x="7692425" y="2073295"/>
                <a:ext cx="270964" cy="168989"/>
              </a:xfrm>
              <a:custGeom>
                <a:avLst/>
                <a:gdLst>
                  <a:gd name="T0" fmla="*/ 13 w 193"/>
                  <a:gd name="T1" fmla="*/ 64 h 64"/>
                  <a:gd name="T2" fmla="*/ 13 w 193"/>
                  <a:gd name="T3" fmla="*/ 64 h 64"/>
                  <a:gd name="T4" fmla="*/ 29 w 193"/>
                  <a:gd name="T5" fmla="*/ 63 h 64"/>
                  <a:gd name="T6" fmla="*/ 41 w 193"/>
                  <a:gd name="T7" fmla="*/ 61 h 64"/>
                  <a:gd name="T8" fmla="*/ 48 w 193"/>
                  <a:gd name="T9" fmla="*/ 58 h 64"/>
                  <a:gd name="T10" fmla="*/ 54 w 193"/>
                  <a:gd name="T11" fmla="*/ 53 h 64"/>
                  <a:gd name="T12" fmla="*/ 68 w 193"/>
                  <a:gd name="T13" fmla="*/ 45 h 64"/>
                  <a:gd name="T14" fmla="*/ 73 w 193"/>
                  <a:gd name="T15" fmla="*/ 42 h 64"/>
                  <a:gd name="T16" fmla="*/ 82 w 193"/>
                  <a:gd name="T17" fmla="*/ 38 h 64"/>
                  <a:gd name="T18" fmla="*/ 82 w 193"/>
                  <a:gd name="T19" fmla="*/ 38 h 64"/>
                  <a:gd name="T20" fmla="*/ 104 w 193"/>
                  <a:gd name="T21" fmla="*/ 31 h 64"/>
                  <a:gd name="T22" fmla="*/ 116 w 193"/>
                  <a:gd name="T23" fmla="*/ 28 h 64"/>
                  <a:gd name="T24" fmla="*/ 127 w 193"/>
                  <a:gd name="T25" fmla="*/ 25 h 64"/>
                  <a:gd name="T26" fmla="*/ 127 w 193"/>
                  <a:gd name="T27" fmla="*/ 25 h 64"/>
                  <a:gd name="T28" fmla="*/ 143 w 193"/>
                  <a:gd name="T29" fmla="*/ 19 h 64"/>
                  <a:gd name="T30" fmla="*/ 150 w 193"/>
                  <a:gd name="T31" fmla="*/ 15 h 64"/>
                  <a:gd name="T32" fmla="*/ 159 w 193"/>
                  <a:gd name="T33" fmla="*/ 15 h 64"/>
                  <a:gd name="T34" fmla="*/ 159 w 193"/>
                  <a:gd name="T35" fmla="*/ 15 h 64"/>
                  <a:gd name="T36" fmla="*/ 168 w 193"/>
                  <a:gd name="T37" fmla="*/ 15 h 64"/>
                  <a:gd name="T38" fmla="*/ 177 w 193"/>
                  <a:gd name="T39" fmla="*/ 16 h 64"/>
                  <a:gd name="T40" fmla="*/ 193 w 193"/>
                  <a:gd name="T41" fmla="*/ 19 h 64"/>
                  <a:gd name="T42" fmla="*/ 193 w 193"/>
                  <a:gd name="T43" fmla="*/ 19 h 64"/>
                  <a:gd name="T44" fmla="*/ 193 w 193"/>
                  <a:gd name="T45" fmla="*/ 15 h 64"/>
                  <a:gd name="T46" fmla="*/ 193 w 193"/>
                  <a:gd name="T47" fmla="*/ 15 h 64"/>
                  <a:gd name="T48" fmla="*/ 193 w 193"/>
                  <a:gd name="T49" fmla="*/ 8 h 64"/>
                  <a:gd name="T50" fmla="*/ 184 w 193"/>
                  <a:gd name="T51" fmla="*/ 3 h 64"/>
                  <a:gd name="T52" fmla="*/ 175 w 193"/>
                  <a:gd name="T53" fmla="*/ 2 h 64"/>
                  <a:gd name="T54" fmla="*/ 173 w 193"/>
                  <a:gd name="T55" fmla="*/ 0 h 64"/>
                  <a:gd name="T56" fmla="*/ 170 w 193"/>
                  <a:gd name="T57" fmla="*/ 0 h 64"/>
                  <a:gd name="T58" fmla="*/ 0 w 193"/>
                  <a:gd name="T59" fmla="*/ 27 h 64"/>
                  <a:gd name="T60" fmla="*/ 13 w 193"/>
                  <a:gd name="T6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3" h="64">
                    <a:moveTo>
                      <a:pt x="13" y="64"/>
                    </a:moveTo>
                    <a:lnTo>
                      <a:pt x="13" y="64"/>
                    </a:lnTo>
                    <a:lnTo>
                      <a:pt x="29" y="63"/>
                    </a:lnTo>
                    <a:lnTo>
                      <a:pt x="41" y="61"/>
                    </a:lnTo>
                    <a:lnTo>
                      <a:pt x="48" y="58"/>
                    </a:lnTo>
                    <a:lnTo>
                      <a:pt x="54" y="53"/>
                    </a:lnTo>
                    <a:lnTo>
                      <a:pt x="68" y="45"/>
                    </a:lnTo>
                    <a:lnTo>
                      <a:pt x="73" y="42"/>
                    </a:lnTo>
                    <a:lnTo>
                      <a:pt x="82" y="38"/>
                    </a:lnTo>
                    <a:lnTo>
                      <a:pt x="82" y="38"/>
                    </a:lnTo>
                    <a:lnTo>
                      <a:pt x="104" y="31"/>
                    </a:lnTo>
                    <a:lnTo>
                      <a:pt x="116" y="28"/>
                    </a:lnTo>
                    <a:lnTo>
                      <a:pt x="127" y="25"/>
                    </a:lnTo>
                    <a:lnTo>
                      <a:pt x="127" y="25"/>
                    </a:lnTo>
                    <a:lnTo>
                      <a:pt x="143" y="19"/>
                    </a:lnTo>
                    <a:lnTo>
                      <a:pt x="150" y="15"/>
                    </a:lnTo>
                    <a:lnTo>
                      <a:pt x="159" y="15"/>
                    </a:lnTo>
                    <a:lnTo>
                      <a:pt x="159" y="15"/>
                    </a:lnTo>
                    <a:lnTo>
                      <a:pt x="168" y="15"/>
                    </a:lnTo>
                    <a:lnTo>
                      <a:pt x="177" y="16"/>
                    </a:lnTo>
                    <a:lnTo>
                      <a:pt x="193" y="19"/>
                    </a:lnTo>
                    <a:lnTo>
                      <a:pt x="193" y="19"/>
                    </a:lnTo>
                    <a:lnTo>
                      <a:pt x="193" y="15"/>
                    </a:lnTo>
                    <a:lnTo>
                      <a:pt x="193" y="15"/>
                    </a:lnTo>
                    <a:lnTo>
                      <a:pt x="193" y="8"/>
                    </a:lnTo>
                    <a:lnTo>
                      <a:pt x="184" y="3"/>
                    </a:lnTo>
                    <a:lnTo>
                      <a:pt x="175" y="2"/>
                    </a:lnTo>
                    <a:lnTo>
                      <a:pt x="173" y="0"/>
                    </a:lnTo>
                    <a:lnTo>
                      <a:pt x="170" y="0"/>
                    </a:lnTo>
                    <a:lnTo>
                      <a:pt x="0" y="27"/>
                    </a:lnTo>
                    <a:lnTo>
                      <a:pt x="13" y="64"/>
                    </a:lnTo>
                    <a:close/>
                  </a:path>
                </a:pathLst>
              </a:custGeom>
              <a:gradFill flip="none" rotWithShape="1">
                <a:gsLst>
                  <a:gs pos="0">
                    <a:srgbClr val="68044B">
                      <a:shade val="30000"/>
                      <a:satMod val="115000"/>
                    </a:srgbClr>
                  </a:gs>
                  <a:gs pos="50000">
                    <a:srgbClr val="68044B">
                      <a:shade val="67500"/>
                      <a:satMod val="115000"/>
                    </a:srgbClr>
                  </a:gs>
                  <a:gs pos="100000">
                    <a:srgbClr val="68044B">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 name="Freeform 78"/>
              <p:cNvSpPr>
                <a:spLocks/>
              </p:cNvSpPr>
              <p:nvPr/>
            </p:nvSpPr>
            <p:spPr bwMode="auto">
              <a:xfrm rot="16200000">
                <a:off x="7648561" y="1836663"/>
                <a:ext cx="480154" cy="211236"/>
              </a:xfrm>
              <a:custGeom>
                <a:avLst/>
                <a:gdLst>
                  <a:gd name="T0" fmla="*/ 114 w 342"/>
                  <a:gd name="T1" fmla="*/ 4 h 80"/>
                  <a:gd name="T2" fmla="*/ 89 w 342"/>
                  <a:gd name="T3" fmla="*/ 0 h 80"/>
                  <a:gd name="T4" fmla="*/ 85 w 342"/>
                  <a:gd name="T5" fmla="*/ 3 h 80"/>
                  <a:gd name="T6" fmla="*/ 71 w 342"/>
                  <a:gd name="T7" fmla="*/ 5 h 80"/>
                  <a:gd name="T8" fmla="*/ 53 w 342"/>
                  <a:gd name="T9" fmla="*/ 15 h 80"/>
                  <a:gd name="T10" fmla="*/ 39 w 342"/>
                  <a:gd name="T11" fmla="*/ 34 h 80"/>
                  <a:gd name="T12" fmla="*/ 7 w 342"/>
                  <a:gd name="T13" fmla="*/ 46 h 80"/>
                  <a:gd name="T14" fmla="*/ 0 w 342"/>
                  <a:gd name="T15" fmla="*/ 48 h 80"/>
                  <a:gd name="T16" fmla="*/ 130 w 342"/>
                  <a:gd name="T17" fmla="*/ 80 h 80"/>
                  <a:gd name="T18" fmla="*/ 187 w 342"/>
                  <a:gd name="T19" fmla="*/ 79 h 80"/>
                  <a:gd name="T20" fmla="*/ 228 w 342"/>
                  <a:gd name="T21" fmla="*/ 74 h 80"/>
                  <a:gd name="T22" fmla="*/ 235 w 342"/>
                  <a:gd name="T23" fmla="*/ 72 h 80"/>
                  <a:gd name="T24" fmla="*/ 230 w 342"/>
                  <a:gd name="T25" fmla="*/ 64 h 80"/>
                  <a:gd name="T26" fmla="*/ 226 w 342"/>
                  <a:gd name="T27" fmla="*/ 61 h 80"/>
                  <a:gd name="T28" fmla="*/ 233 w 342"/>
                  <a:gd name="T29" fmla="*/ 58 h 80"/>
                  <a:gd name="T30" fmla="*/ 230 w 342"/>
                  <a:gd name="T31" fmla="*/ 54 h 80"/>
                  <a:gd name="T32" fmla="*/ 235 w 342"/>
                  <a:gd name="T33" fmla="*/ 54 h 80"/>
                  <a:gd name="T34" fmla="*/ 253 w 342"/>
                  <a:gd name="T35" fmla="*/ 58 h 80"/>
                  <a:gd name="T36" fmla="*/ 260 w 342"/>
                  <a:gd name="T37" fmla="*/ 64 h 80"/>
                  <a:gd name="T38" fmla="*/ 274 w 342"/>
                  <a:gd name="T39" fmla="*/ 62 h 80"/>
                  <a:gd name="T40" fmla="*/ 285 w 342"/>
                  <a:gd name="T41" fmla="*/ 66 h 80"/>
                  <a:gd name="T42" fmla="*/ 310 w 342"/>
                  <a:gd name="T43" fmla="*/ 67 h 80"/>
                  <a:gd name="T44" fmla="*/ 340 w 342"/>
                  <a:gd name="T45" fmla="*/ 16 h 80"/>
                  <a:gd name="T46" fmla="*/ 330 w 342"/>
                  <a:gd name="T47" fmla="*/ 13 h 80"/>
                  <a:gd name="T48" fmla="*/ 299 w 342"/>
                  <a:gd name="T49" fmla="*/ 11 h 80"/>
                  <a:gd name="T50" fmla="*/ 283 w 342"/>
                  <a:gd name="T51" fmla="*/ 1 h 80"/>
                  <a:gd name="T52" fmla="*/ 271 w 342"/>
                  <a:gd name="T53" fmla="*/ 6 h 80"/>
                  <a:gd name="T54" fmla="*/ 251 w 342"/>
                  <a:gd name="T55" fmla="*/ 4 h 80"/>
                  <a:gd name="T56" fmla="*/ 226 w 342"/>
                  <a:gd name="T57" fmla="*/ 5 h 80"/>
                  <a:gd name="T58" fmla="*/ 223 w 342"/>
                  <a:gd name="T59" fmla="*/ 13 h 80"/>
                  <a:gd name="T60" fmla="*/ 203 w 342"/>
                  <a:gd name="T61" fmla="*/ 22 h 80"/>
                  <a:gd name="T62" fmla="*/ 198 w 342"/>
                  <a:gd name="T63" fmla="*/ 23 h 80"/>
                  <a:gd name="T64" fmla="*/ 189 w 342"/>
                  <a:gd name="T65" fmla="*/ 31 h 80"/>
                  <a:gd name="T66" fmla="*/ 173 w 342"/>
                  <a:gd name="T67" fmla="*/ 38 h 80"/>
                  <a:gd name="T68" fmla="*/ 169 w 342"/>
                  <a:gd name="T69" fmla="*/ 32 h 80"/>
                  <a:gd name="T70" fmla="*/ 146 w 342"/>
                  <a:gd name="T71" fmla="*/ 21 h 80"/>
                  <a:gd name="T72" fmla="*/ 114 w 342"/>
                  <a:gd name="T7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2" h="80">
                    <a:moveTo>
                      <a:pt x="114" y="4"/>
                    </a:moveTo>
                    <a:lnTo>
                      <a:pt x="114" y="4"/>
                    </a:lnTo>
                    <a:lnTo>
                      <a:pt x="98" y="1"/>
                    </a:lnTo>
                    <a:lnTo>
                      <a:pt x="89" y="0"/>
                    </a:lnTo>
                    <a:lnTo>
                      <a:pt x="82" y="0"/>
                    </a:lnTo>
                    <a:lnTo>
                      <a:pt x="85" y="3"/>
                    </a:lnTo>
                    <a:lnTo>
                      <a:pt x="85" y="3"/>
                    </a:lnTo>
                    <a:lnTo>
                      <a:pt x="71" y="5"/>
                    </a:lnTo>
                    <a:lnTo>
                      <a:pt x="62" y="10"/>
                    </a:lnTo>
                    <a:lnTo>
                      <a:pt x="53" y="15"/>
                    </a:lnTo>
                    <a:lnTo>
                      <a:pt x="48" y="21"/>
                    </a:lnTo>
                    <a:lnTo>
                      <a:pt x="39" y="34"/>
                    </a:lnTo>
                    <a:lnTo>
                      <a:pt x="35" y="46"/>
                    </a:lnTo>
                    <a:lnTo>
                      <a:pt x="7" y="46"/>
                    </a:lnTo>
                    <a:lnTo>
                      <a:pt x="0" y="48"/>
                    </a:lnTo>
                    <a:lnTo>
                      <a:pt x="0" y="48"/>
                    </a:lnTo>
                    <a:lnTo>
                      <a:pt x="130" y="80"/>
                    </a:lnTo>
                    <a:lnTo>
                      <a:pt x="130" y="80"/>
                    </a:lnTo>
                    <a:lnTo>
                      <a:pt x="153" y="80"/>
                    </a:lnTo>
                    <a:lnTo>
                      <a:pt x="187" y="79"/>
                    </a:lnTo>
                    <a:lnTo>
                      <a:pt x="217" y="77"/>
                    </a:lnTo>
                    <a:lnTo>
                      <a:pt x="228" y="74"/>
                    </a:lnTo>
                    <a:lnTo>
                      <a:pt x="235" y="72"/>
                    </a:lnTo>
                    <a:lnTo>
                      <a:pt x="235" y="72"/>
                    </a:lnTo>
                    <a:lnTo>
                      <a:pt x="233" y="66"/>
                    </a:lnTo>
                    <a:lnTo>
                      <a:pt x="230" y="64"/>
                    </a:lnTo>
                    <a:lnTo>
                      <a:pt x="226" y="61"/>
                    </a:lnTo>
                    <a:lnTo>
                      <a:pt x="226" y="61"/>
                    </a:lnTo>
                    <a:lnTo>
                      <a:pt x="228" y="59"/>
                    </a:lnTo>
                    <a:lnTo>
                      <a:pt x="233" y="58"/>
                    </a:lnTo>
                    <a:lnTo>
                      <a:pt x="230" y="55"/>
                    </a:lnTo>
                    <a:lnTo>
                      <a:pt x="230" y="54"/>
                    </a:lnTo>
                    <a:lnTo>
                      <a:pt x="235" y="54"/>
                    </a:lnTo>
                    <a:lnTo>
                      <a:pt x="235" y="54"/>
                    </a:lnTo>
                    <a:lnTo>
                      <a:pt x="253" y="58"/>
                    </a:lnTo>
                    <a:lnTo>
                      <a:pt x="253" y="58"/>
                    </a:lnTo>
                    <a:lnTo>
                      <a:pt x="258" y="60"/>
                    </a:lnTo>
                    <a:lnTo>
                      <a:pt x="260" y="64"/>
                    </a:lnTo>
                    <a:lnTo>
                      <a:pt x="274" y="62"/>
                    </a:lnTo>
                    <a:lnTo>
                      <a:pt x="274" y="62"/>
                    </a:lnTo>
                    <a:lnTo>
                      <a:pt x="278" y="64"/>
                    </a:lnTo>
                    <a:lnTo>
                      <a:pt x="285" y="66"/>
                    </a:lnTo>
                    <a:lnTo>
                      <a:pt x="294" y="71"/>
                    </a:lnTo>
                    <a:lnTo>
                      <a:pt x="310" y="67"/>
                    </a:lnTo>
                    <a:lnTo>
                      <a:pt x="342" y="19"/>
                    </a:lnTo>
                    <a:lnTo>
                      <a:pt x="340" y="16"/>
                    </a:lnTo>
                    <a:lnTo>
                      <a:pt x="340" y="16"/>
                    </a:lnTo>
                    <a:lnTo>
                      <a:pt x="330" y="13"/>
                    </a:lnTo>
                    <a:lnTo>
                      <a:pt x="319" y="12"/>
                    </a:lnTo>
                    <a:lnTo>
                      <a:pt x="299" y="11"/>
                    </a:lnTo>
                    <a:lnTo>
                      <a:pt x="299" y="11"/>
                    </a:lnTo>
                    <a:lnTo>
                      <a:pt x="283" y="1"/>
                    </a:lnTo>
                    <a:lnTo>
                      <a:pt x="278" y="1"/>
                    </a:lnTo>
                    <a:lnTo>
                      <a:pt x="271" y="6"/>
                    </a:lnTo>
                    <a:lnTo>
                      <a:pt x="255" y="7"/>
                    </a:lnTo>
                    <a:lnTo>
                      <a:pt x="251" y="4"/>
                    </a:lnTo>
                    <a:lnTo>
                      <a:pt x="226" y="5"/>
                    </a:lnTo>
                    <a:lnTo>
                      <a:pt x="226" y="5"/>
                    </a:lnTo>
                    <a:lnTo>
                      <a:pt x="223" y="9"/>
                    </a:lnTo>
                    <a:lnTo>
                      <a:pt x="223" y="13"/>
                    </a:lnTo>
                    <a:lnTo>
                      <a:pt x="205" y="15"/>
                    </a:lnTo>
                    <a:lnTo>
                      <a:pt x="203" y="22"/>
                    </a:lnTo>
                    <a:lnTo>
                      <a:pt x="198" y="23"/>
                    </a:lnTo>
                    <a:lnTo>
                      <a:pt x="198" y="23"/>
                    </a:lnTo>
                    <a:lnTo>
                      <a:pt x="194" y="27"/>
                    </a:lnTo>
                    <a:lnTo>
                      <a:pt x="189" y="31"/>
                    </a:lnTo>
                    <a:lnTo>
                      <a:pt x="178" y="38"/>
                    </a:lnTo>
                    <a:lnTo>
                      <a:pt x="173" y="38"/>
                    </a:lnTo>
                    <a:lnTo>
                      <a:pt x="173" y="38"/>
                    </a:lnTo>
                    <a:lnTo>
                      <a:pt x="169" y="32"/>
                    </a:lnTo>
                    <a:lnTo>
                      <a:pt x="162" y="28"/>
                    </a:lnTo>
                    <a:lnTo>
                      <a:pt x="146" y="21"/>
                    </a:lnTo>
                    <a:lnTo>
                      <a:pt x="132" y="18"/>
                    </a:lnTo>
                    <a:lnTo>
                      <a:pt x="114" y="4"/>
                    </a:lnTo>
                    <a:close/>
                  </a:path>
                </a:pathLst>
              </a:custGeom>
              <a:gradFill flip="none" rotWithShape="1">
                <a:gsLst>
                  <a:gs pos="0">
                    <a:srgbClr val="68044B">
                      <a:shade val="30000"/>
                      <a:satMod val="115000"/>
                    </a:srgbClr>
                  </a:gs>
                  <a:gs pos="50000">
                    <a:srgbClr val="68044B">
                      <a:shade val="67500"/>
                      <a:satMod val="115000"/>
                    </a:srgbClr>
                  </a:gs>
                  <a:gs pos="100000">
                    <a:srgbClr val="68044B">
                      <a:shade val="100000"/>
                      <a:satMod val="115000"/>
                    </a:srgbClr>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Freeform 79"/>
              <p:cNvSpPr>
                <a:spLocks/>
              </p:cNvSpPr>
              <p:nvPr/>
            </p:nvSpPr>
            <p:spPr bwMode="auto">
              <a:xfrm rot="16200000">
                <a:off x="6791971" y="2010550"/>
                <a:ext cx="693555" cy="691798"/>
              </a:xfrm>
              <a:custGeom>
                <a:avLst/>
                <a:gdLst>
                  <a:gd name="T0" fmla="*/ 487 w 494"/>
                  <a:gd name="T1" fmla="*/ 84 h 262"/>
                  <a:gd name="T2" fmla="*/ 449 w 494"/>
                  <a:gd name="T3" fmla="*/ 88 h 262"/>
                  <a:gd name="T4" fmla="*/ 387 w 494"/>
                  <a:gd name="T5" fmla="*/ 82 h 262"/>
                  <a:gd name="T6" fmla="*/ 369 w 494"/>
                  <a:gd name="T7" fmla="*/ 84 h 262"/>
                  <a:gd name="T8" fmla="*/ 353 w 494"/>
                  <a:gd name="T9" fmla="*/ 85 h 262"/>
                  <a:gd name="T10" fmla="*/ 340 w 494"/>
                  <a:gd name="T11" fmla="*/ 75 h 262"/>
                  <a:gd name="T12" fmla="*/ 317 w 494"/>
                  <a:gd name="T13" fmla="*/ 64 h 262"/>
                  <a:gd name="T14" fmla="*/ 308 w 494"/>
                  <a:gd name="T15" fmla="*/ 52 h 262"/>
                  <a:gd name="T16" fmla="*/ 296 w 494"/>
                  <a:gd name="T17" fmla="*/ 48 h 262"/>
                  <a:gd name="T18" fmla="*/ 287 w 494"/>
                  <a:gd name="T19" fmla="*/ 44 h 262"/>
                  <a:gd name="T20" fmla="*/ 244 w 494"/>
                  <a:gd name="T21" fmla="*/ 38 h 262"/>
                  <a:gd name="T22" fmla="*/ 246 w 494"/>
                  <a:gd name="T23" fmla="*/ 23 h 262"/>
                  <a:gd name="T24" fmla="*/ 221 w 494"/>
                  <a:gd name="T25" fmla="*/ 18 h 262"/>
                  <a:gd name="T26" fmla="*/ 180 w 494"/>
                  <a:gd name="T27" fmla="*/ 17 h 262"/>
                  <a:gd name="T28" fmla="*/ 157 w 494"/>
                  <a:gd name="T29" fmla="*/ 7 h 262"/>
                  <a:gd name="T30" fmla="*/ 126 w 494"/>
                  <a:gd name="T31" fmla="*/ 1 h 262"/>
                  <a:gd name="T32" fmla="*/ 116 w 494"/>
                  <a:gd name="T33" fmla="*/ 0 h 262"/>
                  <a:gd name="T34" fmla="*/ 55 w 494"/>
                  <a:gd name="T35" fmla="*/ 26 h 262"/>
                  <a:gd name="T36" fmla="*/ 46 w 494"/>
                  <a:gd name="T37" fmla="*/ 33 h 262"/>
                  <a:gd name="T38" fmla="*/ 41 w 494"/>
                  <a:gd name="T39" fmla="*/ 43 h 262"/>
                  <a:gd name="T40" fmla="*/ 25 w 494"/>
                  <a:gd name="T41" fmla="*/ 43 h 262"/>
                  <a:gd name="T42" fmla="*/ 3 w 494"/>
                  <a:gd name="T43" fmla="*/ 63 h 262"/>
                  <a:gd name="T44" fmla="*/ 16 w 494"/>
                  <a:gd name="T45" fmla="*/ 79 h 262"/>
                  <a:gd name="T46" fmla="*/ 16 w 494"/>
                  <a:gd name="T47" fmla="*/ 86 h 262"/>
                  <a:gd name="T48" fmla="*/ 14 w 494"/>
                  <a:gd name="T49" fmla="*/ 94 h 262"/>
                  <a:gd name="T50" fmla="*/ 41 w 494"/>
                  <a:gd name="T51" fmla="*/ 111 h 262"/>
                  <a:gd name="T52" fmla="*/ 57 w 494"/>
                  <a:gd name="T53" fmla="*/ 128 h 262"/>
                  <a:gd name="T54" fmla="*/ 87 w 494"/>
                  <a:gd name="T55" fmla="*/ 140 h 262"/>
                  <a:gd name="T56" fmla="*/ 153 w 494"/>
                  <a:gd name="T57" fmla="*/ 150 h 262"/>
                  <a:gd name="T58" fmla="*/ 230 w 494"/>
                  <a:gd name="T59" fmla="*/ 166 h 262"/>
                  <a:gd name="T60" fmla="*/ 208 w 494"/>
                  <a:gd name="T61" fmla="*/ 177 h 262"/>
                  <a:gd name="T62" fmla="*/ 219 w 494"/>
                  <a:gd name="T63" fmla="*/ 188 h 262"/>
                  <a:gd name="T64" fmla="*/ 260 w 494"/>
                  <a:gd name="T65" fmla="*/ 193 h 262"/>
                  <a:gd name="T66" fmla="*/ 269 w 494"/>
                  <a:gd name="T67" fmla="*/ 204 h 262"/>
                  <a:gd name="T68" fmla="*/ 294 w 494"/>
                  <a:gd name="T69" fmla="*/ 214 h 262"/>
                  <a:gd name="T70" fmla="*/ 326 w 494"/>
                  <a:gd name="T71" fmla="*/ 225 h 262"/>
                  <a:gd name="T72" fmla="*/ 335 w 494"/>
                  <a:gd name="T73" fmla="*/ 222 h 262"/>
                  <a:gd name="T74" fmla="*/ 367 w 494"/>
                  <a:gd name="T75" fmla="*/ 226 h 262"/>
                  <a:gd name="T76" fmla="*/ 351 w 494"/>
                  <a:gd name="T77" fmla="*/ 243 h 262"/>
                  <a:gd name="T78" fmla="*/ 335 w 494"/>
                  <a:gd name="T79" fmla="*/ 258 h 262"/>
                  <a:gd name="T80" fmla="*/ 365 w 494"/>
                  <a:gd name="T81" fmla="*/ 262 h 262"/>
                  <a:gd name="T82" fmla="*/ 403 w 494"/>
                  <a:gd name="T83" fmla="*/ 251 h 262"/>
                  <a:gd name="T84" fmla="*/ 406 w 494"/>
                  <a:gd name="T85" fmla="*/ 238 h 262"/>
                  <a:gd name="T86" fmla="*/ 378 w 494"/>
                  <a:gd name="T87" fmla="*/ 210 h 262"/>
                  <a:gd name="T88" fmla="*/ 376 w 494"/>
                  <a:gd name="T89" fmla="*/ 196 h 262"/>
                  <a:gd name="T90" fmla="*/ 369 w 494"/>
                  <a:gd name="T91" fmla="*/ 191 h 262"/>
                  <a:gd name="T92" fmla="*/ 355 w 494"/>
                  <a:gd name="T93" fmla="*/ 183 h 262"/>
                  <a:gd name="T94" fmla="*/ 328 w 494"/>
                  <a:gd name="T95" fmla="*/ 168 h 262"/>
                  <a:gd name="T96" fmla="*/ 369 w 494"/>
                  <a:gd name="T97" fmla="*/ 10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4" h="262">
                    <a:moveTo>
                      <a:pt x="492" y="88"/>
                    </a:moveTo>
                    <a:lnTo>
                      <a:pt x="494" y="87"/>
                    </a:lnTo>
                    <a:lnTo>
                      <a:pt x="487" y="84"/>
                    </a:lnTo>
                    <a:lnTo>
                      <a:pt x="474" y="86"/>
                    </a:lnTo>
                    <a:lnTo>
                      <a:pt x="460" y="78"/>
                    </a:lnTo>
                    <a:lnTo>
                      <a:pt x="449" y="88"/>
                    </a:lnTo>
                    <a:lnTo>
                      <a:pt x="449" y="88"/>
                    </a:lnTo>
                    <a:lnTo>
                      <a:pt x="417" y="86"/>
                    </a:lnTo>
                    <a:lnTo>
                      <a:pt x="387" y="82"/>
                    </a:lnTo>
                    <a:lnTo>
                      <a:pt x="387" y="82"/>
                    </a:lnTo>
                    <a:lnTo>
                      <a:pt x="378" y="82"/>
                    </a:lnTo>
                    <a:lnTo>
                      <a:pt x="369" y="84"/>
                    </a:lnTo>
                    <a:lnTo>
                      <a:pt x="362" y="84"/>
                    </a:lnTo>
                    <a:lnTo>
                      <a:pt x="353" y="85"/>
                    </a:lnTo>
                    <a:lnTo>
                      <a:pt x="353" y="85"/>
                    </a:lnTo>
                    <a:lnTo>
                      <a:pt x="344" y="80"/>
                    </a:lnTo>
                    <a:lnTo>
                      <a:pt x="340" y="78"/>
                    </a:lnTo>
                    <a:lnTo>
                      <a:pt x="340" y="75"/>
                    </a:lnTo>
                    <a:lnTo>
                      <a:pt x="340" y="75"/>
                    </a:lnTo>
                    <a:lnTo>
                      <a:pt x="326" y="68"/>
                    </a:lnTo>
                    <a:lnTo>
                      <a:pt x="317" y="64"/>
                    </a:lnTo>
                    <a:lnTo>
                      <a:pt x="310" y="63"/>
                    </a:lnTo>
                    <a:lnTo>
                      <a:pt x="305" y="57"/>
                    </a:lnTo>
                    <a:lnTo>
                      <a:pt x="308" y="52"/>
                    </a:lnTo>
                    <a:lnTo>
                      <a:pt x="308" y="52"/>
                    </a:lnTo>
                    <a:lnTo>
                      <a:pt x="301" y="49"/>
                    </a:lnTo>
                    <a:lnTo>
                      <a:pt x="296" y="48"/>
                    </a:lnTo>
                    <a:lnTo>
                      <a:pt x="294" y="46"/>
                    </a:lnTo>
                    <a:lnTo>
                      <a:pt x="294" y="46"/>
                    </a:lnTo>
                    <a:lnTo>
                      <a:pt x="287" y="44"/>
                    </a:lnTo>
                    <a:lnTo>
                      <a:pt x="278" y="40"/>
                    </a:lnTo>
                    <a:lnTo>
                      <a:pt x="260" y="37"/>
                    </a:lnTo>
                    <a:lnTo>
                      <a:pt x="244" y="38"/>
                    </a:lnTo>
                    <a:lnTo>
                      <a:pt x="230" y="32"/>
                    </a:lnTo>
                    <a:lnTo>
                      <a:pt x="246" y="27"/>
                    </a:lnTo>
                    <a:lnTo>
                      <a:pt x="246" y="23"/>
                    </a:lnTo>
                    <a:lnTo>
                      <a:pt x="246" y="23"/>
                    </a:lnTo>
                    <a:lnTo>
                      <a:pt x="233" y="20"/>
                    </a:lnTo>
                    <a:lnTo>
                      <a:pt x="221" y="18"/>
                    </a:lnTo>
                    <a:lnTo>
                      <a:pt x="196" y="18"/>
                    </a:lnTo>
                    <a:lnTo>
                      <a:pt x="180" y="17"/>
                    </a:lnTo>
                    <a:lnTo>
                      <a:pt x="180" y="17"/>
                    </a:lnTo>
                    <a:lnTo>
                      <a:pt x="176" y="14"/>
                    </a:lnTo>
                    <a:lnTo>
                      <a:pt x="171" y="11"/>
                    </a:lnTo>
                    <a:lnTo>
                      <a:pt x="157" y="7"/>
                    </a:lnTo>
                    <a:lnTo>
                      <a:pt x="155" y="0"/>
                    </a:lnTo>
                    <a:lnTo>
                      <a:pt x="155" y="0"/>
                    </a:lnTo>
                    <a:lnTo>
                      <a:pt x="126" y="1"/>
                    </a:lnTo>
                    <a:lnTo>
                      <a:pt x="126" y="1"/>
                    </a:lnTo>
                    <a:lnTo>
                      <a:pt x="116" y="0"/>
                    </a:lnTo>
                    <a:lnTo>
                      <a:pt x="116" y="0"/>
                    </a:lnTo>
                    <a:lnTo>
                      <a:pt x="85" y="11"/>
                    </a:lnTo>
                    <a:lnTo>
                      <a:pt x="55" y="24"/>
                    </a:lnTo>
                    <a:lnTo>
                      <a:pt x="55" y="26"/>
                    </a:lnTo>
                    <a:lnTo>
                      <a:pt x="50" y="32"/>
                    </a:lnTo>
                    <a:lnTo>
                      <a:pt x="46" y="33"/>
                    </a:lnTo>
                    <a:lnTo>
                      <a:pt x="46" y="33"/>
                    </a:lnTo>
                    <a:lnTo>
                      <a:pt x="41" y="38"/>
                    </a:lnTo>
                    <a:lnTo>
                      <a:pt x="39" y="40"/>
                    </a:lnTo>
                    <a:lnTo>
                      <a:pt x="41" y="43"/>
                    </a:lnTo>
                    <a:lnTo>
                      <a:pt x="37" y="45"/>
                    </a:lnTo>
                    <a:lnTo>
                      <a:pt x="25" y="43"/>
                    </a:lnTo>
                    <a:lnTo>
                      <a:pt x="25" y="43"/>
                    </a:lnTo>
                    <a:lnTo>
                      <a:pt x="16" y="48"/>
                    </a:lnTo>
                    <a:lnTo>
                      <a:pt x="7" y="55"/>
                    </a:lnTo>
                    <a:lnTo>
                      <a:pt x="3" y="63"/>
                    </a:lnTo>
                    <a:lnTo>
                      <a:pt x="0" y="70"/>
                    </a:lnTo>
                    <a:lnTo>
                      <a:pt x="10" y="78"/>
                    </a:lnTo>
                    <a:lnTo>
                      <a:pt x="16" y="79"/>
                    </a:lnTo>
                    <a:lnTo>
                      <a:pt x="23" y="84"/>
                    </a:lnTo>
                    <a:lnTo>
                      <a:pt x="23" y="84"/>
                    </a:lnTo>
                    <a:lnTo>
                      <a:pt x="16" y="86"/>
                    </a:lnTo>
                    <a:lnTo>
                      <a:pt x="12" y="91"/>
                    </a:lnTo>
                    <a:lnTo>
                      <a:pt x="12" y="91"/>
                    </a:lnTo>
                    <a:lnTo>
                      <a:pt x="14" y="94"/>
                    </a:lnTo>
                    <a:lnTo>
                      <a:pt x="16" y="100"/>
                    </a:lnTo>
                    <a:lnTo>
                      <a:pt x="25" y="109"/>
                    </a:lnTo>
                    <a:lnTo>
                      <a:pt x="41" y="111"/>
                    </a:lnTo>
                    <a:lnTo>
                      <a:pt x="41" y="113"/>
                    </a:lnTo>
                    <a:lnTo>
                      <a:pt x="37" y="117"/>
                    </a:lnTo>
                    <a:lnTo>
                      <a:pt x="57" y="128"/>
                    </a:lnTo>
                    <a:lnTo>
                      <a:pt x="53" y="133"/>
                    </a:lnTo>
                    <a:lnTo>
                      <a:pt x="78" y="142"/>
                    </a:lnTo>
                    <a:lnTo>
                      <a:pt x="87" y="140"/>
                    </a:lnTo>
                    <a:lnTo>
                      <a:pt x="87" y="140"/>
                    </a:lnTo>
                    <a:lnTo>
                      <a:pt x="110" y="143"/>
                    </a:lnTo>
                    <a:lnTo>
                      <a:pt x="153" y="150"/>
                    </a:lnTo>
                    <a:lnTo>
                      <a:pt x="201" y="159"/>
                    </a:lnTo>
                    <a:lnTo>
                      <a:pt x="230" y="164"/>
                    </a:lnTo>
                    <a:lnTo>
                      <a:pt x="230" y="166"/>
                    </a:lnTo>
                    <a:lnTo>
                      <a:pt x="221" y="173"/>
                    </a:lnTo>
                    <a:lnTo>
                      <a:pt x="214" y="173"/>
                    </a:lnTo>
                    <a:lnTo>
                      <a:pt x="208" y="177"/>
                    </a:lnTo>
                    <a:lnTo>
                      <a:pt x="212" y="184"/>
                    </a:lnTo>
                    <a:lnTo>
                      <a:pt x="212" y="184"/>
                    </a:lnTo>
                    <a:lnTo>
                      <a:pt x="219" y="188"/>
                    </a:lnTo>
                    <a:lnTo>
                      <a:pt x="226" y="189"/>
                    </a:lnTo>
                    <a:lnTo>
                      <a:pt x="244" y="191"/>
                    </a:lnTo>
                    <a:lnTo>
                      <a:pt x="260" y="193"/>
                    </a:lnTo>
                    <a:lnTo>
                      <a:pt x="269" y="196"/>
                    </a:lnTo>
                    <a:lnTo>
                      <a:pt x="276" y="198"/>
                    </a:lnTo>
                    <a:lnTo>
                      <a:pt x="269" y="204"/>
                    </a:lnTo>
                    <a:lnTo>
                      <a:pt x="289" y="210"/>
                    </a:lnTo>
                    <a:lnTo>
                      <a:pt x="294" y="214"/>
                    </a:lnTo>
                    <a:lnTo>
                      <a:pt x="294" y="214"/>
                    </a:lnTo>
                    <a:lnTo>
                      <a:pt x="308" y="219"/>
                    </a:lnTo>
                    <a:lnTo>
                      <a:pt x="321" y="222"/>
                    </a:lnTo>
                    <a:lnTo>
                      <a:pt x="326" y="225"/>
                    </a:lnTo>
                    <a:lnTo>
                      <a:pt x="330" y="226"/>
                    </a:lnTo>
                    <a:lnTo>
                      <a:pt x="335" y="222"/>
                    </a:lnTo>
                    <a:lnTo>
                      <a:pt x="335" y="222"/>
                    </a:lnTo>
                    <a:lnTo>
                      <a:pt x="353" y="223"/>
                    </a:lnTo>
                    <a:lnTo>
                      <a:pt x="365" y="225"/>
                    </a:lnTo>
                    <a:lnTo>
                      <a:pt x="367" y="226"/>
                    </a:lnTo>
                    <a:lnTo>
                      <a:pt x="369" y="228"/>
                    </a:lnTo>
                    <a:lnTo>
                      <a:pt x="369" y="228"/>
                    </a:lnTo>
                    <a:lnTo>
                      <a:pt x="351" y="243"/>
                    </a:lnTo>
                    <a:lnTo>
                      <a:pt x="342" y="251"/>
                    </a:lnTo>
                    <a:lnTo>
                      <a:pt x="335" y="258"/>
                    </a:lnTo>
                    <a:lnTo>
                      <a:pt x="335" y="258"/>
                    </a:lnTo>
                    <a:lnTo>
                      <a:pt x="340" y="259"/>
                    </a:lnTo>
                    <a:lnTo>
                      <a:pt x="349" y="260"/>
                    </a:lnTo>
                    <a:lnTo>
                      <a:pt x="365" y="262"/>
                    </a:lnTo>
                    <a:lnTo>
                      <a:pt x="390" y="256"/>
                    </a:lnTo>
                    <a:lnTo>
                      <a:pt x="392" y="253"/>
                    </a:lnTo>
                    <a:lnTo>
                      <a:pt x="403" y="251"/>
                    </a:lnTo>
                    <a:lnTo>
                      <a:pt x="399" y="246"/>
                    </a:lnTo>
                    <a:lnTo>
                      <a:pt x="399" y="246"/>
                    </a:lnTo>
                    <a:lnTo>
                      <a:pt x="406" y="238"/>
                    </a:lnTo>
                    <a:lnTo>
                      <a:pt x="392" y="219"/>
                    </a:lnTo>
                    <a:lnTo>
                      <a:pt x="383" y="217"/>
                    </a:lnTo>
                    <a:lnTo>
                      <a:pt x="378" y="210"/>
                    </a:lnTo>
                    <a:lnTo>
                      <a:pt x="383" y="203"/>
                    </a:lnTo>
                    <a:lnTo>
                      <a:pt x="387" y="199"/>
                    </a:lnTo>
                    <a:lnTo>
                      <a:pt x="376" y="196"/>
                    </a:lnTo>
                    <a:lnTo>
                      <a:pt x="376" y="196"/>
                    </a:lnTo>
                    <a:lnTo>
                      <a:pt x="374" y="193"/>
                    </a:lnTo>
                    <a:lnTo>
                      <a:pt x="369" y="191"/>
                    </a:lnTo>
                    <a:lnTo>
                      <a:pt x="358" y="188"/>
                    </a:lnTo>
                    <a:lnTo>
                      <a:pt x="355" y="183"/>
                    </a:lnTo>
                    <a:lnTo>
                      <a:pt x="355" y="183"/>
                    </a:lnTo>
                    <a:lnTo>
                      <a:pt x="340" y="176"/>
                    </a:lnTo>
                    <a:lnTo>
                      <a:pt x="330" y="172"/>
                    </a:lnTo>
                    <a:lnTo>
                      <a:pt x="328" y="168"/>
                    </a:lnTo>
                    <a:lnTo>
                      <a:pt x="317" y="166"/>
                    </a:lnTo>
                    <a:lnTo>
                      <a:pt x="390" y="156"/>
                    </a:lnTo>
                    <a:lnTo>
                      <a:pt x="369" y="100"/>
                    </a:lnTo>
                    <a:lnTo>
                      <a:pt x="492" y="88"/>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baseline="-25000" dirty="0"/>
              </a:p>
            </p:txBody>
          </p:sp>
          <p:sp>
            <p:nvSpPr>
              <p:cNvPr id="67" name="Freeform 80"/>
              <p:cNvSpPr>
                <a:spLocks/>
              </p:cNvSpPr>
              <p:nvPr/>
            </p:nvSpPr>
            <p:spPr bwMode="auto">
              <a:xfrm rot="16200000">
                <a:off x="7977761" y="1472607"/>
                <a:ext cx="265348" cy="264045"/>
              </a:xfrm>
              <a:custGeom>
                <a:avLst/>
                <a:gdLst>
                  <a:gd name="T0" fmla="*/ 148 w 189"/>
                  <a:gd name="T1" fmla="*/ 0 h 100"/>
                  <a:gd name="T2" fmla="*/ 164 w 189"/>
                  <a:gd name="T3" fmla="*/ 34 h 100"/>
                  <a:gd name="T4" fmla="*/ 157 w 189"/>
                  <a:gd name="T5" fmla="*/ 36 h 100"/>
                  <a:gd name="T6" fmla="*/ 159 w 189"/>
                  <a:gd name="T7" fmla="*/ 37 h 100"/>
                  <a:gd name="T8" fmla="*/ 164 w 189"/>
                  <a:gd name="T9" fmla="*/ 39 h 100"/>
                  <a:gd name="T10" fmla="*/ 189 w 189"/>
                  <a:gd name="T11" fmla="*/ 88 h 100"/>
                  <a:gd name="T12" fmla="*/ 109 w 189"/>
                  <a:gd name="T13" fmla="*/ 100 h 100"/>
                  <a:gd name="T14" fmla="*/ 109 w 189"/>
                  <a:gd name="T15" fmla="*/ 100 h 100"/>
                  <a:gd name="T16" fmla="*/ 98 w 189"/>
                  <a:gd name="T17" fmla="*/ 97 h 100"/>
                  <a:gd name="T18" fmla="*/ 98 w 189"/>
                  <a:gd name="T19" fmla="*/ 97 h 100"/>
                  <a:gd name="T20" fmla="*/ 95 w 189"/>
                  <a:gd name="T21" fmla="*/ 98 h 100"/>
                  <a:gd name="T22" fmla="*/ 91 w 189"/>
                  <a:gd name="T23" fmla="*/ 98 h 100"/>
                  <a:gd name="T24" fmla="*/ 91 w 189"/>
                  <a:gd name="T25" fmla="*/ 98 h 100"/>
                  <a:gd name="T26" fmla="*/ 89 w 189"/>
                  <a:gd name="T27" fmla="*/ 92 h 100"/>
                  <a:gd name="T28" fmla="*/ 84 w 189"/>
                  <a:gd name="T29" fmla="*/ 86 h 100"/>
                  <a:gd name="T30" fmla="*/ 77 w 189"/>
                  <a:gd name="T31" fmla="*/ 74 h 100"/>
                  <a:gd name="T32" fmla="*/ 77 w 189"/>
                  <a:gd name="T33" fmla="*/ 70 h 100"/>
                  <a:gd name="T34" fmla="*/ 77 w 189"/>
                  <a:gd name="T35" fmla="*/ 70 h 100"/>
                  <a:gd name="T36" fmla="*/ 73 w 189"/>
                  <a:gd name="T37" fmla="*/ 70 h 100"/>
                  <a:gd name="T38" fmla="*/ 68 w 189"/>
                  <a:gd name="T39" fmla="*/ 68 h 100"/>
                  <a:gd name="T40" fmla="*/ 68 w 189"/>
                  <a:gd name="T41" fmla="*/ 68 h 100"/>
                  <a:gd name="T42" fmla="*/ 66 w 189"/>
                  <a:gd name="T43" fmla="*/ 67 h 100"/>
                  <a:gd name="T44" fmla="*/ 66 w 189"/>
                  <a:gd name="T45" fmla="*/ 67 h 100"/>
                  <a:gd name="T46" fmla="*/ 61 w 189"/>
                  <a:gd name="T47" fmla="*/ 55 h 100"/>
                  <a:gd name="T48" fmla="*/ 52 w 189"/>
                  <a:gd name="T49" fmla="*/ 43 h 100"/>
                  <a:gd name="T50" fmla="*/ 54 w 189"/>
                  <a:gd name="T51" fmla="*/ 41 h 100"/>
                  <a:gd name="T52" fmla="*/ 54 w 189"/>
                  <a:gd name="T53" fmla="*/ 41 h 100"/>
                  <a:gd name="T54" fmla="*/ 41 w 189"/>
                  <a:gd name="T55" fmla="*/ 35 h 100"/>
                  <a:gd name="T56" fmla="*/ 25 w 189"/>
                  <a:gd name="T57" fmla="*/ 25 h 100"/>
                  <a:gd name="T58" fmla="*/ 9 w 189"/>
                  <a:gd name="T59" fmla="*/ 16 h 100"/>
                  <a:gd name="T60" fmla="*/ 0 w 189"/>
                  <a:gd name="T61" fmla="*/ 8 h 100"/>
                  <a:gd name="T62" fmla="*/ 11 w 189"/>
                  <a:gd name="T63" fmla="*/ 2 h 100"/>
                  <a:gd name="T64" fmla="*/ 11 w 189"/>
                  <a:gd name="T65" fmla="*/ 2 h 100"/>
                  <a:gd name="T66" fmla="*/ 23 w 189"/>
                  <a:gd name="T67" fmla="*/ 8 h 100"/>
                  <a:gd name="T68" fmla="*/ 29 w 189"/>
                  <a:gd name="T69" fmla="*/ 10 h 100"/>
                  <a:gd name="T70" fmla="*/ 36 w 189"/>
                  <a:gd name="T71" fmla="*/ 11 h 100"/>
                  <a:gd name="T72" fmla="*/ 43 w 189"/>
                  <a:gd name="T73" fmla="*/ 6 h 100"/>
                  <a:gd name="T74" fmla="*/ 148 w 189"/>
                  <a:gd name="T7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00">
                    <a:moveTo>
                      <a:pt x="148" y="0"/>
                    </a:moveTo>
                    <a:lnTo>
                      <a:pt x="164" y="34"/>
                    </a:lnTo>
                    <a:lnTo>
                      <a:pt x="157" y="36"/>
                    </a:lnTo>
                    <a:lnTo>
                      <a:pt x="159" y="37"/>
                    </a:lnTo>
                    <a:lnTo>
                      <a:pt x="164" y="39"/>
                    </a:lnTo>
                    <a:lnTo>
                      <a:pt x="189" y="88"/>
                    </a:lnTo>
                    <a:lnTo>
                      <a:pt x="109" y="100"/>
                    </a:lnTo>
                    <a:lnTo>
                      <a:pt x="109" y="100"/>
                    </a:lnTo>
                    <a:lnTo>
                      <a:pt x="98" y="97"/>
                    </a:lnTo>
                    <a:lnTo>
                      <a:pt x="98" y="97"/>
                    </a:lnTo>
                    <a:lnTo>
                      <a:pt x="95" y="98"/>
                    </a:lnTo>
                    <a:lnTo>
                      <a:pt x="91" y="98"/>
                    </a:lnTo>
                    <a:lnTo>
                      <a:pt x="91" y="98"/>
                    </a:lnTo>
                    <a:lnTo>
                      <a:pt x="89" y="92"/>
                    </a:lnTo>
                    <a:lnTo>
                      <a:pt x="84" y="86"/>
                    </a:lnTo>
                    <a:lnTo>
                      <a:pt x="77" y="74"/>
                    </a:lnTo>
                    <a:lnTo>
                      <a:pt x="77" y="70"/>
                    </a:lnTo>
                    <a:lnTo>
                      <a:pt x="77" y="70"/>
                    </a:lnTo>
                    <a:lnTo>
                      <a:pt x="73" y="70"/>
                    </a:lnTo>
                    <a:lnTo>
                      <a:pt x="68" y="68"/>
                    </a:lnTo>
                    <a:lnTo>
                      <a:pt x="68" y="68"/>
                    </a:lnTo>
                    <a:lnTo>
                      <a:pt x="66" y="67"/>
                    </a:lnTo>
                    <a:lnTo>
                      <a:pt x="66" y="67"/>
                    </a:lnTo>
                    <a:lnTo>
                      <a:pt x="61" y="55"/>
                    </a:lnTo>
                    <a:lnTo>
                      <a:pt x="52" y="43"/>
                    </a:lnTo>
                    <a:lnTo>
                      <a:pt x="54" y="41"/>
                    </a:lnTo>
                    <a:lnTo>
                      <a:pt x="54" y="41"/>
                    </a:lnTo>
                    <a:lnTo>
                      <a:pt x="41" y="35"/>
                    </a:lnTo>
                    <a:lnTo>
                      <a:pt x="25" y="25"/>
                    </a:lnTo>
                    <a:lnTo>
                      <a:pt x="9" y="16"/>
                    </a:lnTo>
                    <a:lnTo>
                      <a:pt x="0" y="8"/>
                    </a:lnTo>
                    <a:lnTo>
                      <a:pt x="11" y="2"/>
                    </a:lnTo>
                    <a:lnTo>
                      <a:pt x="11" y="2"/>
                    </a:lnTo>
                    <a:lnTo>
                      <a:pt x="23" y="8"/>
                    </a:lnTo>
                    <a:lnTo>
                      <a:pt x="29" y="10"/>
                    </a:lnTo>
                    <a:lnTo>
                      <a:pt x="36" y="11"/>
                    </a:lnTo>
                    <a:lnTo>
                      <a:pt x="43" y="6"/>
                    </a:lnTo>
                    <a:lnTo>
                      <a:pt x="148" y="0"/>
                    </a:lnTo>
                    <a:close/>
                  </a:path>
                </a:pathLst>
              </a:custGeom>
              <a:gradFill flip="none" rotWithShape="1">
                <a:gsLst>
                  <a:gs pos="0">
                    <a:srgbClr val="660066"/>
                  </a:gs>
                  <a:gs pos="100000">
                    <a:schemeClr val="tx1"/>
                  </a:gs>
                  <a:gs pos="81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 name="Freeform 81"/>
              <p:cNvSpPr>
                <a:spLocks/>
              </p:cNvSpPr>
              <p:nvPr/>
            </p:nvSpPr>
            <p:spPr bwMode="auto">
              <a:xfrm rot="16200000">
                <a:off x="8094476" y="1155461"/>
                <a:ext cx="269560" cy="512248"/>
              </a:xfrm>
              <a:custGeom>
                <a:avLst/>
                <a:gdLst>
                  <a:gd name="T0" fmla="*/ 112 w 192"/>
                  <a:gd name="T1" fmla="*/ 0 h 194"/>
                  <a:gd name="T2" fmla="*/ 160 w 192"/>
                  <a:gd name="T3" fmla="*/ 103 h 194"/>
                  <a:gd name="T4" fmla="*/ 160 w 192"/>
                  <a:gd name="T5" fmla="*/ 106 h 194"/>
                  <a:gd name="T6" fmla="*/ 171 w 192"/>
                  <a:gd name="T7" fmla="*/ 106 h 194"/>
                  <a:gd name="T8" fmla="*/ 189 w 192"/>
                  <a:gd name="T9" fmla="*/ 116 h 194"/>
                  <a:gd name="T10" fmla="*/ 189 w 192"/>
                  <a:gd name="T11" fmla="*/ 124 h 194"/>
                  <a:gd name="T12" fmla="*/ 171 w 192"/>
                  <a:gd name="T13" fmla="*/ 127 h 194"/>
                  <a:gd name="T14" fmla="*/ 155 w 192"/>
                  <a:gd name="T15" fmla="*/ 136 h 194"/>
                  <a:gd name="T16" fmla="*/ 146 w 192"/>
                  <a:gd name="T17" fmla="*/ 133 h 194"/>
                  <a:gd name="T18" fmla="*/ 130 w 192"/>
                  <a:gd name="T19" fmla="*/ 127 h 194"/>
                  <a:gd name="T20" fmla="*/ 116 w 192"/>
                  <a:gd name="T21" fmla="*/ 125 h 194"/>
                  <a:gd name="T22" fmla="*/ 112 w 192"/>
                  <a:gd name="T23" fmla="*/ 125 h 194"/>
                  <a:gd name="T24" fmla="*/ 107 w 192"/>
                  <a:gd name="T25" fmla="*/ 137 h 194"/>
                  <a:gd name="T26" fmla="*/ 94 w 192"/>
                  <a:gd name="T27" fmla="*/ 146 h 194"/>
                  <a:gd name="T28" fmla="*/ 55 w 192"/>
                  <a:gd name="T29" fmla="*/ 160 h 194"/>
                  <a:gd name="T30" fmla="*/ 53 w 192"/>
                  <a:gd name="T31" fmla="*/ 173 h 194"/>
                  <a:gd name="T32" fmla="*/ 60 w 192"/>
                  <a:gd name="T33" fmla="*/ 182 h 194"/>
                  <a:gd name="T34" fmla="*/ 78 w 192"/>
                  <a:gd name="T35" fmla="*/ 186 h 194"/>
                  <a:gd name="T36" fmla="*/ 87 w 192"/>
                  <a:gd name="T37" fmla="*/ 179 h 194"/>
                  <a:gd name="T38" fmla="*/ 96 w 192"/>
                  <a:gd name="T39" fmla="*/ 172 h 194"/>
                  <a:gd name="T40" fmla="*/ 103 w 192"/>
                  <a:gd name="T41" fmla="*/ 172 h 194"/>
                  <a:gd name="T42" fmla="*/ 100 w 192"/>
                  <a:gd name="T43" fmla="*/ 179 h 194"/>
                  <a:gd name="T44" fmla="*/ 78 w 192"/>
                  <a:gd name="T45" fmla="*/ 188 h 194"/>
                  <a:gd name="T46" fmla="*/ 53 w 192"/>
                  <a:gd name="T47" fmla="*/ 194 h 194"/>
                  <a:gd name="T48" fmla="*/ 50 w 192"/>
                  <a:gd name="T49" fmla="*/ 188 h 194"/>
                  <a:gd name="T50" fmla="*/ 41 w 192"/>
                  <a:gd name="T51" fmla="*/ 182 h 194"/>
                  <a:gd name="T52" fmla="*/ 28 w 192"/>
                  <a:gd name="T53" fmla="*/ 169 h 194"/>
                  <a:gd name="T54" fmla="*/ 19 w 192"/>
                  <a:gd name="T55" fmla="*/ 160 h 194"/>
                  <a:gd name="T56" fmla="*/ 21 w 192"/>
                  <a:gd name="T57" fmla="*/ 158 h 194"/>
                  <a:gd name="T58" fmla="*/ 39 w 192"/>
                  <a:gd name="T59" fmla="*/ 157 h 194"/>
                  <a:gd name="T60" fmla="*/ 39 w 192"/>
                  <a:gd name="T61" fmla="*/ 155 h 194"/>
                  <a:gd name="T62" fmla="*/ 0 w 192"/>
                  <a:gd name="T63" fmla="*/ 141 h 194"/>
                  <a:gd name="T64" fmla="*/ 7 w 192"/>
                  <a:gd name="T65" fmla="*/ 139 h 194"/>
                  <a:gd name="T66" fmla="*/ 14 w 192"/>
                  <a:gd name="T67" fmla="*/ 134 h 194"/>
                  <a:gd name="T68" fmla="*/ 19 w 192"/>
                  <a:gd name="T69" fmla="*/ 131 h 194"/>
                  <a:gd name="T70" fmla="*/ 28 w 192"/>
                  <a:gd name="T71" fmla="*/ 129 h 194"/>
                  <a:gd name="T72" fmla="*/ 46 w 192"/>
                  <a:gd name="T73" fmla="*/ 116 h 194"/>
                  <a:gd name="T74" fmla="*/ 60 w 192"/>
                  <a:gd name="T75" fmla="*/ 110 h 194"/>
                  <a:gd name="T76" fmla="*/ 46 w 192"/>
                  <a:gd name="T77" fmla="*/ 75 h 194"/>
                  <a:gd name="T78" fmla="*/ 23 w 192"/>
                  <a:gd name="T79" fmla="*/ 39 h 194"/>
                  <a:gd name="T80" fmla="*/ 28 w 192"/>
                  <a:gd name="T81" fmla="*/ 36 h 194"/>
                  <a:gd name="T82" fmla="*/ 16 w 192"/>
                  <a:gd name="T83"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194">
                    <a:moveTo>
                      <a:pt x="112" y="0"/>
                    </a:moveTo>
                    <a:lnTo>
                      <a:pt x="112" y="0"/>
                    </a:lnTo>
                    <a:lnTo>
                      <a:pt x="157" y="103"/>
                    </a:lnTo>
                    <a:lnTo>
                      <a:pt x="160" y="103"/>
                    </a:lnTo>
                    <a:lnTo>
                      <a:pt x="162" y="105"/>
                    </a:lnTo>
                    <a:lnTo>
                      <a:pt x="160" y="106"/>
                    </a:lnTo>
                    <a:lnTo>
                      <a:pt x="162" y="108"/>
                    </a:lnTo>
                    <a:lnTo>
                      <a:pt x="171" y="106"/>
                    </a:lnTo>
                    <a:lnTo>
                      <a:pt x="176" y="112"/>
                    </a:lnTo>
                    <a:lnTo>
                      <a:pt x="189" y="116"/>
                    </a:lnTo>
                    <a:lnTo>
                      <a:pt x="192" y="119"/>
                    </a:lnTo>
                    <a:lnTo>
                      <a:pt x="189" y="124"/>
                    </a:lnTo>
                    <a:lnTo>
                      <a:pt x="171" y="127"/>
                    </a:lnTo>
                    <a:lnTo>
                      <a:pt x="171" y="127"/>
                    </a:lnTo>
                    <a:lnTo>
                      <a:pt x="164" y="131"/>
                    </a:lnTo>
                    <a:lnTo>
                      <a:pt x="155" y="136"/>
                    </a:lnTo>
                    <a:lnTo>
                      <a:pt x="155" y="136"/>
                    </a:lnTo>
                    <a:lnTo>
                      <a:pt x="146" y="133"/>
                    </a:lnTo>
                    <a:lnTo>
                      <a:pt x="139" y="130"/>
                    </a:lnTo>
                    <a:lnTo>
                      <a:pt x="130" y="127"/>
                    </a:lnTo>
                    <a:lnTo>
                      <a:pt x="123" y="125"/>
                    </a:lnTo>
                    <a:lnTo>
                      <a:pt x="116" y="125"/>
                    </a:lnTo>
                    <a:lnTo>
                      <a:pt x="112" y="125"/>
                    </a:lnTo>
                    <a:lnTo>
                      <a:pt x="112" y="125"/>
                    </a:lnTo>
                    <a:lnTo>
                      <a:pt x="112" y="131"/>
                    </a:lnTo>
                    <a:lnTo>
                      <a:pt x="107" y="137"/>
                    </a:lnTo>
                    <a:lnTo>
                      <a:pt x="103" y="142"/>
                    </a:lnTo>
                    <a:lnTo>
                      <a:pt x="94" y="146"/>
                    </a:lnTo>
                    <a:lnTo>
                      <a:pt x="73" y="154"/>
                    </a:lnTo>
                    <a:lnTo>
                      <a:pt x="55" y="160"/>
                    </a:lnTo>
                    <a:lnTo>
                      <a:pt x="55" y="160"/>
                    </a:lnTo>
                    <a:lnTo>
                      <a:pt x="53" y="173"/>
                    </a:lnTo>
                    <a:lnTo>
                      <a:pt x="53" y="173"/>
                    </a:lnTo>
                    <a:lnTo>
                      <a:pt x="60" y="182"/>
                    </a:lnTo>
                    <a:lnTo>
                      <a:pt x="78" y="186"/>
                    </a:lnTo>
                    <a:lnTo>
                      <a:pt x="78" y="186"/>
                    </a:lnTo>
                    <a:lnTo>
                      <a:pt x="80" y="183"/>
                    </a:lnTo>
                    <a:lnTo>
                      <a:pt x="87" y="179"/>
                    </a:lnTo>
                    <a:lnTo>
                      <a:pt x="91" y="176"/>
                    </a:lnTo>
                    <a:lnTo>
                      <a:pt x="96" y="172"/>
                    </a:lnTo>
                    <a:lnTo>
                      <a:pt x="103" y="172"/>
                    </a:lnTo>
                    <a:lnTo>
                      <a:pt x="103" y="172"/>
                    </a:lnTo>
                    <a:lnTo>
                      <a:pt x="103" y="176"/>
                    </a:lnTo>
                    <a:lnTo>
                      <a:pt x="100" y="179"/>
                    </a:lnTo>
                    <a:lnTo>
                      <a:pt x="100" y="179"/>
                    </a:lnTo>
                    <a:lnTo>
                      <a:pt x="78" y="188"/>
                    </a:lnTo>
                    <a:lnTo>
                      <a:pt x="64" y="192"/>
                    </a:lnTo>
                    <a:lnTo>
                      <a:pt x="53" y="194"/>
                    </a:lnTo>
                    <a:lnTo>
                      <a:pt x="41" y="194"/>
                    </a:lnTo>
                    <a:lnTo>
                      <a:pt x="50" y="188"/>
                    </a:lnTo>
                    <a:lnTo>
                      <a:pt x="50" y="188"/>
                    </a:lnTo>
                    <a:lnTo>
                      <a:pt x="41" y="182"/>
                    </a:lnTo>
                    <a:lnTo>
                      <a:pt x="34" y="176"/>
                    </a:lnTo>
                    <a:lnTo>
                      <a:pt x="28" y="169"/>
                    </a:lnTo>
                    <a:lnTo>
                      <a:pt x="19" y="163"/>
                    </a:lnTo>
                    <a:lnTo>
                      <a:pt x="19" y="160"/>
                    </a:lnTo>
                    <a:lnTo>
                      <a:pt x="21" y="158"/>
                    </a:lnTo>
                    <a:lnTo>
                      <a:pt x="21" y="158"/>
                    </a:lnTo>
                    <a:lnTo>
                      <a:pt x="30" y="158"/>
                    </a:lnTo>
                    <a:lnTo>
                      <a:pt x="39" y="157"/>
                    </a:lnTo>
                    <a:lnTo>
                      <a:pt x="39" y="155"/>
                    </a:lnTo>
                    <a:lnTo>
                      <a:pt x="39" y="155"/>
                    </a:lnTo>
                    <a:lnTo>
                      <a:pt x="19" y="148"/>
                    </a:lnTo>
                    <a:lnTo>
                      <a:pt x="0" y="141"/>
                    </a:lnTo>
                    <a:lnTo>
                      <a:pt x="0" y="141"/>
                    </a:lnTo>
                    <a:lnTo>
                      <a:pt x="7" y="139"/>
                    </a:lnTo>
                    <a:lnTo>
                      <a:pt x="14" y="136"/>
                    </a:lnTo>
                    <a:lnTo>
                      <a:pt x="14" y="134"/>
                    </a:lnTo>
                    <a:lnTo>
                      <a:pt x="14" y="134"/>
                    </a:lnTo>
                    <a:lnTo>
                      <a:pt x="19" y="131"/>
                    </a:lnTo>
                    <a:lnTo>
                      <a:pt x="23" y="129"/>
                    </a:lnTo>
                    <a:lnTo>
                      <a:pt x="28" y="129"/>
                    </a:lnTo>
                    <a:lnTo>
                      <a:pt x="32" y="118"/>
                    </a:lnTo>
                    <a:lnTo>
                      <a:pt x="46" y="116"/>
                    </a:lnTo>
                    <a:lnTo>
                      <a:pt x="48" y="114"/>
                    </a:lnTo>
                    <a:lnTo>
                      <a:pt x="60" y="110"/>
                    </a:lnTo>
                    <a:lnTo>
                      <a:pt x="60" y="110"/>
                    </a:lnTo>
                    <a:lnTo>
                      <a:pt x="46" y="75"/>
                    </a:lnTo>
                    <a:lnTo>
                      <a:pt x="28" y="41"/>
                    </a:lnTo>
                    <a:lnTo>
                      <a:pt x="23" y="39"/>
                    </a:lnTo>
                    <a:lnTo>
                      <a:pt x="21" y="38"/>
                    </a:lnTo>
                    <a:lnTo>
                      <a:pt x="28" y="36"/>
                    </a:lnTo>
                    <a:lnTo>
                      <a:pt x="12" y="2"/>
                    </a:lnTo>
                    <a:lnTo>
                      <a:pt x="16" y="0"/>
                    </a:lnTo>
                    <a:lnTo>
                      <a:pt x="112" y="0"/>
                    </a:lnTo>
                    <a:close/>
                  </a:path>
                </a:pathLst>
              </a:custGeom>
              <a:gradFill flip="none" rotWithShape="1">
                <a:gsLst>
                  <a:gs pos="0">
                    <a:srgbClr val="660066"/>
                  </a:gs>
                  <a:gs pos="100000">
                    <a:schemeClr val="tx1"/>
                  </a:gs>
                  <a:gs pos="81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 name="Freeform 82"/>
              <p:cNvSpPr>
                <a:spLocks/>
              </p:cNvSpPr>
              <p:nvPr/>
            </p:nvSpPr>
            <p:spPr bwMode="auto">
              <a:xfrm rot="16200000">
                <a:off x="7908825" y="969487"/>
                <a:ext cx="540524" cy="248202"/>
              </a:xfrm>
              <a:custGeom>
                <a:avLst/>
                <a:gdLst>
                  <a:gd name="T0" fmla="*/ 62 w 385"/>
                  <a:gd name="T1" fmla="*/ 88 h 94"/>
                  <a:gd name="T2" fmla="*/ 46 w 385"/>
                  <a:gd name="T3" fmla="*/ 81 h 94"/>
                  <a:gd name="T4" fmla="*/ 32 w 385"/>
                  <a:gd name="T5" fmla="*/ 77 h 94"/>
                  <a:gd name="T6" fmla="*/ 32 w 385"/>
                  <a:gd name="T7" fmla="*/ 74 h 94"/>
                  <a:gd name="T8" fmla="*/ 27 w 385"/>
                  <a:gd name="T9" fmla="*/ 72 h 94"/>
                  <a:gd name="T10" fmla="*/ 0 w 385"/>
                  <a:gd name="T11" fmla="*/ 8 h 94"/>
                  <a:gd name="T12" fmla="*/ 7 w 385"/>
                  <a:gd name="T13" fmla="*/ 6 h 94"/>
                  <a:gd name="T14" fmla="*/ 14 w 385"/>
                  <a:gd name="T15" fmla="*/ 2 h 94"/>
                  <a:gd name="T16" fmla="*/ 30 w 385"/>
                  <a:gd name="T17" fmla="*/ 4 h 94"/>
                  <a:gd name="T18" fmla="*/ 34 w 385"/>
                  <a:gd name="T19" fmla="*/ 6 h 94"/>
                  <a:gd name="T20" fmla="*/ 75 w 385"/>
                  <a:gd name="T21" fmla="*/ 1 h 94"/>
                  <a:gd name="T22" fmla="*/ 123 w 385"/>
                  <a:gd name="T23" fmla="*/ 0 h 94"/>
                  <a:gd name="T24" fmla="*/ 157 w 385"/>
                  <a:gd name="T25" fmla="*/ 4 h 94"/>
                  <a:gd name="T26" fmla="*/ 194 w 385"/>
                  <a:gd name="T27" fmla="*/ 7 h 94"/>
                  <a:gd name="T28" fmla="*/ 198 w 385"/>
                  <a:gd name="T29" fmla="*/ 6 h 94"/>
                  <a:gd name="T30" fmla="*/ 219 w 385"/>
                  <a:gd name="T31" fmla="*/ 5 h 94"/>
                  <a:gd name="T32" fmla="*/ 223 w 385"/>
                  <a:gd name="T33" fmla="*/ 6 h 94"/>
                  <a:gd name="T34" fmla="*/ 244 w 385"/>
                  <a:gd name="T35" fmla="*/ 18 h 94"/>
                  <a:gd name="T36" fmla="*/ 275 w 385"/>
                  <a:gd name="T37" fmla="*/ 25 h 94"/>
                  <a:gd name="T38" fmla="*/ 294 w 385"/>
                  <a:gd name="T39" fmla="*/ 18 h 94"/>
                  <a:gd name="T40" fmla="*/ 307 w 385"/>
                  <a:gd name="T41" fmla="*/ 19 h 94"/>
                  <a:gd name="T42" fmla="*/ 314 w 385"/>
                  <a:gd name="T43" fmla="*/ 19 h 94"/>
                  <a:gd name="T44" fmla="*/ 328 w 385"/>
                  <a:gd name="T45" fmla="*/ 17 h 94"/>
                  <a:gd name="T46" fmla="*/ 332 w 385"/>
                  <a:gd name="T47" fmla="*/ 16 h 94"/>
                  <a:gd name="T48" fmla="*/ 367 w 385"/>
                  <a:gd name="T49" fmla="*/ 16 h 94"/>
                  <a:gd name="T50" fmla="*/ 371 w 385"/>
                  <a:gd name="T51" fmla="*/ 20 h 94"/>
                  <a:gd name="T52" fmla="*/ 378 w 385"/>
                  <a:gd name="T53" fmla="*/ 26 h 94"/>
                  <a:gd name="T54" fmla="*/ 385 w 385"/>
                  <a:gd name="T55" fmla="*/ 32 h 94"/>
                  <a:gd name="T56" fmla="*/ 257 w 385"/>
                  <a:gd name="T57" fmla="*/ 57 h 94"/>
                  <a:gd name="T58" fmla="*/ 187 w 385"/>
                  <a:gd name="T59" fmla="*/ 69 h 94"/>
                  <a:gd name="T60" fmla="*/ 132 w 385"/>
                  <a:gd name="T61" fmla="*/ 74 h 94"/>
                  <a:gd name="T62" fmla="*/ 130 w 385"/>
                  <a:gd name="T63" fmla="*/ 74 h 94"/>
                  <a:gd name="T64" fmla="*/ 114 w 385"/>
                  <a:gd name="T65" fmla="*/ 85 h 94"/>
                  <a:gd name="T66" fmla="*/ 112 w 385"/>
                  <a:gd name="T67" fmla="*/ 87 h 94"/>
                  <a:gd name="T68" fmla="*/ 100 w 385"/>
                  <a:gd name="T69" fmla="*/ 88 h 94"/>
                  <a:gd name="T70" fmla="*/ 80 w 385"/>
                  <a:gd name="T71" fmla="*/ 94 h 94"/>
                  <a:gd name="T72" fmla="*/ 71 w 385"/>
                  <a:gd name="T73" fmla="*/ 92 h 94"/>
                  <a:gd name="T74" fmla="*/ 59 w 385"/>
                  <a:gd name="T75" fmla="*/ 9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5" h="94">
                    <a:moveTo>
                      <a:pt x="59" y="93"/>
                    </a:moveTo>
                    <a:lnTo>
                      <a:pt x="62" y="88"/>
                    </a:lnTo>
                    <a:lnTo>
                      <a:pt x="59" y="85"/>
                    </a:lnTo>
                    <a:lnTo>
                      <a:pt x="46" y="81"/>
                    </a:lnTo>
                    <a:lnTo>
                      <a:pt x="41" y="75"/>
                    </a:lnTo>
                    <a:lnTo>
                      <a:pt x="32" y="77"/>
                    </a:lnTo>
                    <a:lnTo>
                      <a:pt x="30" y="75"/>
                    </a:lnTo>
                    <a:lnTo>
                      <a:pt x="32" y="74"/>
                    </a:lnTo>
                    <a:lnTo>
                      <a:pt x="30" y="72"/>
                    </a:lnTo>
                    <a:lnTo>
                      <a:pt x="27" y="72"/>
                    </a:lnTo>
                    <a:lnTo>
                      <a:pt x="0" y="8"/>
                    </a:lnTo>
                    <a:lnTo>
                      <a:pt x="0" y="8"/>
                    </a:lnTo>
                    <a:lnTo>
                      <a:pt x="5" y="8"/>
                    </a:lnTo>
                    <a:lnTo>
                      <a:pt x="7" y="6"/>
                    </a:lnTo>
                    <a:lnTo>
                      <a:pt x="14" y="2"/>
                    </a:lnTo>
                    <a:lnTo>
                      <a:pt x="14" y="2"/>
                    </a:lnTo>
                    <a:lnTo>
                      <a:pt x="25" y="4"/>
                    </a:lnTo>
                    <a:lnTo>
                      <a:pt x="30" y="4"/>
                    </a:lnTo>
                    <a:lnTo>
                      <a:pt x="34" y="6"/>
                    </a:lnTo>
                    <a:lnTo>
                      <a:pt x="34" y="6"/>
                    </a:lnTo>
                    <a:lnTo>
                      <a:pt x="50" y="4"/>
                    </a:lnTo>
                    <a:lnTo>
                      <a:pt x="75" y="1"/>
                    </a:lnTo>
                    <a:lnTo>
                      <a:pt x="123" y="0"/>
                    </a:lnTo>
                    <a:lnTo>
                      <a:pt x="123" y="0"/>
                    </a:lnTo>
                    <a:lnTo>
                      <a:pt x="139" y="1"/>
                    </a:lnTo>
                    <a:lnTo>
                      <a:pt x="157" y="4"/>
                    </a:lnTo>
                    <a:lnTo>
                      <a:pt x="175" y="6"/>
                    </a:lnTo>
                    <a:lnTo>
                      <a:pt x="194" y="7"/>
                    </a:lnTo>
                    <a:lnTo>
                      <a:pt x="194" y="7"/>
                    </a:lnTo>
                    <a:lnTo>
                      <a:pt x="198" y="6"/>
                    </a:lnTo>
                    <a:lnTo>
                      <a:pt x="205" y="5"/>
                    </a:lnTo>
                    <a:lnTo>
                      <a:pt x="219" y="5"/>
                    </a:lnTo>
                    <a:lnTo>
                      <a:pt x="219" y="5"/>
                    </a:lnTo>
                    <a:lnTo>
                      <a:pt x="223" y="6"/>
                    </a:lnTo>
                    <a:lnTo>
                      <a:pt x="232" y="11"/>
                    </a:lnTo>
                    <a:lnTo>
                      <a:pt x="244" y="18"/>
                    </a:lnTo>
                    <a:lnTo>
                      <a:pt x="275" y="25"/>
                    </a:lnTo>
                    <a:lnTo>
                      <a:pt x="275" y="25"/>
                    </a:lnTo>
                    <a:lnTo>
                      <a:pt x="287" y="20"/>
                    </a:lnTo>
                    <a:lnTo>
                      <a:pt x="294" y="18"/>
                    </a:lnTo>
                    <a:lnTo>
                      <a:pt x="301" y="18"/>
                    </a:lnTo>
                    <a:lnTo>
                      <a:pt x="307" y="19"/>
                    </a:lnTo>
                    <a:lnTo>
                      <a:pt x="307" y="19"/>
                    </a:lnTo>
                    <a:lnTo>
                      <a:pt x="314" y="19"/>
                    </a:lnTo>
                    <a:lnTo>
                      <a:pt x="321" y="18"/>
                    </a:lnTo>
                    <a:lnTo>
                      <a:pt x="328" y="17"/>
                    </a:lnTo>
                    <a:lnTo>
                      <a:pt x="332" y="16"/>
                    </a:lnTo>
                    <a:lnTo>
                      <a:pt x="332" y="16"/>
                    </a:lnTo>
                    <a:lnTo>
                      <a:pt x="360" y="19"/>
                    </a:lnTo>
                    <a:lnTo>
                      <a:pt x="367" y="16"/>
                    </a:lnTo>
                    <a:lnTo>
                      <a:pt x="371" y="17"/>
                    </a:lnTo>
                    <a:lnTo>
                      <a:pt x="371" y="20"/>
                    </a:lnTo>
                    <a:lnTo>
                      <a:pt x="380" y="23"/>
                    </a:lnTo>
                    <a:lnTo>
                      <a:pt x="378" y="26"/>
                    </a:lnTo>
                    <a:lnTo>
                      <a:pt x="378" y="30"/>
                    </a:lnTo>
                    <a:lnTo>
                      <a:pt x="385" y="32"/>
                    </a:lnTo>
                    <a:lnTo>
                      <a:pt x="385" y="32"/>
                    </a:lnTo>
                    <a:lnTo>
                      <a:pt x="257" y="57"/>
                    </a:lnTo>
                    <a:lnTo>
                      <a:pt x="221" y="63"/>
                    </a:lnTo>
                    <a:lnTo>
                      <a:pt x="187" y="69"/>
                    </a:lnTo>
                    <a:lnTo>
                      <a:pt x="155" y="73"/>
                    </a:lnTo>
                    <a:lnTo>
                      <a:pt x="132" y="74"/>
                    </a:lnTo>
                    <a:lnTo>
                      <a:pt x="130" y="74"/>
                    </a:lnTo>
                    <a:lnTo>
                      <a:pt x="130" y="74"/>
                    </a:lnTo>
                    <a:lnTo>
                      <a:pt x="118" y="81"/>
                    </a:lnTo>
                    <a:lnTo>
                      <a:pt x="114" y="85"/>
                    </a:lnTo>
                    <a:lnTo>
                      <a:pt x="112" y="87"/>
                    </a:lnTo>
                    <a:lnTo>
                      <a:pt x="112" y="87"/>
                    </a:lnTo>
                    <a:lnTo>
                      <a:pt x="107" y="88"/>
                    </a:lnTo>
                    <a:lnTo>
                      <a:pt x="100" y="88"/>
                    </a:lnTo>
                    <a:lnTo>
                      <a:pt x="80" y="94"/>
                    </a:lnTo>
                    <a:lnTo>
                      <a:pt x="80" y="94"/>
                    </a:lnTo>
                    <a:lnTo>
                      <a:pt x="75" y="93"/>
                    </a:lnTo>
                    <a:lnTo>
                      <a:pt x="71" y="92"/>
                    </a:lnTo>
                    <a:lnTo>
                      <a:pt x="59" y="93"/>
                    </a:lnTo>
                    <a:lnTo>
                      <a:pt x="59" y="93"/>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 name="Freeform 83"/>
              <p:cNvSpPr>
                <a:spLocks/>
              </p:cNvSpPr>
              <p:nvPr/>
            </p:nvSpPr>
            <p:spPr bwMode="auto">
              <a:xfrm rot="16200000">
                <a:off x="7962212" y="509209"/>
                <a:ext cx="919593" cy="565057"/>
              </a:xfrm>
              <a:custGeom>
                <a:avLst/>
                <a:gdLst>
                  <a:gd name="T0" fmla="*/ 177 w 655"/>
                  <a:gd name="T1" fmla="*/ 25 h 214"/>
                  <a:gd name="T2" fmla="*/ 75 w 655"/>
                  <a:gd name="T3" fmla="*/ 41 h 214"/>
                  <a:gd name="T4" fmla="*/ 50 w 655"/>
                  <a:gd name="T5" fmla="*/ 42 h 214"/>
                  <a:gd name="T6" fmla="*/ 32 w 655"/>
                  <a:gd name="T7" fmla="*/ 55 h 214"/>
                  <a:gd name="T8" fmla="*/ 20 w 655"/>
                  <a:gd name="T9" fmla="*/ 56 h 214"/>
                  <a:gd name="T10" fmla="*/ 9 w 655"/>
                  <a:gd name="T11" fmla="*/ 65 h 214"/>
                  <a:gd name="T12" fmla="*/ 61 w 655"/>
                  <a:gd name="T13" fmla="*/ 70 h 214"/>
                  <a:gd name="T14" fmla="*/ 91 w 655"/>
                  <a:gd name="T15" fmla="*/ 79 h 214"/>
                  <a:gd name="T16" fmla="*/ 114 w 655"/>
                  <a:gd name="T17" fmla="*/ 74 h 214"/>
                  <a:gd name="T18" fmla="*/ 123 w 655"/>
                  <a:gd name="T19" fmla="*/ 92 h 214"/>
                  <a:gd name="T20" fmla="*/ 125 w 655"/>
                  <a:gd name="T21" fmla="*/ 95 h 214"/>
                  <a:gd name="T22" fmla="*/ 143 w 655"/>
                  <a:gd name="T23" fmla="*/ 96 h 214"/>
                  <a:gd name="T24" fmla="*/ 155 w 655"/>
                  <a:gd name="T25" fmla="*/ 111 h 214"/>
                  <a:gd name="T26" fmla="*/ 168 w 655"/>
                  <a:gd name="T27" fmla="*/ 119 h 214"/>
                  <a:gd name="T28" fmla="*/ 177 w 655"/>
                  <a:gd name="T29" fmla="*/ 125 h 214"/>
                  <a:gd name="T30" fmla="*/ 200 w 655"/>
                  <a:gd name="T31" fmla="*/ 126 h 214"/>
                  <a:gd name="T32" fmla="*/ 230 w 655"/>
                  <a:gd name="T33" fmla="*/ 132 h 214"/>
                  <a:gd name="T34" fmla="*/ 227 w 655"/>
                  <a:gd name="T35" fmla="*/ 143 h 214"/>
                  <a:gd name="T36" fmla="*/ 232 w 655"/>
                  <a:gd name="T37" fmla="*/ 146 h 214"/>
                  <a:gd name="T38" fmla="*/ 255 w 655"/>
                  <a:gd name="T39" fmla="*/ 155 h 214"/>
                  <a:gd name="T40" fmla="*/ 257 w 655"/>
                  <a:gd name="T41" fmla="*/ 172 h 214"/>
                  <a:gd name="T42" fmla="*/ 275 w 655"/>
                  <a:gd name="T43" fmla="*/ 178 h 214"/>
                  <a:gd name="T44" fmla="*/ 323 w 655"/>
                  <a:gd name="T45" fmla="*/ 204 h 214"/>
                  <a:gd name="T46" fmla="*/ 328 w 655"/>
                  <a:gd name="T47" fmla="*/ 212 h 214"/>
                  <a:gd name="T48" fmla="*/ 348 w 655"/>
                  <a:gd name="T49" fmla="*/ 213 h 214"/>
                  <a:gd name="T50" fmla="*/ 364 w 655"/>
                  <a:gd name="T51" fmla="*/ 207 h 214"/>
                  <a:gd name="T52" fmla="*/ 371 w 655"/>
                  <a:gd name="T53" fmla="*/ 208 h 214"/>
                  <a:gd name="T54" fmla="*/ 391 w 655"/>
                  <a:gd name="T55" fmla="*/ 204 h 214"/>
                  <a:gd name="T56" fmla="*/ 394 w 655"/>
                  <a:gd name="T57" fmla="*/ 195 h 214"/>
                  <a:gd name="T58" fmla="*/ 389 w 655"/>
                  <a:gd name="T59" fmla="*/ 188 h 214"/>
                  <a:gd name="T60" fmla="*/ 428 w 655"/>
                  <a:gd name="T61" fmla="*/ 178 h 214"/>
                  <a:gd name="T62" fmla="*/ 441 w 655"/>
                  <a:gd name="T63" fmla="*/ 178 h 214"/>
                  <a:gd name="T64" fmla="*/ 439 w 655"/>
                  <a:gd name="T65" fmla="*/ 172 h 214"/>
                  <a:gd name="T66" fmla="*/ 444 w 655"/>
                  <a:gd name="T67" fmla="*/ 159 h 214"/>
                  <a:gd name="T68" fmla="*/ 491 w 655"/>
                  <a:gd name="T69" fmla="*/ 149 h 214"/>
                  <a:gd name="T70" fmla="*/ 628 w 655"/>
                  <a:gd name="T71" fmla="*/ 128 h 214"/>
                  <a:gd name="T72" fmla="*/ 655 w 655"/>
                  <a:gd name="T73" fmla="*/ 103 h 214"/>
                  <a:gd name="T74" fmla="*/ 642 w 655"/>
                  <a:gd name="T75" fmla="*/ 91 h 214"/>
                  <a:gd name="T76" fmla="*/ 637 w 655"/>
                  <a:gd name="T77" fmla="*/ 84 h 214"/>
                  <a:gd name="T78" fmla="*/ 614 w 655"/>
                  <a:gd name="T79" fmla="*/ 67 h 214"/>
                  <a:gd name="T80" fmla="*/ 639 w 655"/>
                  <a:gd name="T81" fmla="*/ 61 h 214"/>
                  <a:gd name="T82" fmla="*/ 646 w 655"/>
                  <a:gd name="T83" fmla="*/ 55 h 214"/>
                  <a:gd name="T84" fmla="*/ 639 w 655"/>
                  <a:gd name="T85" fmla="*/ 47 h 214"/>
                  <a:gd name="T86" fmla="*/ 512 w 655"/>
                  <a:gd name="T87" fmla="*/ 28 h 214"/>
                  <a:gd name="T88" fmla="*/ 480 w 655"/>
                  <a:gd name="T89" fmla="*/ 31 h 214"/>
                  <a:gd name="T90" fmla="*/ 457 w 655"/>
                  <a:gd name="T91" fmla="*/ 23 h 214"/>
                  <a:gd name="T92" fmla="*/ 394 w 655"/>
                  <a:gd name="T93" fmla="*/ 28 h 214"/>
                  <a:gd name="T94" fmla="*/ 378 w 655"/>
                  <a:gd name="T95" fmla="*/ 27 h 214"/>
                  <a:gd name="T96" fmla="*/ 346 w 655"/>
                  <a:gd name="T97" fmla="*/ 16 h 214"/>
                  <a:gd name="T98" fmla="*/ 330 w 655"/>
                  <a:gd name="T99" fmla="*/ 13 h 214"/>
                  <a:gd name="T100" fmla="*/ 309 w 655"/>
                  <a:gd name="T101" fmla="*/ 13 h 214"/>
                  <a:gd name="T102" fmla="*/ 305 w 655"/>
                  <a:gd name="T103"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55" h="214">
                    <a:moveTo>
                      <a:pt x="305" y="0"/>
                    </a:moveTo>
                    <a:lnTo>
                      <a:pt x="305" y="0"/>
                    </a:lnTo>
                    <a:lnTo>
                      <a:pt x="177" y="25"/>
                    </a:lnTo>
                    <a:lnTo>
                      <a:pt x="141" y="31"/>
                    </a:lnTo>
                    <a:lnTo>
                      <a:pt x="107" y="37"/>
                    </a:lnTo>
                    <a:lnTo>
                      <a:pt x="75" y="41"/>
                    </a:lnTo>
                    <a:lnTo>
                      <a:pt x="52" y="42"/>
                    </a:lnTo>
                    <a:lnTo>
                      <a:pt x="50" y="42"/>
                    </a:lnTo>
                    <a:lnTo>
                      <a:pt x="50" y="42"/>
                    </a:lnTo>
                    <a:lnTo>
                      <a:pt x="38" y="48"/>
                    </a:lnTo>
                    <a:lnTo>
                      <a:pt x="34" y="53"/>
                    </a:lnTo>
                    <a:lnTo>
                      <a:pt x="32" y="55"/>
                    </a:lnTo>
                    <a:lnTo>
                      <a:pt x="32" y="55"/>
                    </a:lnTo>
                    <a:lnTo>
                      <a:pt x="27" y="56"/>
                    </a:lnTo>
                    <a:lnTo>
                      <a:pt x="20" y="56"/>
                    </a:lnTo>
                    <a:lnTo>
                      <a:pt x="0" y="62"/>
                    </a:lnTo>
                    <a:lnTo>
                      <a:pt x="0" y="62"/>
                    </a:lnTo>
                    <a:lnTo>
                      <a:pt x="9" y="65"/>
                    </a:lnTo>
                    <a:lnTo>
                      <a:pt x="20" y="66"/>
                    </a:lnTo>
                    <a:lnTo>
                      <a:pt x="48" y="68"/>
                    </a:lnTo>
                    <a:lnTo>
                      <a:pt x="61" y="70"/>
                    </a:lnTo>
                    <a:lnTo>
                      <a:pt x="75" y="72"/>
                    </a:lnTo>
                    <a:lnTo>
                      <a:pt x="84" y="74"/>
                    </a:lnTo>
                    <a:lnTo>
                      <a:pt x="91" y="79"/>
                    </a:lnTo>
                    <a:lnTo>
                      <a:pt x="95" y="79"/>
                    </a:lnTo>
                    <a:lnTo>
                      <a:pt x="100" y="76"/>
                    </a:lnTo>
                    <a:lnTo>
                      <a:pt x="114" y="74"/>
                    </a:lnTo>
                    <a:lnTo>
                      <a:pt x="139" y="88"/>
                    </a:lnTo>
                    <a:lnTo>
                      <a:pt x="136" y="90"/>
                    </a:lnTo>
                    <a:lnTo>
                      <a:pt x="123" y="92"/>
                    </a:lnTo>
                    <a:lnTo>
                      <a:pt x="120" y="95"/>
                    </a:lnTo>
                    <a:lnTo>
                      <a:pt x="125" y="95"/>
                    </a:lnTo>
                    <a:lnTo>
                      <a:pt x="125" y="95"/>
                    </a:lnTo>
                    <a:lnTo>
                      <a:pt x="134" y="95"/>
                    </a:lnTo>
                    <a:lnTo>
                      <a:pt x="139" y="96"/>
                    </a:lnTo>
                    <a:lnTo>
                      <a:pt x="143" y="96"/>
                    </a:lnTo>
                    <a:lnTo>
                      <a:pt x="148" y="107"/>
                    </a:lnTo>
                    <a:lnTo>
                      <a:pt x="155" y="111"/>
                    </a:lnTo>
                    <a:lnTo>
                      <a:pt x="155" y="111"/>
                    </a:lnTo>
                    <a:lnTo>
                      <a:pt x="161" y="111"/>
                    </a:lnTo>
                    <a:lnTo>
                      <a:pt x="168" y="113"/>
                    </a:lnTo>
                    <a:lnTo>
                      <a:pt x="168" y="119"/>
                    </a:lnTo>
                    <a:lnTo>
                      <a:pt x="168" y="119"/>
                    </a:lnTo>
                    <a:lnTo>
                      <a:pt x="173" y="121"/>
                    </a:lnTo>
                    <a:lnTo>
                      <a:pt x="177" y="125"/>
                    </a:lnTo>
                    <a:lnTo>
                      <a:pt x="177" y="125"/>
                    </a:lnTo>
                    <a:lnTo>
                      <a:pt x="191" y="126"/>
                    </a:lnTo>
                    <a:lnTo>
                      <a:pt x="200" y="126"/>
                    </a:lnTo>
                    <a:lnTo>
                      <a:pt x="207" y="126"/>
                    </a:lnTo>
                    <a:lnTo>
                      <a:pt x="223" y="132"/>
                    </a:lnTo>
                    <a:lnTo>
                      <a:pt x="230" y="132"/>
                    </a:lnTo>
                    <a:lnTo>
                      <a:pt x="230" y="132"/>
                    </a:lnTo>
                    <a:lnTo>
                      <a:pt x="230" y="138"/>
                    </a:lnTo>
                    <a:lnTo>
                      <a:pt x="227" y="143"/>
                    </a:lnTo>
                    <a:lnTo>
                      <a:pt x="227" y="143"/>
                    </a:lnTo>
                    <a:lnTo>
                      <a:pt x="232" y="146"/>
                    </a:lnTo>
                    <a:lnTo>
                      <a:pt x="232" y="146"/>
                    </a:lnTo>
                    <a:lnTo>
                      <a:pt x="241" y="150"/>
                    </a:lnTo>
                    <a:lnTo>
                      <a:pt x="252" y="151"/>
                    </a:lnTo>
                    <a:lnTo>
                      <a:pt x="255" y="155"/>
                    </a:lnTo>
                    <a:lnTo>
                      <a:pt x="268" y="159"/>
                    </a:lnTo>
                    <a:lnTo>
                      <a:pt x="266" y="168"/>
                    </a:lnTo>
                    <a:lnTo>
                      <a:pt x="257" y="172"/>
                    </a:lnTo>
                    <a:lnTo>
                      <a:pt x="257" y="172"/>
                    </a:lnTo>
                    <a:lnTo>
                      <a:pt x="266" y="175"/>
                    </a:lnTo>
                    <a:lnTo>
                      <a:pt x="275" y="178"/>
                    </a:lnTo>
                    <a:lnTo>
                      <a:pt x="291" y="187"/>
                    </a:lnTo>
                    <a:lnTo>
                      <a:pt x="307" y="195"/>
                    </a:lnTo>
                    <a:lnTo>
                      <a:pt x="323" y="204"/>
                    </a:lnTo>
                    <a:lnTo>
                      <a:pt x="321" y="206"/>
                    </a:lnTo>
                    <a:lnTo>
                      <a:pt x="328" y="212"/>
                    </a:lnTo>
                    <a:lnTo>
                      <a:pt x="328" y="212"/>
                    </a:lnTo>
                    <a:lnTo>
                      <a:pt x="332" y="213"/>
                    </a:lnTo>
                    <a:lnTo>
                      <a:pt x="339" y="214"/>
                    </a:lnTo>
                    <a:lnTo>
                      <a:pt x="348" y="213"/>
                    </a:lnTo>
                    <a:lnTo>
                      <a:pt x="353" y="208"/>
                    </a:lnTo>
                    <a:lnTo>
                      <a:pt x="355" y="206"/>
                    </a:lnTo>
                    <a:lnTo>
                      <a:pt x="364" y="207"/>
                    </a:lnTo>
                    <a:lnTo>
                      <a:pt x="364" y="208"/>
                    </a:lnTo>
                    <a:lnTo>
                      <a:pt x="364" y="208"/>
                    </a:lnTo>
                    <a:lnTo>
                      <a:pt x="371" y="208"/>
                    </a:lnTo>
                    <a:lnTo>
                      <a:pt x="378" y="207"/>
                    </a:lnTo>
                    <a:lnTo>
                      <a:pt x="391" y="204"/>
                    </a:lnTo>
                    <a:lnTo>
                      <a:pt x="391" y="204"/>
                    </a:lnTo>
                    <a:lnTo>
                      <a:pt x="394" y="200"/>
                    </a:lnTo>
                    <a:lnTo>
                      <a:pt x="396" y="196"/>
                    </a:lnTo>
                    <a:lnTo>
                      <a:pt x="394" y="195"/>
                    </a:lnTo>
                    <a:lnTo>
                      <a:pt x="391" y="193"/>
                    </a:lnTo>
                    <a:lnTo>
                      <a:pt x="389" y="188"/>
                    </a:lnTo>
                    <a:lnTo>
                      <a:pt x="389" y="188"/>
                    </a:lnTo>
                    <a:lnTo>
                      <a:pt x="391" y="186"/>
                    </a:lnTo>
                    <a:lnTo>
                      <a:pt x="394" y="183"/>
                    </a:lnTo>
                    <a:lnTo>
                      <a:pt x="428" y="178"/>
                    </a:lnTo>
                    <a:lnTo>
                      <a:pt x="432" y="180"/>
                    </a:lnTo>
                    <a:lnTo>
                      <a:pt x="439" y="180"/>
                    </a:lnTo>
                    <a:lnTo>
                      <a:pt x="441" y="178"/>
                    </a:lnTo>
                    <a:lnTo>
                      <a:pt x="441" y="174"/>
                    </a:lnTo>
                    <a:lnTo>
                      <a:pt x="439" y="172"/>
                    </a:lnTo>
                    <a:lnTo>
                      <a:pt x="439" y="172"/>
                    </a:lnTo>
                    <a:lnTo>
                      <a:pt x="444" y="166"/>
                    </a:lnTo>
                    <a:lnTo>
                      <a:pt x="444" y="163"/>
                    </a:lnTo>
                    <a:lnTo>
                      <a:pt x="444" y="159"/>
                    </a:lnTo>
                    <a:lnTo>
                      <a:pt x="448" y="157"/>
                    </a:lnTo>
                    <a:lnTo>
                      <a:pt x="448" y="157"/>
                    </a:lnTo>
                    <a:lnTo>
                      <a:pt x="491" y="149"/>
                    </a:lnTo>
                    <a:lnTo>
                      <a:pt x="537" y="141"/>
                    </a:lnTo>
                    <a:lnTo>
                      <a:pt x="628" y="128"/>
                    </a:lnTo>
                    <a:lnTo>
                      <a:pt x="628" y="128"/>
                    </a:lnTo>
                    <a:lnTo>
                      <a:pt x="644" y="114"/>
                    </a:lnTo>
                    <a:lnTo>
                      <a:pt x="653" y="107"/>
                    </a:lnTo>
                    <a:lnTo>
                      <a:pt x="655" y="103"/>
                    </a:lnTo>
                    <a:lnTo>
                      <a:pt x="655" y="100"/>
                    </a:lnTo>
                    <a:lnTo>
                      <a:pt x="655" y="95"/>
                    </a:lnTo>
                    <a:lnTo>
                      <a:pt x="642" y="91"/>
                    </a:lnTo>
                    <a:lnTo>
                      <a:pt x="642" y="91"/>
                    </a:lnTo>
                    <a:lnTo>
                      <a:pt x="642" y="88"/>
                    </a:lnTo>
                    <a:lnTo>
                      <a:pt x="637" y="84"/>
                    </a:lnTo>
                    <a:lnTo>
                      <a:pt x="628" y="77"/>
                    </a:lnTo>
                    <a:lnTo>
                      <a:pt x="617" y="70"/>
                    </a:lnTo>
                    <a:lnTo>
                      <a:pt x="614" y="67"/>
                    </a:lnTo>
                    <a:lnTo>
                      <a:pt x="612" y="65"/>
                    </a:lnTo>
                    <a:lnTo>
                      <a:pt x="623" y="60"/>
                    </a:lnTo>
                    <a:lnTo>
                      <a:pt x="639" y="61"/>
                    </a:lnTo>
                    <a:lnTo>
                      <a:pt x="646" y="59"/>
                    </a:lnTo>
                    <a:lnTo>
                      <a:pt x="646" y="55"/>
                    </a:lnTo>
                    <a:lnTo>
                      <a:pt x="646" y="55"/>
                    </a:lnTo>
                    <a:lnTo>
                      <a:pt x="644" y="52"/>
                    </a:lnTo>
                    <a:lnTo>
                      <a:pt x="639" y="47"/>
                    </a:lnTo>
                    <a:lnTo>
                      <a:pt x="639" y="47"/>
                    </a:lnTo>
                    <a:lnTo>
                      <a:pt x="569" y="35"/>
                    </a:lnTo>
                    <a:lnTo>
                      <a:pt x="528" y="29"/>
                    </a:lnTo>
                    <a:lnTo>
                      <a:pt x="512" y="28"/>
                    </a:lnTo>
                    <a:lnTo>
                      <a:pt x="503" y="27"/>
                    </a:lnTo>
                    <a:lnTo>
                      <a:pt x="494" y="31"/>
                    </a:lnTo>
                    <a:lnTo>
                      <a:pt x="480" y="31"/>
                    </a:lnTo>
                    <a:lnTo>
                      <a:pt x="480" y="31"/>
                    </a:lnTo>
                    <a:lnTo>
                      <a:pt x="469" y="28"/>
                    </a:lnTo>
                    <a:lnTo>
                      <a:pt x="457" y="23"/>
                    </a:lnTo>
                    <a:lnTo>
                      <a:pt x="407" y="30"/>
                    </a:lnTo>
                    <a:lnTo>
                      <a:pt x="407" y="30"/>
                    </a:lnTo>
                    <a:lnTo>
                      <a:pt x="394" y="28"/>
                    </a:lnTo>
                    <a:lnTo>
                      <a:pt x="384" y="27"/>
                    </a:lnTo>
                    <a:lnTo>
                      <a:pt x="378" y="27"/>
                    </a:lnTo>
                    <a:lnTo>
                      <a:pt x="378" y="27"/>
                    </a:lnTo>
                    <a:lnTo>
                      <a:pt x="364" y="21"/>
                    </a:lnTo>
                    <a:lnTo>
                      <a:pt x="355" y="18"/>
                    </a:lnTo>
                    <a:lnTo>
                      <a:pt x="346" y="16"/>
                    </a:lnTo>
                    <a:lnTo>
                      <a:pt x="332" y="19"/>
                    </a:lnTo>
                    <a:lnTo>
                      <a:pt x="330" y="19"/>
                    </a:lnTo>
                    <a:lnTo>
                      <a:pt x="330" y="13"/>
                    </a:lnTo>
                    <a:lnTo>
                      <a:pt x="316" y="15"/>
                    </a:lnTo>
                    <a:lnTo>
                      <a:pt x="309" y="13"/>
                    </a:lnTo>
                    <a:lnTo>
                      <a:pt x="309" y="13"/>
                    </a:lnTo>
                    <a:lnTo>
                      <a:pt x="309" y="10"/>
                    </a:lnTo>
                    <a:lnTo>
                      <a:pt x="312" y="6"/>
                    </a:lnTo>
                    <a:lnTo>
                      <a:pt x="305" y="0"/>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 name="Freeform 85"/>
              <p:cNvSpPr>
                <a:spLocks/>
              </p:cNvSpPr>
              <p:nvPr/>
            </p:nvSpPr>
            <p:spPr bwMode="auto">
              <a:xfrm rot="16200000">
                <a:off x="7741962" y="1010086"/>
                <a:ext cx="491385" cy="266686"/>
              </a:xfrm>
              <a:custGeom>
                <a:avLst/>
                <a:gdLst>
                  <a:gd name="T0" fmla="*/ 307 w 350"/>
                  <a:gd name="T1" fmla="*/ 0 h 101"/>
                  <a:gd name="T2" fmla="*/ 293 w 350"/>
                  <a:gd name="T3" fmla="*/ 3 h 101"/>
                  <a:gd name="T4" fmla="*/ 284 w 350"/>
                  <a:gd name="T5" fmla="*/ 2 h 101"/>
                  <a:gd name="T6" fmla="*/ 280 w 350"/>
                  <a:gd name="T7" fmla="*/ 4 h 101"/>
                  <a:gd name="T8" fmla="*/ 280 w 350"/>
                  <a:gd name="T9" fmla="*/ 4 h 101"/>
                  <a:gd name="T10" fmla="*/ 268 w 350"/>
                  <a:gd name="T11" fmla="*/ 5 h 101"/>
                  <a:gd name="T12" fmla="*/ 246 w 350"/>
                  <a:gd name="T13" fmla="*/ 9 h 101"/>
                  <a:gd name="T14" fmla="*/ 223 w 350"/>
                  <a:gd name="T15" fmla="*/ 14 h 101"/>
                  <a:gd name="T16" fmla="*/ 205 w 350"/>
                  <a:gd name="T17" fmla="*/ 16 h 101"/>
                  <a:gd name="T18" fmla="*/ 191 w 350"/>
                  <a:gd name="T19" fmla="*/ 11 h 101"/>
                  <a:gd name="T20" fmla="*/ 191 w 350"/>
                  <a:gd name="T21" fmla="*/ 11 h 101"/>
                  <a:gd name="T22" fmla="*/ 180 w 350"/>
                  <a:gd name="T23" fmla="*/ 13 h 101"/>
                  <a:gd name="T24" fmla="*/ 164 w 350"/>
                  <a:gd name="T25" fmla="*/ 15 h 101"/>
                  <a:gd name="T26" fmla="*/ 136 w 350"/>
                  <a:gd name="T27" fmla="*/ 21 h 101"/>
                  <a:gd name="T28" fmla="*/ 118 w 350"/>
                  <a:gd name="T29" fmla="*/ 20 h 101"/>
                  <a:gd name="T30" fmla="*/ 111 w 350"/>
                  <a:gd name="T31" fmla="*/ 22 h 101"/>
                  <a:gd name="T32" fmla="*/ 111 w 350"/>
                  <a:gd name="T33" fmla="*/ 23 h 101"/>
                  <a:gd name="T34" fmla="*/ 116 w 350"/>
                  <a:gd name="T35" fmla="*/ 23 h 101"/>
                  <a:gd name="T36" fmla="*/ 118 w 350"/>
                  <a:gd name="T37" fmla="*/ 27 h 101"/>
                  <a:gd name="T38" fmla="*/ 118 w 350"/>
                  <a:gd name="T39" fmla="*/ 27 h 101"/>
                  <a:gd name="T40" fmla="*/ 109 w 350"/>
                  <a:gd name="T41" fmla="*/ 29 h 101"/>
                  <a:gd name="T42" fmla="*/ 98 w 350"/>
                  <a:gd name="T43" fmla="*/ 32 h 101"/>
                  <a:gd name="T44" fmla="*/ 68 w 350"/>
                  <a:gd name="T45" fmla="*/ 35 h 101"/>
                  <a:gd name="T46" fmla="*/ 32 w 350"/>
                  <a:gd name="T47" fmla="*/ 39 h 101"/>
                  <a:gd name="T48" fmla="*/ 16 w 350"/>
                  <a:gd name="T49" fmla="*/ 41 h 101"/>
                  <a:gd name="T50" fmla="*/ 0 w 350"/>
                  <a:gd name="T51" fmla="*/ 45 h 101"/>
                  <a:gd name="T52" fmla="*/ 18 w 350"/>
                  <a:gd name="T53" fmla="*/ 84 h 101"/>
                  <a:gd name="T54" fmla="*/ 18 w 350"/>
                  <a:gd name="T55" fmla="*/ 84 h 101"/>
                  <a:gd name="T56" fmla="*/ 23 w 350"/>
                  <a:gd name="T57" fmla="*/ 84 h 101"/>
                  <a:gd name="T58" fmla="*/ 25 w 350"/>
                  <a:gd name="T59" fmla="*/ 82 h 101"/>
                  <a:gd name="T60" fmla="*/ 32 w 350"/>
                  <a:gd name="T61" fmla="*/ 78 h 101"/>
                  <a:gd name="T62" fmla="*/ 32 w 350"/>
                  <a:gd name="T63" fmla="*/ 78 h 101"/>
                  <a:gd name="T64" fmla="*/ 43 w 350"/>
                  <a:gd name="T65" fmla="*/ 80 h 101"/>
                  <a:gd name="T66" fmla="*/ 48 w 350"/>
                  <a:gd name="T67" fmla="*/ 80 h 101"/>
                  <a:gd name="T68" fmla="*/ 52 w 350"/>
                  <a:gd name="T69" fmla="*/ 82 h 101"/>
                  <a:gd name="T70" fmla="*/ 52 w 350"/>
                  <a:gd name="T71" fmla="*/ 82 h 101"/>
                  <a:gd name="T72" fmla="*/ 68 w 350"/>
                  <a:gd name="T73" fmla="*/ 80 h 101"/>
                  <a:gd name="T74" fmla="*/ 93 w 350"/>
                  <a:gd name="T75" fmla="*/ 77 h 101"/>
                  <a:gd name="T76" fmla="*/ 141 w 350"/>
                  <a:gd name="T77" fmla="*/ 76 h 101"/>
                  <a:gd name="T78" fmla="*/ 141 w 350"/>
                  <a:gd name="T79" fmla="*/ 76 h 101"/>
                  <a:gd name="T80" fmla="*/ 157 w 350"/>
                  <a:gd name="T81" fmla="*/ 77 h 101"/>
                  <a:gd name="T82" fmla="*/ 175 w 350"/>
                  <a:gd name="T83" fmla="*/ 80 h 101"/>
                  <a:gd name="T84" fmla="*/ 193 w 350"/>
                  <a:gd name="T85" fmla="*/ 82 h 101"/>
                  <a:gd name="T86" fmla="*/ 212 w 350"/>
                  <a:gd name="T87" fmla="*/ 83 h 101"/>
                  <a:gd name="T88" fmla="*/ 212 w 350"/>
                  <a:gd name="T89" fmla="*/ 83 h 101"/>
                  <a:gd name="T90" fmla="*/ 216 w 350"/>
                  <a:gd name="T91" fmla="*/ 82 h 101"/>
                  <a:gd name="T92" fmla="*/ 223 w 350"/>
                  <a:gd name="T93" fmla="*/ 81 h 101"/>
                  <a:gd name="T94" fmla="*/ 237 w 350"/>
                  <a:gd name="T95" fmla="*/ 81 h 101"/>
                  <a:gd name="T96" fmla="*/ 237 w 350"/>
                  <a:gd name="T97" fmla="*/ 81 h 101"/>
                  <a:gd name="T98" fmla="*/ 241 w 350"/>
                  <a:gd name="T99" fmla="*/ 82 h 101"/>
                  <a:gd name="T100" fmla="*/ 250 w 350"/>
                  <a:gd name="T101" fmla="*/ 87 h 101"/>
                  <a:gd name="T102" fmla="*/ 262 w 350"/>
                  <a:gd name="T103" fmla="*/ 94 h 101"/>
                  <a:gd name="T104" fmla="*/ 293 w 350"/>
                  <a:gd name="T105" fmla="*/ 101 h 101"/>
                  <a:gd name="T106" fmla="*/ 293 w 350"/>
                  <a:gd name="T107" fmla="*/ 101 h 101"/>
                  <a:gd name="T108" fmla="*/ 305 w 350"/>
                  <a:gd name="T109" fmla="*/ 96 h 101"/>
                  <a:gd name="T110" fmla="*/ 312 w 350"/>
                  <a:gd name="T111" fmla="*/ 94 h 101"/>
                  <a:gd name="T112" fmla="*/ 319 w 350"/>
                  <a:gd name="T113" fmla="*/ 94 h 101"/>
                  <a:gd name="T114" fmla="*/ 325 w 350"/>
                  <a:gd name="T115" fmla="*/ 95 h 101"/>
                  <a:gd name="T116" fmla="*/ 325 w 350"/>
                  <a:gd name="T117" fmla="*/ 95 h 101"/>
                  <a:gd name="T118" fmla="*/ 339 w 350"/>
                  <a:gd name="T119" fmla="*/ 94 h 101"/>
                  <a:gd name="T120" fmla="*/ 350 w 350"/>
                  <a:gd name="T121" fmla="*/ 92 h 101"/>
                  <a:gd name="T122" fmla="*/ 307 w 350"/>
                  <a:gd name="T1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0" h="101">
                    <a:moveTo>
                      <a:pt x="307" y="0"/>
                    </a:moveTo>
                    <a:lnTo>
                      <a:pt x="293" y="3"/>
                    </a:lnTo>
                    <a:lnTo>
                      <a:pt x="284" y="2"/>
                    </a:lnTo>
                    <a:lnTo>
                      <a:pt x="280" y="4"/>
                    </a:lnTo>
                    <a:lnTo>
                      <a:pt x="280" y="4"/>
                    </a:lnTo>
                    <a:lnTo>
                      <a:pt x="268" y="5"/>
                    </a:lnTo>
                    <a:lnTo>
                      <a:pt x="246" y="9"/>
                    </a:lnTo>
                    <a:lnTo>
                      <a:pt x="223" y="14"/>
                    </a:lnTo>
                    <a:lnTo>
                      <a:pt x="205" y="16"/>
                    </a:lnTo>
                    <a:lnTo>
                      <a:pt x="191" y="11"/>
                    </a:lnTo>
                    <a:lnTo>
                      <a:pt x="191" y="11"/>
                    </a:lnTo>
                    <a:lnTo>
                      <a:pt x="180" y="13"/>
                    </a:lnTo>
                    <a:lnTo>
                      <a:pt x="164" y="15"/>
                    </a:lnTo>
                    <a:lnTo>
                      <a:pt x="136" y="21"/>
                    </a:lnTo>
                    <a:lnTo>
                      <a:pt x="118" y="20"/>
                    </a:lnTo>
                    <a:lnTo>
                      <a:pt x="111" y="22"/>
                    </a:lnTo>
                    <a:lnTo>
                      <a:pt x="111" y="23"/>
                    </a:lnTo>
                    <a:lnTo>
                      <a:pt x="116" y="23"/>
                    </a:lnTo>
                    <a:lnTo>
                      <a:pt x="118" y="27"/>
                    </a:lnTo>
                    <a:lnTo>
                      <a:pt x="118" y="27"/>
                    </a:lnTo>
                    <a:lnTo>
                      <a:pt x="109" y="29"/>
                    </a:lnTo>
                    <a:lnTo>
                      <a:pt x="98" y="32"/>
                    </a:lnTo>
                    <a:lnTo>
                      <a:pt x="68" y="35"/>
                    </a:lnTo>
                    <a:lnTo>
                      <a:pt x="32" y="39"/>
                    </a:lnTo>
                    <a:lnTo>
                      <a:pt x="16" y="41"/>
                    </a:lnTo>
                    <a:lnTo>
                      <a:pt x="0" y="45"/>
                    </a:lnTo>
                    <a:lnTo>
                      <a:pt x="18" y="84"/>
                    </a:lnTo>
                    <a:lnTo>
                      <a:pt x="18" y="84"/>
                    </a:lnTo>
                    <a:lnTo>
                      <a:pt x="23" y="84"/>
                    </a:lnTo>
                    <a:lnTo>
                      <a:pt x="25" y="82"/>
                    </a:lnTo>
                    <a:lnTo>
                      <a:pt x="32" y="78"/>
                    </a:lnTo>
                    <a:lnTo>
                      <a:pt x="32" y="78"/>
                    </a:lnTo>
                    <a:lnTo>
                      <a:pt x="43" y="80"/>
                    </a:lnTo>
                    <a:lnTo>
                      <a:pt x="48" y="80"/>
                    </a:lnTo>
                    <a:lnTo>
                      <a:pt x="52" y="82"/>
                    </a:lnTo>
                    <a:lnTo>
                      <a:pt x="52" y="82"/>
                    </a:lnTo>
                    <a:lnTo>
                      <a:pt x="68" y="80"/>
                    </a:lnTo>
                    <a:lnTo>
                      <a:pt x="93" y="77"/>
                    </a:lnTo>
                    <a:lnTo>
                      <a:pt x="141" y="76"/>
                    </a:lnTo>
                    <a:lnTo>
                      <a:pt x="141" y="76"/>
                    </a:lnTo>
                    <a:lnTo>
                      <a:pt x="157" y="77"/>
                    </a:lnTo>
                    <a:lnTo>
                      <a:pt x="175" y="80"/>
                    </a:lnTo>
                    <a:lnTo>
                      <a:pt x="193" y="82"/>
                    </a:lnTo>
                    <a:lnTo>
                      <a:pt x="212" y="83"/>
                    </a:lnTo>
                    <a:lnTo>
                      <a:pt x="212" y="83"/>
                    </a:lnTo>
                    <a:lnTo>
                      <a:pt x="216" y="82"/>
                    </a:lnTo>
                    <a:lnTo>
                      <a:pt x="223" y="81"/>
                    </a:lnTo>
                    <a:lnTo>
                      <a:pt x="237" y="81"/>
                    </a:lnTo>
                    <a:lnTo>
                      <a:pt x="237" y="81"/>
                    </a:lnTo>
                    <a:lnTo>
                      <a:pt x="241" y="82"/>
                    </a:lnTo>
                    <a:lnTo>
                      <a:pt x="250" y="87"/>
                    </a:lnTo>
                    <a:lnTo>
                      <a:pt x="262" y="94"/>
                    </a:lnTo>
                    <a:lnTo>
                      <a:pt x="293" y="101"/>
                    </a:lnTo>
                    <a:lnTo>
                      <a:pt x="293" y="101"/>
                    </a:lnTo>
                    <a:lnTo>
                      <a:pt x="305" y="96"/>
                    </a:lnTo>
                    <a:lnTo>
                      <a:pt x="312" y="94"/>
                    </a:lnTo>
                    <a:lnTo>
                      <a:pt x="319" y="94"/>
                    </a:lnTo>
                    <a:lnTo>
                      <a:pt x="325" y="95"/>
                    </a:lnTo>
                    <a:lnTo>
                      <a:pt x="325" y="95"/>
                    </a:lnTo>
                    <a:lnTo>
                      <a:pt x="339" y="94"/>
                    </a:lnTo>
                    <a:lnTo>
                      <a:pt x="350" y="92"/>
                    </a:lnTo>
                    <a:lnTo>
                      <a:pt x="307" y="0"/>
                    </a:lnTo>
                    <a:close/>
                  </a:path>
                </a:pathLst>
              </a:custGeom>
              <a:gradFill flip="none" rotWithShape="1">
                <a:gsLst>
                  <a:gs pos="0">
                    <a:srgbClr val="660066"/>
                  </a:gs>
                  <a:gs pos="100000">
                    <a:schemeClr val="tx1"/>
                  </a:gs>
                  <a:gs pos="50000">
                    <a:srgbClr val="660066"/>
                  </a:gs>
                </a:gsLst>
                <a:path path="circle">
                  <a:fillToRect t="100000" r="100000"/>
                </a:path>
                <a:tileRect l="-100000" b="-100000"/>
              </a:gradFill>
              <a:ln w="9">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pic>
        <p:nvPicPr>
          <p:cNvPr id="72" name="Content Placeholder 8" descr="UGA1124042_ALB.png"/>
          <p:cNvPicPr>
            <a:picLocks noChangeAspect="1"/>
          </p:cNvPicPr>
          <p:nvPr/>
        </p:nvPicPr>
        <p:blipFill>
          <a:blip r:embed="rId3">
            <a:alphaModFix amt="90000"/>
            <a:extLst>
              <a:ext uri="{28A0092B-C50C-407E-A947-70E740481C1C}">
                <a14:useLocalDpi xmlns:a14="http://schemas.microsoft.com/office/drawing/2010/main" val="0"/>
              </a:ext>
            </a:extLst>
          </a:blip>
          <a:srcRect l="-10865" r="-10865"/>
          <a:stretch>
            <a:fillRect/>
          </a:stretch>
        </p:blipFill>
        <p:spPr>
          <a:xfrm rot="1315376">
            <a:off x="6378145" y="1740543"/>
            <a:ext cx="1237573" cy="679917"/>
          </a:xfrm>
          <a:prstGeom prst="rect">
            <a:avLst/>
          </a:prstGeom>
        </p:spPr>
      </p:pic>
      <p:pic>
        <p:nvPicPr>
          <p:cNvPr id="77" name="Picture 76" descr="BFL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5051">
            <a:off x="7866151" y="3866440"/>
            <a:ext cx="1103063" cy="768426"/>
          </a:xfrm>
          <a:prstGeom prst="rect">
            <a:avLst/>
          </a:prstGeom>
          <a:ln w="28575">
            <a:solidFill>
              <a:schemeClr val="tx1"/>
            </a:solidFill>
          </a:ln>
        </p:spPr>
      </p:pic>
      <p:pic>
        <p:nvPicPr>
          <p:cNvPr id="79" name="Content Placeholder 2"/>
          <p:cNvPicPr>
            <a:picLocks noGrp="1" noChangeAspect="1"/>
          </p:cNvPicPr>
          <p:nvPr>
            <p:ph sz="half" idx="4294967295"/>
          </p:nvPr>
        </p:nvPicPr>
        <p:blipFill>
          <a:blip r:embed="rId5">
            <a:alphaModFix amt="90000"/>
            <a:extLst>
              <a:ext uri="{28A0092B-C50C-407E-A947-70E740481C1C}">
                <a14:useLocalDpi xmlns:a14="http://schemas.microsoft.com/office/drawing/2010/main" val="0"/>
              </a:ext>
            </a:extLst>
          </a:blip>
          <a:srcRect/>
          <a:stretch>
            <a:fillRect/>
          </a:stretch>
        </p:blipFill>
        <p:spPr>
          <a:xfrm rot="1548473">
            <a:off x="4764226" y="4331939"/>
            <a:ext cx="926672" cy="632225"/>
          </a:xfrm>
          <a:prstGeom prst="rect">
            <a:avLst/>
          </a:prstGeom>
          <a:ln w="28575">
            <a:solidFill>
              <a:schemeClr val="tx1"/>
            </a:solidFill>
            <a:miter lim="800000"/>
            <a:headEnd/>
            <a:tailEnd/>
          </a:ln>
        </p:spPr>
      </p:pic>
      <p:pic>
        <p:nvPicPr>
          <p:cNvPr id="149" name="Picture 2"/>
          <p:cNvPicPr>
            <a:picLocks noChangeAspect="1" noChangeArrowheads="1"/>
          </p:cNvPicPr>
          <p:nvPr/>
        </p:nvPicPr>
        <p:blipFill>
          <a:blip r:embed="rId6">
            <a:alphaModFix amt="90000"/>
            <a:extLst>
              <a:ext uri="{28A0092B-C50C-407E-A947-70E740481C1C}">
                <a14:useLocalDpi xmlns:a14="http://schemas.microsoft.com/office/drawing/2010/main" val="0"/>
              </a:ext>
            </a:extLst>
          </a:blip>
          <a:srcRect/>
          <a:stretch>
            <a:fillRect/>
          </a:stretch>
        </p:blipFill>
        <p:spPr bwMode="auto">
          <a:xfrm>
            <a:off x="767669" y="1009217"/>
            <a:ext cx="1144862" cy="85864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0" name="Content Placeholder 2"/>
          <p:cNvPicPr>
            <a:picLocks noGrp="1" noChangeAspect="1"/>
          </p:cNvPicPr>
          <p:nvPr>
            <p:ph sz="half" idx="4294967295"/>
          </p:nvPr>
        </p:nvPicPr>
        <p:blipFill>
          <a:blip r:embed="rId7">
            <a:alphaModFix amt="90000"/>
            <a:extLst>
              <a:ext uri="{28A0092B-C50C-407E-A947-70E740481C1C}">
                <a14:useLocalDpi xmlns:a14="http://schemas.microsoft.com/office/drawing/2010/main" val="0"/>
              </a:ext>
            </a:extLst>
          </a:blip>
          <a:srcRect/>
          <a:stretch>
            <a:fillRect/>
          </a:stretch>
        </p:blipFill>
        <p:spPr>
          <a:xfrm rot="2042592">
            <a:off x="7226451" y="1869345"/>
            <a:ext cx="980389" cy="643251"/>
          </a:xfrm>
          <a:prstGeom prst="rect">
            <a:avLst/>
          </a:prstGeom>
          <a:ln w="28575">
            <a:solidFill>
              <a:schemeClr val="tx1"/>
            </a:solidFill>
            <a:miter lim="800000"/>
            <a:headEnd/>
            <a:tailEnd/>
          </a:ln>
        </p:spPr>
      </p:pic>
      <p:pic>
        <p:nvPicPr>
          <p:cNvPr id="78" name="Picture 77" descr="EAB_Adult_Wings.jpg"/>
          <p:cNvPicPr>
            <a:picLocks noChangeAspect="1"/>
          </p:cNvPicPr>
          <p:nvPr/>
        </p:nvPicPr>
        <p:blipFill>
          <a:blip r:embed="rId8">
            <a:alphaModFix amt="90000"/>
            <a:extLst>
              <a:ext uri="{28A0092B-C50C-407E-A947-70E740481C1C}">
                <a14:useLocalDpi xmlns:a14="http://schemas.microsoft.com/office/drawing/2010/main" val="0"/>
              </a:ext>
            </a:extLst>
          </a:blip>
          <a:stretch>
            <a:fillRect/>
          </a:stretch>
        </p:blipFill>
        <p:spPr>
          <a:xfrm rot="1465933">
            <a:off x="5605187" y="2408111"/>
            <a:ext cx="1112843" cy="679684"/>
          </a:xfrm>
          <a:prstGeom prst="rect">
            <a:avLst/>
          </a:prstGeom>
          <a:ln w="28575">
            <a:solidFill>
              <a:schemeClr val="tx1"/>
            </a:solidFill>
          </a:ln>
        </p:spPr>
      </p:pic>
      <p:pic>
        <p:nvPicPr>
          <p:cNvPr id="148" name="Content Placeholder 2"/>
          <p:cNvPicPr>
            <a:picLocks noChangeAspect="1"/>
          </p:cNvPicPr>
          <p:nvPr/>
        </p:nvPicPr>
        <p:blipFill>
          <a:blip r:embed="rId9">
            <a:alphaModFix amt="90000"/>
            <a:extLst>
              <a:ext uri="{28A0092B-C50C-407E-A947-70E740481C1C}">
                <a14:useLocalDpi xmlns:a14="http://schemas.microsoft.com/office/drawing/2010/main" val="0"/>
              </a:ext>
            </a:extLst>
          </a:blip>
          <a:srcRect/>
          <a:stretch>
            <a:fillRect/>
          </a:stretch>
        </p:blipFill>
        <p:spPr>
          <a:xfrm>
            <a:off x="6752933" y="2363754"/>
            <a:ext cx="674867" cy="899823"/>
          </a:xfrm>
          <a:prstGeom prst="rect">
            <a:avLst/>
          </a:prstGeom>
          <a:ln>
            <a:solidFill>
              <a:schemeClr val="tx1"/>
            </a:solidFill>
            <a:miter lim="800000"/>
            <a:headEnd/>
            <a:tailEnd/>
          </a:ln>
        </p:spPr>
      </p:pic>
      <p:pic>
        <p:nvPicPr>
          <p:cNvPr id="150" name="Picture 5"/>
          <p:cNvPicPr>
            <a:picLocks noChangeAspect="1" noChangeArrowheads="1"/>
          </p:cNvPicPr>
          <p:nvPr/>
        </p:nvPicPr>
        <p:blipFill>
          <a:blip r:embed="rId10">
            <a:alphaModFix amt="90000"/>
            <a:extLst>
              <a:ext uri="{28A0092B-C50C-407E-A947-70E740481C1C}">
                <a14:useLocalDpi xmlns:a14="http://schemas.microsoft.com/office/drawing/2010/main" val="0"/>
              </a:ext>
            </a:extLst>
          </a:blip>
          <a:srcRect/>
          <a:stretch>
            <a:fillRect/>
          </a:stretch>
        </p:blipFill>
        <p:spPr bwMode="auto">
          <a:xfrm>
            <a:off x="5746054" y="3867537"/>
            <a:ext cx="630822" cy="94623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1" name="Picture 80"/>
          <p:cNvPicPr>
            <a:picLocks noChangeAspect="1" noChangeArrowheads="1"/>
          </p:cNvPicPr>
          <p:nvPr/>
        </p:nvPicPr>
        <p:blipFill>
          <a:blip r:embed="rId11">
            <a:alphaModFix amt="90000"/>
            <a:extLst>
              <a:ext uri="{28A0092B-C50C-407E-A947-70E740481C1C}">
                <a14:useLocalDpi xmlns:a14="http://schemas.microsoft.com/office/drawing/2010/main" val="0"/>
              </a:ext>
            </a:extLst>
          </a:blip>
          <a:srcRect/>
          <a:stretch>
            <a:fillRect/>
          </a:stretch>
        </p:blipFill>
        <p:spPr bwMode="auto">
          <a:xfrm>
            <a:off x="648184" y="2280356"/>
            <a:ext cx="787449" cy="118117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2" name="Picture 3"/>
          <p:cNvPicPr>
            <a:picLocks noChangeAspect="1" noChangeArrowheads="1"/>
          </p:cNvPicPr>
          <p:nvPr/>
        </p:nvPicPr>
        <p:blipFill>
          <a:blip r:embed="rId12">
            <a:alphaModFix amt="90000"/>
            <a:extLst>
              <a:ext uri="{28A0092B-C50C-407E-A947-70E740481C1C}">
                <a14:useLocalDpi xmlns:a14="http://schemas.microsoft.com/office/drawing/2010/main" val="0"/>
              </a:ext>
            </a:extLst>
          </a:blip>
          <a:srcRect l="8542"/>
          <a:stretch>
            <a:fillRect/>
          </a:stretch>
        </p:blipFill>
        <p:spPr bwMode="auto">
          <a:xfrm>
            <a:off x="6608234" y="4382777"/>
            <a:ext cx="904341" cy="741671"/>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3" name="Picture 82"/>
          <p:cNvPicPr>
            <a:picLocks noChangeAspect="1" noChangeArrowheads="1"/>
          </p:cNvPicPr>
          <p:nvPr/>
        </p:nvPicPr>
        <p:blipFill>
          <a:blip r:embed="rId13">
            <a:alphaModFix amt="90000"/>
            <a:extLst>
              <a:ext uri="{28A0092B-C50C-407E-A947-70E740481C1C}">
                <a14:useLocalDpi xmlns:a14="http://schemas.microsoft.com/office/drawing/2010/main" val="0"/>
              </a:ext>
            </a:extLst>
          </a:blip>
          <a:srcRect/>
          <a:stretch>
            <a:fillRect/>
          </a:stretch>
        </p:blipFill>
        <p:spPr bwMode="auto">
          <a:xfrm>
            <a:off x="6114794" y="5145246"/>
            <a:ext cx="934491" cy="70086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4" name="Content Placeholder 2" descr="1265031.jpg"/>
          <p:cNvPicPr>
            <a:picLocks noGrp="1" noChangeAspect="1"/>
          </p:cNvPicPr>
          <p:nvPr/>
        </p:nvPicPr>
        <p:blipFill>
          <a:blip r:embed="rId14">
            <a:extLst>
              <a:ext uri="{28A0092B-C50C-407E-A947-70E740481C1C}">
                <a14:useLocalDpi xmlns:a14="http://schemas.microsoft.com/office/drawing/2010/main" val="0"/>
              </a:ext>
            </a:extLst>
          </a:blip>
          <a:srcRect t="9500" b="9500"/>
          <a:stretch>
            <a:fillRect/>
          </a:stretch>
        </p:blipFill>
        <p:spPr bwMode="auto">
          <a:xfrm>
            <a:off x="7224059" y="5161247"/>
            <a:ext cx="853953" cy="922269"/>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sp>
        <p:nvSpPr>
          <p:cNvPr id="4" name="TextBox 3"/>
          <p:cNvSpPr txBox="1"/>
          <p:nvPr/>
        </p:nvSpPr>
        <p:spPr>
          <a:xfrm>
            <a:off x="4840144" y="685609"/>
            <a:ext cx="3905361" cy="461665"/>
          </a:xfrm>
          <a:prstGeom prst="rect">
            <a:avLst/>
          </a:prstGeom>
          <a:noFill/>
        </p:spPr>
        <p:txBody>
          <a:bodyPr wrap="square" rtlCol="0">
            <a:spAutoFit/>
          </a:bodyPr>
          <a:lstStyle/>
          <a:p>
            <a:r>
              <a:rPr lang="en-US" sz="2400" i="1" dirty="0" smtClean="0">
                <a:solidFill>
                  <a:srgbClr val="008000"/>
                </a:solidFill>
                <a:latin typeface="Trebuchet MS"/>
                <a:cs typeface="Trebuchet MS"/>
              </a:rPr>
              <a:t>Where Are </a:t>
            </a:r>
            <a:r>
              <a:rPr lang="en-US" sz="2400" i="1" dirty="0">
                <a:solidFill>
                  <a:srgbClr val="008000"/>
                </a:solidFill>
                <a:latin typeface="Trebuchet MS"/>
                <a:cs typeface="Trebuchet MS"/>
              </a:rPr>
              <a:t>T</a:t>
            </a:r>
            <a:r>
              <a:rPr lang="en-US" sz="2400" i="1" dirty="0" smtClean="0">
                <a:solidFill>
                  <a:srgbClr val="008000"/>
                </a:solidFill>
                <a:latin typeface="Trebuchet MS"/>
                <a:cs typeface="Trebuchet MS"/>
              </a:rPr>
              <a:t>hey Now?</a:t>
            </a:r>
            <a:endParaRPr lang="en-US" sz="2400" i="1" dirty="0">
              <a:solidFill>
                <a:srgbClr val="008000"/>
              </a:solidFill>
              <a:latin typeface="Trebuchet MS"/>
              <a:cs typeface="Trebuchet MS"/>
            </a:endParaRPr>
          </a:p>
        </p:txBody>
      </p:sp>
    </p:spTree>
    <p:extLst>
      <p:ext uri="{BB962C8B-B14F-4D97-AF65-F5344CB8AC3E}">
        <p14:creationId xmlns:p14="http://schemas.microsoft.com/office/powerpoint/2010/main" val="280707050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90963540"/>
              </p:ext>
            </p:extLst>
          </p:nvPr>
        </p:nvGraphicFramePr>
        <p:xfrm>
          <a:off x="1383042" y="852388"/>
          <a:ext cx="6660538" cy="4925711"/>
        </p:xfrm>
        <a:graphic>
          <a:graphicData uri="http://schemas.openxmlformats.org/drawingml/2006/table">
            <a:tbl>
              <a:tblPr firstRow="1" bandRow="1">
                <a:tableStyleId>{08FB837D-C827-4EFA-A057-4D05807E0F7C}</a:tableStyleId>
              </a:tblPr>
              <a:tblGrid>
                <a:gridCol w="3429219"/>
                <a:gridCol w="3231319"/>
              </a:tblGrid>
              <a:tr h="536591">
                <a:tc>
                  <a:txBody>
                    <a:bodyPr/>
                    <a:lstStyle/>
                    <a:p>
                      <a:pPr algn="ctr"/>
                      <a:r>
                        <a:rPr lang="en-US" sz="1800" dirty="0" smtClean="0">
                          <a:solidFill>
                            <a:schemeClr val="accent1"/>
                          </a:solidFill>
                          <a:latin typeface="Trebuchet MS"/>
                          <a:cs typeface="Trebuchet MS"/>
                        </a:rPr>
                        <a:t>COMMON NAME</a:t>
                      </a:r>
                      <a:endParaRPr lang="en-US" sz="1800" b="1" dirty="0">
                        <a:solidFill>
                          <a:schemeClr val="accent1"/>
                        </a:solidFill>
                        <a:latin typeface="Trebuchet MS"/>
                        <a:cs typeface="Trebuchet MS"/>
                      </a:endParaRPr>
                    </a:p>
                  </a:txBody>
                  <a:tcPr anchor="ctr"/>
                </a:tc>
                <a:tc>
                  <a:txBody>
                    <a:bodyPr/>
                    <a:lstStyle/>
                    <a:p>
                      <a:pPr algn="ctr"/>
                      <a:r>
                        <a:rPr lang="en-US" sz="1800" dirty="0" smtClean="0">
                          <a:solidFill>
                            <a:schemeClr val="accent1"/>
                          </a:solidFill>
                          <a:latin typeface="Trebuchet MS"/>
                          <a:cs typeface="Trebuchet MS"/>
                        </a:rPr>
                        <a:t>	SCIENTIFIC NAME</a:t>
                      </a:r>
                      <a:endParaRPr lang="en-US" sz="1800" b="1" dirty="0">
                        <a:solidFill>
                          <a:schemeClr val="accent1"/>
                        </a:solidFill>
                        <a:latin typeface="Trebuchet MS"/>
                        <a:cs typeface="Trebuchet MS"/>
                      </a:endParaRPr>
                    </a:p>
                  </a:txBody>
                  <a:tcPr anchor="ctr"/>
                </a:tc>
              </a:tr>
              <a:tr h="337697">
                <a:tc>
                  <a:txBody>
                    <a:bodyPr/>
                    <a:lstStyle/>
                    <a:p>
                      <a:r>
                        <a:rPr lang="en-US" sz="1800" b="1" dirty="0" smtClean="0">
                          <a:latin typeface="Trebuchet MS"/>
                          <a:cs typeface="Trebuchet MS"/>
                        </a:rPr>
                        <a:t>Asian </a:t>
                      </a:r>
                      <a:r>
                        <a:rPr lang="en-US" sz="1800" b="1" dirty="0" err="1" smtClean="0">
                          <a:latin typeface="Trebuchet MS"/>
                          <a:cs typeface="Trebuchet MS"/>
                        </a:rPr>
                        <a:t>Longhorned</a:t>
                      </a:r>
                      <a:r>
                        <a:rPr lang="en-US" sz="1800" b="1" dirty="0" smtClean="0">
                          <a:latin typeface="Trebuchet MS"/>
                          <a:cs typeface="Trebuchet MS"/>
                        </a:rPr>
                        <a:t> Beetle</a:t>
                      </a:r>
                      <a:endParaRPr lang="en-US" sz="1800" b="1" dirty="0">
                        <a:solidFill>
                          <a:schemeClr val="bg1"/>
                        </a:solidFill>
                        <a:latin typeface="Trebuchet MS"/>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err="1" smtClean="0">
                          <a:latin typeface="Trebuchet MS"/>
                          <a:cs typeface="Trebuchet MS"/>
                        </a:rPr>
                        <a:t>Anoplophora</a:t>
                      </a:r>
                      <a:r>
                        <a:rPr lang="en-US" sz="1800" b="1" i="1" dirty="0" smtClean="0">
                          <a:latin typeface="Trebuchet MS"/>
                          <a:cs typeface="Trebuchet MS"/>
                        </a:rPr>
                        <a:t> </a:t>
                      </a:r>
                      <a:r>
                        <a:rPr lang="en-US" sz="1800" b="1" i="1" dirty="0" err="1" smtClean="0">
                          <a:latin typeface="Trebuchet MS"/>
                          <a:cs typeface="Trebuchet MS"/>
                        </a:rPr>
                        <a:t>glabripennis</a:t>
                      </a:r>
                      <a:endParaRPr lang="en-US" sz="1800" b="1" i="1" dirty="0" smtClean="0">
                        <a:solidFill>
                          <a:schemeClr val="bg1"/>
                        </a:solidFill>
                        <a:latin typeface="Trebuchet MS"/>
                        <a:cs typeface="Trebuchet MS"/>
                      </a:endParaRPr>
                    </a:p>
                  </a:txBody>
                  <a:tcPr/>
                </a:tc>
              </a:tr>
              <a:tr h="337697">
                <a:tc>
                  <a:txBody>
                    <a:bodyPr/>
                    <a:lstStyle/>
                    <a:p>
                      <a:r>
                        <a:rPr lang="en-US" sz="1800" b="1" dirty="0" smtClean="0">
                          <a:latin typeface="Trebuchet MS"/>
                          <a:cs typeface="Trebuchet MS"/>
                        </a:rPr>
                        <a:t>Brown Fir </a:t>
                      </a:r>
                      <a:r>
                        <a:rPr lang="en-US" sz="1800" b="1" dirty="0" err="1" smtClean="0">
                          <a:latin typeface="Trebuchet MS"/>
                          <a:cs typeface="Trebuchet MS"/>
                        </a:rPr>
                        <a:t>Longhorned</a:t>
                      </a:r>
                      <a:r>
                        <a:rPr lang="en-US" sz="1800" b="1" dirty="0" smtClean="0">
                          <a:latin typeface="Trebuchet MS"/>
                          <a:cs typeface="Trebuchet MS"/>
                        </a:rPr>
                        <a:t> Beetle</a:t>
                      </a:r>
                      <a:endParaRPr lang="en-US" sz="1800" b="1" dirty="0">
                        <a:solidFill>
                          <a:schemeClr val="bg1"/>
                        </a:solidFill>
                        <a:latin typeface="Trebuchet MS"/>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err="1" smtClean="0">
                          <a:latin typeface="Trebuchet MS"/>
                          <a:cs typeface="Trebuchet MS"/>
                        </a:rPr>
                        <a:t>Callidiellum</a:t>
                      </a:r>
                      <a:r>
                        <a:rPr lang="en-US" sz="1800" b="1" i="1" dirty="0" smtClean="0">
                          <a:latin typeface="Trebuchet MS"/>
                          <a:cs typeface="Trebuchet MS"/>
                        </a:rPr>
                        <a:t> </a:t>
                      </a:r>
                      <a:r>
                        <a:rPr lang="en-US" sz="1800" b="1" i="1" dirty="0" err="1" smtClean="0">
                          <a:latin typeface="Trebuchet MS"/>
                          <a:cs typeface="Trebuchet MS"/>
                        </a:rPr>
                        <a:t>villosulum</a:t>
                      </a:r>
                      <a:endParaRPr lang="en-US" sz="1800" b="1" i="1" dirty="0" smtClean="0">
                        <a:solidFill>
                          <a:schemeClr val="bg1"/>
                        </a:solidFill>
                        <a:latin typeface="Trebuchet MS"/>
                        <a:cs typeface="Trebuchet MS"/>
                      </a:endParaRPr>
                    </a:p>
                  </a:txBody>
                  <a:tcPr/>
                </a:tc>
              </a:tr>
              <a:tr h="337697">
                <a:tc>
                  <a:txBody>
                    <a:bodyPr/>
                    <a:lstStyle/>
                    <a:p>
                      <a:r>
                        <a:rPr lang="en-US" sz="1800" b="1" dirty="0" smtClean="0">
                          <a:latin typeface="Trebuchet MS"/>
                          <a:cs typeface="Trebuchet MS"/>
                        </a:rPr>
                        <a:t>Cactus Moth	</a:t>
                      </a:r>
                      <a:endParaRPr lang="en-US" sz="1800" b="1" dirty="0">
                        <a:solidFill>
                          <a:schemeClr val="bg1"/>
                        </a:solidFill>
                        <a:latin typeface="Trebuchet MS"/>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err="1" smtClean="0">
                          <a:latin typeface="Trebuchet MS"/>
                          <a:cs typeface="Trebuchet MS"/>
                        </a:rPr>
                        <a:t>Cactoblastis</a:t>
                      </a:r>
                      <a:r>
                        <a:rPr lang="en-US" sz="1800" b="1" i="1" dirty="0" smtClean="0">
                          <a:latin typeface="Trebuchet MS"/>
                          <a:cs typeface="Trebuchet MS"/>
                        </a:rPr>
                        <a:t> </a:t>
                      </a:r>
                      <a:r>
                        <a:rPr lang="en-US" sz="1800" b="1" i="1" dirty="0" err="1" smtClean="0">
                          <a:latin typeface="Trebuchet MS"/>
                          <a:cs typeface="Trebuchet MS"/>
                        </a:rPr>
                        <a:t>cactorum</a:t>
                      </a:r>
                      <a:endParaRPr lang="en-US" sz="1800" b="1" i="1" dirty="0" smtClean="0">
                        <a:solidFill>
                          <a:schemeClr val="bg1"/>
                        </a:solidFill>
                        <a:latin typeface="Trebuchet MS"/>
                        <a:cs typeface="Trebuchet MS"/>
                      </a:endParaRPr>
                    </a:p>
                  </a:txBody>
                  <a:tcPr/>
                </a:tc>
              </a:tr>
              <a:tr h="337697">
                <a:tc>
                  <a:txBody>
                    <a:bodyPr/>
                    <a:lstStyle/>
                    <a:p>
                      <a:r>
                        <a:rPr lang="en-US" sz="1800" b="1" dirty="0" smtClean="0">
                          <a:latin typeface="Trebuchet MS"/>
                          <a:cs typeface="Trebuchet MS"/>
                        </a:rPr>
                        <a:t>Emerald Ash Borer</a:t>
                      </a:r>
                      <a:endParaRPr lang="en-US" sz="1800" b="1" dirty="0">
                        <a:solidFill>
                          <a:schemeClr val="bg1"/>
                        </a:solidFill>
                        <a:latin typeface="Trebuchet MS"/>
                        <a:cs typeface="Trebuchet MS"/>
                      </a:endParaRPr>
                    </a:p>
                  </a:txBody>
                  <a:tcPr/>
                </a:tc>
                <a:tc>
                  <a:txBody>
                    <a:bodyPr/>
                    <a:lstStyle/>
                    <a:p>
                      <a:r>
                        <a:rPr lang="en-US" sz="1800" b="1" i="1" dirty="0" err="1" smtClean="0">
                          <a:latin typeface="Trebuchet MS"/>
                          <a:cs typeface="Trebuchet MS"/>
                        </a:rPr>
                        <a:t>Agrilus</a:t>
                      </a:r>
                      <a:r>
                        <a:rPr lang="en-US" sz="1800" b="1" i="1" dirty="0" smtClean="0">
                          <a:latin typeface="Trebuchet MS"/>
                          <a:cs typeface="Trebuchet MS"/>
                        </a:rPr>
                        <a:t> </a:t>
                      </a:r>
                      <a:r>
                        <a:rPr lang="en-US" sz="1800" b="1" i="1" dirty="0" err="1" smtClean="0">
                          <a:latin typeface="Trebuchet MS"/>
                          <a:cs typeface="Trebuchet MS"/>
                        </a:rPr>
                        <a:t>planipennis</a:t>
                      </a:r>
                      <a:r>
                        <a:rPr lang="en-US" sz="1800" b="1" i="1" dirty="0" smtClean="0">
                          <a:latin typeface="Trebuchet MS"/>
                          <a:cs typeface="Trebuchet MS"/>
                        </a:rPr>
                        <a:t> </a:t>
                      </a:r>
                      <a:endParaRPr lang="en-US" sz="1800" b="1" i="1" dirty="0">
                        <a:solidFill>
                          <a:schemeClr val="bg1"/>
                        </a:solidFill>
                        <a:latin typeface="Trebuchet MS"/>
                        <a:cs typeface="Trebuchet MS"/>
                      </a:endParaRPr>
                    </a:p>
                  </a:txBody>
                  <a:tcPr/>
                </a:tc>
              </a:tr>
              <a:tr h="337697">
                <a:tc>
                  <a:txBody>
                    <a:bodyPr/>
                    <a:lstStyle/>
                    <a:p>
                      <a:r>
                        <a:rPr lang="en-US" sz="1800" b="1" dirty="0" smtClean="0">
                          <a:latin typeface="Trebuchet MS"/>
                          <a:cs typeface="Trebuchet MS"/>
                        </a:rPr>
                        <a:t>Gypsy Moth</a:t>
                      </a:r>
                      <a:endParaRPr lang="en-US" sz="1800" b="1" dirty="0">
                        <a:solidFill>
                          <a:schemeClr val="bg1"/>
                        </a:solidFill>
                        <a:latin typeface="Trebuchet MS"/>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err="1" smtClean="0">
                          <a:latin typeface="Trebuchet MS"/>
                          <a:cs typeface="Trebuchet MS"/>
                        </a:rPr>
                        <a:t>Lymantria</a:t>
                      </a:r>
                      <a:r>
                        <a:rPr lang="en-US" sz="1800" b="1" i="1" dirty="0" smtClean="0">
                          <a:latin typeface="Trebuchet MS"/>
                          <a:cs typeface="Trebuchet MS"/>
                        </a:rPr>
                        <a:t> </a:t>
                      </a:r>
                      <a:r>
                        <a:rPr lang="en-US" sz="1800" b="1" i="1" dirty="0" err="1" smtClean="0">
                          <a:latin typeface="Trebuchet MS"/>
                          <a:cs typeface="Trebuchet MS"/>
                        </a:rPr>
                        <a:t>dispar</a:t>
                      </a:r>
                      <a:endParaRPr lang="en-US" sz="1800" b="1" i="1" dirty="0" smtClean="0">
                        <a:solidFill>
                          <a:schemeClr val="bg1"/>
                        </a:solidFill>
                        <a:latin typeface="Trebuchet MS"/>
                        <a:cs typeface="Trebuchet MS"/>
                      </a:endParaRPr>
                    </a:p>
                  </a:txBody>
                  <a:tcPr/>
                </a:tc>
              </a:tr>
              <a:tr h="337697">
                <a:tc>
                  <a:txBody>
                    <a:bodyPr/>
                    <a:lstStyle/>
                    <a:p>
                      <a:r>
                        <a:rPr lang="en-US" sz="1800" b="1" dirty="0" err="1" smtClean="0">
                          <a:latin typeface="Trebuchet MS"/>
                          <a:cs typeface="Trebuchet MS"/>
                        </a:rPr>
                        <a:t>Sirex</a:t>
                      </a:r>
                      <a:r>
                        <a:rPr lang="en-US" sz="1800" b="1" dirty="0" smtClean="0">
                          <a:latin typeface="Trebuchet MS"/>
                          <a:cs typeface="Trebuchet MS"/>
                        </a:rPr>
                        <a:t> </a:t>
                      </a:r>
                      <a:r>
                        <a:rPr lang="en-US" sz="1800" b="1" dirty="0" err="1" smtClean="0">
                          <a:latin typeface="Trebuchet MS"/>
                          <a:cs typeface="Trebuchet MS"/>
                        </a:rPr>
                        <a:t>Woodwasp</a:t>
                      </a:r>
                      <a:endParaRPr lang="en-US" sz="1800" b="1" dirty="0">
                        <a:solidFill>
                          <a:schemeClr val="bg1"/>
                        </a:solidFill>
                        <a:latin typeface="Trebuchet MS"/>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err="1" smtClean="0">
                          <a:latin typeface="Trebuchet MS"/>
                          <a:cs typeface="Trebuchet MS"/>
                        </a:rPr>
                        <a:t>Sirex</a:t>
                      </a:r>
                      <a:r>
                        <a:rPr lang="en-US" sz="1800" b="1" i="1" dirty="0" smtClean="0">
                          <a:latin typeface="Trebuchet MS"/>
                          <a:cs typeface="Trebuchet MS"/>
                        </a:rPr>
                        <a:t> </a:t>
                      </a:r>
                      <a:r>
                        <a:rPr lang="en-US" sz="1800" b="1" i="1" dirty="0" err="1" smtClean="0">
                          <a:latin typeface="Trebuchet MS"/>
                          <a:cs typeface="Trebuchet MS"/>
                        </a:rPr>
                        <a:t>noctilio</a:t>
                      </a:r>
                      <a:endParaRPr lang="en-US" sz="1800" b="1" i="1" dirty="0" smtClean="0">
                        <a:solidFill>
                          <a:schemeClr val="bg1"/>
                        </a:solidFill>
                        <a:latin typeface="Trebuchet MS"/>
                        <a:cs typeface="Trebuchet MS"/>
                      </a:endParaRPr>
                    </a:p>
                  </a:txBody>
                  <a:tcPr/>
                </a:tc>
              </a:tr>
              <a:tr h="337697">
                <a:tc>
                  <a:txBody>
                    <a:bodyPr/>
                    <a:lstStyle/>
                    <a:p>
                      <a:r>
                        <a:rPr lang="en-US" sz="1800" b="1" dirty="0" err="1" smtClean="0">
                          <a:latin typeface="Trebuchet MS"/>
                          <a:cs typeface="Trebuchet MS"/>
                        </a:rPr>
                        <a:t>Cogongrass</a:t>
                      </a:r>
                      <a:endParaRPr lang="en-US" sz="1800" b="1" dirty="0">
                        <a:solidFill>
                          <a:schemeClr val="bg1"/>
                        </a:solidFill>
                        <a:latin typeface="Trebuchet MS"/>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err="1" smtClean="0">
                          <a:latin typeface="Trebuchet MS"/>
                          <a:cs typeface="Trebuchet MS"/>
                        </a:rPr>
                        <a:t>Imperata</a:t>
                      </a:r>
                      <a:r>
                        <a:rPr lang="en-US" sz="1800" b="1" i="1" dirty="0" smtClean="0">
                          <a:latin typeface="Trebuchet MS"/>
                          <a:cs typeface="Trebuchet MS"/>
                        </a:rPr>
                        <a:t> </a:t>
                      </a:r>
                      <a:r>
                        <a:rPr lang="en-US" sz="1800" b="1" i="1" dirty="0" err="1" smtClean="0">
                          <a:latin typeface="Trebuchet MS"/>
                          <a:cs typeface="Trebuchet MS"/>
                        </a:rPr>
                        <a:t>cylindrica</a:t>
                      </a:r>
                      <a:endParaRPr lang="en-US" sz="1800" b="1" i="1" dirty="0" smtClean="0">
                        <a:solidFill>
                          <a:schemeClr val="bg1"/>
                        </a:solidFill>
                        <a:latin typeface="Trebuchet MS"/>
                        <a:cs typeface="Trebuchet MS"/>
                      </a:endParaRPr>
                    </a:p>
                  </a:txBody>
                  <a:tcPr/>
                </a:tc>
              </a:tr>
              <a:tr h="337697">
                <a:tc>
                  <a:txBody>
                    <a:bodyPr/>
                    <a:lstStyle/>
                    <a:p>
                      <a:r>
                        <a:rPr lang="en-US" sz="1800" b="1" dirty="0" smtClean="0">
                          <a:latin typeface="Trebuchet MS"/>
                          <a:cs typeface="Trebuchet MS"/>
                        </a:rPr>
                        <a:t>Giant Hogweed</a:t>
                      </a:r>
                      <a:endParaRPr lang="en-US" sz="1800" b="1" dirty="0">
                        <a:solidFill>
                          <a:schemeClr val="bg1"/>
                        </a:solidFill>
                        <a:latin typeface="Trebuchet MS"/>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err="1" smtClean="0">
                          <a:latin typeface="Trebuchet MS"/>
                          <a:cs typeface="Trebuchet MS"/>
                        </a:rPr>
                        <a:t>Heracleum</a:t>
                      </a:r>
                      <a:r>
                        <a:rPr lang="en-US" sz="1800" b="1" i="1" dirty="0" smtClean="0">
                          <a:latin typeface="Trebuchet MS"/>
                          <a:cs typeface="Trebuchet MS"/>
                        </a:rPr>
                        <a:t> </a:t>
                      </a:r>
                      <a:r>
                        <a:rPr lang="en-US" sz="1800" b="1" i="1" dirty="0" err="1" smtClean="0">
                          <a:latin typeface="Trebuchet MS"/>
                          <a:cs typeface="Trebuchet MS"/>
                        </a:rPr>
                        <a:t>mantegazzianum</a:t>
                      </a:r>
                      <a:endParaRPr lang="en-US" sz="1800" b="1" i="1" dirty="0" smtClean="0">
                        <a:solidFill>
                          <a:schemeClr val="bg1"/>
                        </a:solidFill>
                        <a:latin typeface="Trebuchet MS"/>
                        <a:cs typeface="Trebuchet MS"/>
                      </a:endParaRPr>
                    </a:p>
                  </a:txBody>
                  <a:tcPr/>
                </a:tc>
              </a:tr>
              <a:tr h="337697">
                <a:tc>
                  <a:txBody>
                    <a:bodyPr/>
                    <a:lstStyle/>
                    <a:p>
                      <a:r>
                        <a:rPr lang="en-US" sz="1800" b="1" dirty="0" err="1" smtClean="0">
                          <a:latin typeface="Trebuchet MS"/>
                          <a:cs typeface="Trebuchet MS"/>
                        </a:rPr>
                        <a:t>Onionweed</a:t>
                      </a:r>
                      <a:endParaRPr lang="en-US" sz="1800" b="1" dirty="0">
                        <a:solidFill>
                          <a:schemeClr val="bg1"/>
                        </a:solidFill>
                        <a:latin typeface="Trebuchet MS"/>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err="1" smtClean="0">
                          <a:latin typeface="Trebuchet MS"/>
                          <a:cs typeface="Trebuchet MS"/>
                        </a:rPr>
                        <a:t>Asphodelus</a:t>
                      </a:r>
                      <a:r>
                        <a:rPr lang="en-US" sz="1800" b="1" i="1" dirty="0" smtClean="0">
                          <a:latin typeface="Trebuchet MS"/>
                          <a:cs typeface="Trebuchet MS"/>
                        </a:rPr>
                        <a:t> </a:t>
                      </a:r>
                      <a:r>
                        <a:rPr lang="en-US" sz="1800" b="1" i="1" dirty="0" err="1" smtClean="0">
                          <a:latin typeface="Trebuchet MS"/>
                          <a:cs typeface="Trebuchet MS"/>
                        </a:rPr>
                        <a:t>fistulosus</a:t>
                      </a:r>
                      <a:endParaRPr lang="en-US" sz="1800" b="1" i="1" dirty="0" smtClean="0">
                        <a:solidFill>
                          <a:schemeClr val="bg1"/>
                        </a:solidFill>
                        <a:latin typeface="Trebuchet MS"/>
                        <a:cs typeface="Trebuchet MS"/>
                      </a:endParaRPr>
                    </a:p>
                  </a:txBody>
                  <a:tcPr/>
                </a:tc>
              </a:tr>
              <a:tr h="337697">
                <a:tc>
                  <a:txBody>
                    <a:bodyPr/>
                    <a:lstStyle/>
                    <a:p>
                      <a:r>
                        <a:rPr lang="en-US" sz="1800" b="1" dirty="0" smtClean="0">
                          <a:latin typeface="Trebuchet MS"/>
                          <a:cs typeface="Trebuchet MS"/>
                        </a:rPr>
                        <a:t>Tropical Soda Apple</a:t>
                      </a:r>
                      <a:endParaRPr lang="en-US" sz="1800" b="1" dirty="0">
                        <a:solidFill>
                          <a:schemeClr val="bg1"/>
                        </a:solidFill>
                        <a:latin typeface="Trebuchet MS"/>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err="1" smtClean="0">
                          <a:latin typeface="Trebuchet MS"/>
                          <a:cs typeface="Trebuchet MS"/>
                        </a:rPr>
                        <a:t>Solanum</a:t>
                      </a:r>
                      <a:r>
                        <a:rPr lang="en-US" sz="1800" b="1" i="1" dirty="0" smtClean="0">
                          <a:latin typeface="Trebuchet MS"/>
                          <a:cs typeface="Trebuchet MS"/>
                        </a:rPr>
                        <a:t> </a:t>
                      </a:r>
                      <a:r>
                        <a:rPr lang="en-US" sz="1800" b="1" i="1" dirty="0" err="1" smtClean="0">
                          <a:latin typeface="Trebuchet MS"/>
                          <a:cs typeface="Trebuchet MS"/>
                        </a:rPr>
                        <a:t>viarum</a:t>
                      </a:r>
                      <a:endParaRPr lang="en-US" sz="1800" b="1" i="1" dirty="0" smtClean="0">
                        <a:solidFill>
                          <a:schemeClr val="bg1"/>
                        </a:solidFill>
                        <a:latin typeface="Trebuchet MS"/>
                        <a:cs typeface="Trebuchet MS"/>
                      </a:endParaRPr>
                    </a:p>
                  </a:txBody>
                  <a:tcPr/>
                </a:tc>
              </a:tr>
              <a:tr h="337697">
                <a:tc>
                  <a:txBody>
                    <a:bodyPr/>
                    <a:lstStyle/>
                    <a:p>
                      <a:r>
                        <a:rPr lang="en-US" sz="1800" b="1" dirty="0" smtClean="0">
                          <a:latin typeface="Trebuchet MS"/>
                          <a:cs typeface="Trebuchet MS"/>
                        </a:rPr>
                        <a:t>Tropical Spiderwort</a:t>
                      </a:r>
                      <a:endParaRPr lang="en-US" sz="1800" b="1" dirty="0">
                        <a:solidFill>
                          <a:schemeClr val="bg1"/>
                        </a:solidFill>
                        <a:latin typeface="Trebuchet MS"/>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err="1" smtClean="0">
                          <a:latin typeface="Trebuchet MS"/>
                          <a:cs typeface="Trebuchet MS"/>
                        </a:rPr>
                        <a:t>Commelina</a:t>
                      </a:r>
                      <a:r>
                        <a:rPr lang="en-US" sz="1800" b="1" i="1" dirty="0" smtClean="0">
                          <a:latin typeface="Trebuchet MS"/>
                          <a:cs typeface="Trebuchet MS"/>
                        </a:rPr>
                        <a:t> </a:t>
                      </a:r>
                      <a:r>
                        <a:rPr lang="en-US" sz="1800" b="1" i="1" dirty="0" err="1" smtClean="0">
                          <a:latin typeface="Trebuchet MS"/>
                          <a:cs typeface="Trebuchet MS"/>
                        </a:rPr>
                        <a:t>benghalensis</a:t>
                      </a:r>
                      <a:endParaRPr lang="en-US" sz="1800" b="1" i="1" dirty="0" smtClean="0">
                        <a:solidFill>
                          <a:schemeClr val="bg1"/>
                        </a:solidFill>
                        <a:latin typeface="Trebuchet MS"/>
                        <a:cs typeface="Trebuchet MS"/>
                      </a:endParaRPr>
                    </a:p>
                  </a:txBody>
                  <a:tcPr/>
                </a:tc>
              </a:tr>
              <a:tr h="337697">
                <a:tc>
                  <a:txBody>
                    <a:bodyPr/>
                    <a:lstStyle/>
                    <a:p>
                      <a:r>
                        <a:rPr lang="en-US" sz="1800" b="1" dirty="0" smtClean="0">
                          <a:latin typeface="Trebuchet MS"/>
                          <a:cs typeface="Trebuchet MS"/>
                        </a:rPr>
                        <a:t>Giant African Land Snail</a:t>
                      </a:r>
                      <a:endParaRPr lang="en-US" sz="1800" b="1" dirty="0">
                        <a:solidFill>
                          <a:schemeClr val="bg1"/>
                        </a:solidFill>
                        <a:latin typeface="Trebuchet MS"/>
                        <a:cs typeface="Trebuchet M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err="1" smtClean="0">
                          <a:latin typeface="Trebuchet MS"/>
                          <a:cs typeface="Trebuchet MS"/>
                        </a:rPr>
                        <a:t>Lissachatina</a:t>
                      </a:r>
                      <a:r>
                        <a:rPr lang="en-US" sz="1800" b="1" i="1" dirty="0" smtClean="0">
                          <a:latin typeface="Trebuchet MS"/>
                          <a:cs typeface="Trebuchet MS"/>
                        </a:rPr>
                        <a:t> </a:t>
                      </a:r>
                      <a:r>
                        <a:rPr lang="en-US" sz="1800" b="1" i="1" dirty="0" err="1" smtClean="0">
                          <a:latin typeface="Trebuchet MS"/>
                          <a:cs typeface="Trebuchet MS"/>
                        </a:rPr>
                        <a:t>fulica</a:t>
                      </a:r>
                      <a:endParaRPr lang="en-US" sz="1800" b="1" i="1" dirty="0" smtClean="0">
                        <a:solidFill>
                          <a:schemeClr val="bg1"/>
                        </a:solidFill>
                        <a:latin typeface="Trebuchet MS"/>
                        <a:cs typeface="Trebuchet MS"/>
                      </a:endParaRPr>
                    </a:p>
                  </a:txBody>
                  <a:tcPr/>
                </a:tc>
              </a:tr>
            </a:tbl>
          </a:graphicData>
        </a:graphic>
      </p:graphicFrame>
      <p:pic>
        <p:nvPicPr>
          <p:cNvPr id="15" name="Picture 14"/>
          <p:cNvPicPr>
            <a:picLocks noChangeAspect="1"/>
          </p:cNvPicPr>
          <p:nvPr/>
        </p:nvPicPr>
        <p:blipFill>
          <a:blip r:embed="rId3"/>
          <a:stretch>
            <a:fillRect/>
          </a:stretch>
        </p:blipFill>
        <p:spPr>
          <a:xfrm rot="20669903">
            <a:off x="7822714" y="4528746"/>
            <a:ext cx="1193370" cy="1280160"/>
          </a:xfrm>
          <a:prstGeom prst="rect">
            <a:avLst/>
          </a:prstGeom>
        </p:spPr>
      </p:pic>
      <p:sp>
        <p:nvSpPr>
          <p:cNvPr id="4" name="Title 1"/>
          <p:cNvSpPr txBox="1">
            <a:spLocks/>
          </p:cNvSpPr>
          <p:nvPr/>
        </p:nvSpPr>
        <p:spPr>
          <a:xfrm>
            <a:off x="-23373" y="94790"/>
            <a:ext cx="9144000" cy="1152312"/>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srgbClr val="000000"/>
                </a:solidFill>
                <a:latin typeface="Trebuchet MS"/>
                <a:cs typeface="Trebuchet MS"/>
              </a:rPr>
              <a:t>“</a:t>
            </a:r>
            <a:r>
              <a:rPr lang="en-US" sz="4000" b="1" dirty="0" smtClean="0">
                <a:solidFill>
                  <a:srgbClr val="000000"/>
                </a:solidFill>
                <a:latin typeface="Trebuchet MS"/>
                <a:cs typeface="Trebuchet MS"/>
              </a:rPr>
              <a:t>Dirty Dozen” Pest List</a:t>
            </a:r>
            <a:r>
              <a:rPr lang="en-US" sz="4000" b="1" dirty="0" smtClean="0">
                <a:solidFill>
                  <a:prstClr val="black"/>
                </a:solidFill>
                <a:latin typeface="Trebuchet MS"/>
                <a:cs typeface="Trebuchet MS"/>
              </a:rPr>
              <a:t/>
            </a:r>
            <a:br>
              <a:rPr lang="en-US" sz="4000" b="1" dirty="0" smtClean="0">
                <a:solidFill>
                  <a:prstClr val="black"/>
                </a:solidFill>
                <a:latin typeface="Trebuchet MS"/>
                <a:cs typeface="Trebuchet MS"/>
              </a:rPr>
            </a:br>
            <a:endParaRPr lang="en-US" sz="4000" dirty="0">
              <a:solidFill>
                <a:srgbClr val="4A0505">
                  <a:lumMod val="50000"/>
                  <a:lumOff val="50000"/>
                </a:srgbClr>
              </a:solidFill>
              <a:latin typeface="Trebuchet MS"/>
              <a:cs typeface="Trebuchet MS"/>
            </a:endParaRPr>
          </a:p>
        </p:txBody>
      </p:sp>
      <p:sp>
        <p:nvSpPr>
          <p:cNvPr id="6" name="Round Same Side Corner Rectangle 5"/>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Goudy Old Style"/>
            </a:endParaRPr>
          </a:p>
        </p:txBody>
      </p:sp>
      <p:pic>
        <p:nvPicPr>
          <p:cNvPr id="8" name="Picture 7"/>
          <p:cNvPicPr>
            <a:picLocks noChangeAspect="1"/>
          </p:cNvPicPr>
          <p:nvPr/>
        </p:nvPicPr>
        <p:blipFill>
          <a:blip r:embed="rId4"/>
          <a:stretch>
            <a:fillRect/>
          </a:stretch>
        </p:blipFill>
        <p:spPr>
          <a:xfrm rot="20294472">
            <a:off x="7690104" y="5548487"/>
            <a:ext cx="1193370" cy="1280160"/>
          </a:xfrm>
          <a:prstGeom prst="rect">
            <a:avLst/>
          </a:prstGeom>
        </p:spPr>
      </p:pic>
      <p:pic>
        <p:nvPicPr>
          <p:cNvPr id="9" name="Picture 8"/>
          <p:cNvPicPr>
            <a:picLocks noChangeAspect="1"/>
          </p:cNvPicPr>
          <p:nvPr/>
        </p:nvPicPr>
        <p:blipFill>
          <a:blip r:embed="rId5"/>
          <a:stretch>
            <a:fillRect/>
          </a:stretch>
        </p:blipFill>
        <p:spPr>
          <a:xfrm rot="603223">
            <a:off x="7768544" y="3554804"/>
            <a:ext cx="1193369" cy="1280160"/>
          </a:xfrm>
          <a:prstGeom prst="rect">
            <a:avLst/>
          </a:prstGeom>
        </p:spPr>
      </p:pic>
      <p:pic>
        <p:nvPicPr>
          <p:cNvPr id="11" name="Picture 10"/>
          <p:cNvPicPr>
            <a:picLocks noChangeAspect="1"/>
          </p:cNvPicPr>
          <p:nvPr/>
        </p:nvPicPr>
        <p:blipFill>
          <a:blip r:embed="rId6"/>
          <a:stretch>
            <a:fillRect/>
          </a:stretch>
        </p:blipFill>
        <p:spPr>
          <a:xfrm rot="1943567">
            <a:off x="7775280" y="2371061"/>
            <a:ext cx="1193369" cy="1280160"/>
          </a:xfrm>
          <a:prstGeom prst="rect">
            <a:avLst/>
          </a:prstGeom>
        </p:spPr>
      </p:pic>
      <p:pic>
        <p:nvPicPr>
          <p:cNvPr id="12" name="Picture 11"/>
          <p:cNvPicPr>
            <a:picLocks noChangeAspect="1"/>
          </p:cNvPicPr>
          <p:nvPr/>
        </p:nvPicPr>
        <p:blipFill>
          <a:blip r:embed="rId7"/>
          <a:stretch>
            <a:fillRect/>
          </a:stretch>
        </p:blipFill>
        <p:spPr>
          <a:xfrm rot="19770386">
            <a:off x="7783061" y="301006"/>
            <a:ext cx="1193370" cy="1280160"/>
          </a:xfrm>
          <a:prstGeom prst="rect">
            <a:avLst/>
          </a:prstGeom>
        </p:spPr>
      </p:pic>
      <p:pic>
        <p:nvPicPr>
          <p:cNvPr id="13" name="Picture 12"/>
          <p:cNvPicPr>
            <a:picLocks noChangeAspect="1"/>
          </p:cNvPicPr>
          <p:nvPr/>
        </p:nvPicPr>
        <p:blipFill>
          <a:blip r:embed="rId8"/>
          <a:stretch>
            <a:fillRect/>
          </a:stretch>
        </p:blipFill>
        <p:spPr>
          <a:xfrm rot="1049496">
            <a:off x="210697" y="1422266"/>
            <a:ext cx="1193368" cy="1280160"/>
          </a:xfrm>
          <a:prstGeom prst="rect">
            <a:avLst/>
          </a:prstGeom>
        </p:spPr>
      </p:pic>
      <p:pic>
        <p:nvPicPr>
          <p:cNvPr id="14" name="Picture 13"/>
          <p:cNvPicPr>
            <a:picLocks noChangeAspect="1"/>
          </p:cNvPicPr>
          <p:nvPr/>
        </p:nvPicPr>
        <p:blipFill>
          <a:blip r:embed="rId9"/>
          <a:stretch>
            <a:fillRect/>
          </a:stretch>
        </p:blipFill>
        <p:spPr>
          <a:xfrm rot="21115707">
            <a:off x="30959" y="5605821"/>
            <a:ext cx="1193370" cy="1280160"/>
          </a:xfrm>
          <a:prstGeom prst="rect">
            <a:avLst/>
          </a:prstGeom>
        </p:spPr>
      </p:pic>
      <p:pic>
        <p:nvPicPr>
          <p:cNvPr id="16" name="Picture 15"/>
          <p:cNvPicPr>
            <a:picLocks noChangeAspect="1"/>
          </p:cNvPicPr>
          <p:nvPr/>
        </p:nvPicPr>
        <p:blipFill>
          <a:blip r:embed="rId10"/>
          <a:stretch>
            <a:fillRect/>
          </a:stretch>
        </p:blipFill>
        <p:spPr>
          <a:xfrm rot="903076">
            <a:off x="106494" y="4699065"/>
            <a:ext cx="1193370" cy="1280160"/>
          </a:xfrm>
          <a:prstGeom prst="rect">
            <a:avLst/>
          </a:prstGeom>
        </p:spPr>
      </p:pic>
      <p:pic>
        <p:nvPicPr>
          <p:cNvPr id="17" name="Picture 16"/>
          <p:cNvPicPr>
            <a:picLocks noChangeAspect="1"/>
          </p:cNvPicPr>
          <p:nvPr/>
        </p:nvPicPr>
        <p:blipFill>
          <a:blip r:embed="rId11"/>
          <a:stretch>
            <a:fillRect/>
          </a:stretch>
        </p:blipFill>
        <p:spPr>
          <a:xfrm rot="20590951">
            <a:off x="190890" y="3594205"/>
            <a:ext cx="1193368" cy="1280160"/>
          </a:xfrm>
          <a:prstGeom prst="rect">
            <a:avLst/>
          </a:prstGeom>
        </p:spPr>
      </p:pic>
      <p:pic>
        <p:nvPicPr>
          <p:cNvPr id="19" name="Picture 18"/>
          <p:cNvPicPr>
            <a:picLocks noChangeAspect="1"/>
          </p:cNvPicPr>
          <p:nvPr/>
        </p:nvPicPr>
        <p:blipFill>
          <a:blip r:embed="rId12"/>
          <a:stretch>
            <a:fillRect/>
          </a:stretch>
        </p:blipFill>
        <p:spPr>
          <a:xfrm rot="21095240">
            <a:off x="7830531" y="1273391"/>
            <a:ext cx="1193370" cy="1280160"/>
          </a:xfrm>
          <a:prstGeom prst="rect">
            <a:avLst/>
          </a:prstGeom>
        </p:spPr>
      </p:pic>
      <p:pic>
        <p:nvPicPr>
          <p:cNvPr id="10" name="Picture 9"/>
          <p:cNvPicPr>
            <a:picLocks noChangeAspect="1"/>
          </p:cNvPicPr>
          <p:nvPr/>
        </p:nvPicPr>
        <p:blipFill>
          <a:blip r:embed="rId13"/>
          <a:stretch>
            <a:fillRect/>
          </a:stretch>
        </p:blipFill>
        <p:spPr>
          <a:xfrm rot="20132856">
            <a:off x="208130" y="178244"/>
            <a:ext cx="1196046" cy="1283032"/>
          </a:xfrm>
          <a:prstGeom prst="rect">
            <a:avLst/>
          </a:prstGeom>
        </p:spPr>
      </p:pic>
      <p:pic>
        <p:nvPicPr>
          <p:cNvPr id="18" name="Picture 17"/>
          <p:cNvPicPr>
            <a:picLocks noChangeAspect="1"/>
          </p:cNvPicPr>
          <p:nvPr/>
        </p:nvPicPr>
        <p:blipFill>
          <a:blip r:embed="rId14"/>
          <a:stretch>
            <a:fillRect/>
          </a:stretch>
        </p:blipFill>
        <p:spPr>
          <a:xfrm rot="20703465">
            <a:off x="94305" y="2546172"/>
            <a:ext cx="1193369" cy="1280160"/>
          </a:xfrm>
          <a:prstGeom prst="rect">
            <a:avLst/>
          </a:prstGeom>
        </p:spPr>
      </p:pic>
    </p:spTree>
    <p:extLst>
      <p:ext uri="{BB962C8B-B14F-4D97-AF65-F5344CB8AC3E}">
        <p14:creationId xmlns:p14="http://schemas.microsoft.com/office/powerpoint/2010/main" val="398710981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7002" y="7389"/>
            <a:ext cx="9161001"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srgbClr val="000000"/>
                </a:solidFill>
                <a:latin typeface="Trebuchet MS"/>
                <a:ea typeface="MS PGothic" charset="0"/>
                <a:cs typeface="Trebuchet MS"/>
              </a:rPr>
              <a:t>Eradicator Calculator</a:t>
            </a:r>
          </a:p>
          <a:p>
            <a:r>
              <a:rPr lang="en-US" sz="2400" b="1" i="1" dirty="0" smtClean="0">
                <a:solidFill>
                  <a:srgbClr val="008000"/>
                </a:solidFill>
                <a:latin typeface="Trebuchet MS"/>
                <a:ea typeface="MS PGothic" charset="0"/>
                <a:cs typeface="Trebuchet MS"/>
              </a:rPr>
              <a:t>Documenting Invasive Species Control </a:t>
            </a:r>
            <a:endParaRPr lang="en-US" sz="2400" b="1" dirty="0">
              <a:solidFill>
                <a:srgbClr val="008000"/>
              </a:solidFill>
              <a:latin typeface="Trebuchet MS"/>
              <a:cs typeface="Trebuchet MS"/>
            </a:endParaRPr>
          </a:p>
        </p:txBody>
      </p:sp>
      <p:grpSp>
        <p:nvGrpSpPr>
          <p:cNvPr id="8" name="Group 7"/>
          <p:cNvGrpSpPr/>
          <p:nvPr/>
        </p:nvGrpSpPr>
        <p:grpSpPr>
          <a:xfrm>
            <a:off x="0"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1" name="Rectangle 10"/>
          <p:cNvSpPr/>
          <p:nvPr/>
        </p:nvSpPr>
        <p:spPr>
          <a:xfrm>
            <a:off x="35005" y="1348620"/>
            <a:ext cx="4134745" cy="3785652"/>
          </a:xfrm>
          <a:prstGeom prst="rect">
            <a:avLst/>
          </a:prstGeom>
        </p:spPr>
        <p:txBody>
          <a:bodyPr wrap="square">
            <a:spAutoFit/>
          </a:bodyPr>
          <a:lstStyle/>
          <a:p>
            <a:r>
              <a:rPr lang="en-US" sz="2400" dirty="0" smtClean="0">
                <a:solidFill>
                  <a:srgbClr val="800000"/>
                </a:solidFill>
                <a:latin typeface="Trebuchet MS"/>
                <a:cs typeface="Trebuchet MS"/>
              </a:rPr>
              <a:t>Objectives: </a:t>
            </a:r>
          </a:p>
          <a:p>
            <a:r>
              <a:rPr lang="en-US" b="1" dirty="0" smtClean="0">
                <a:latin typeface="Trebuchet MS"/>
                <a:cs typeface="Trebuchet MS"/>
              </a:rPr>
              <a:t>Publicize </a:t>
            </a:r>
            <a:r>
              <a:rPr lang="en-US" dirty="0" smtClean="0">
                <a:latin typeface="Trebuchet MS"/>
                <a:cs typeface="Trebuchet MS"/>
              </a:rPr>
              <a:t>invasive </a:t>
            </a:r>
            <a:r>
              <a:rPr lang="en-US" dirty="0">
                <a:latin typeface="Trebuchet MS"/>
                <a:cs typeface="Trebuchet MS"/>
              </a:rPr>
              <a:t>species management </a:t>
            </a:r>
            <a:r>
              <a:rPr lang="en-US" dirty="0" smtClean="0">
                <a:latin typeface="Trebuchet MS"/>
                <a:cs typeface="Trebuchet MS"/>
              </a:rPr>
              <a:t>events </a:t>
            </a:r>
            <a:r>
              <a:rPr lang="en-US" dirty="0">
                <a:latin typeface="Trebuchet MS"/>
                <a:cs typeface="Trebuchet MS"/>
              </a:rPr>
              <a:t>throughout Texas.</a:t>
            </a:r>
            <a:endParaRPr lang="en-US" dirty="0" smtClean="0">
              <a:latin typeface="Trebuchet MS"/>
              <a:cs typeface="Trebuchet MS"/>
            </a:endParaRPr>
          </a:p>
          <a:p>
            <a:endParaRPr lang="en-US" dirty="0" smtClean="0">
              <a:latin typeface="Trebuchet MS"/>
              <a:cs typeface="Trebuchet MS"/>
            </a:endParaRPr>
          </a:p>
          <a:p>
            <a:r>
              <a:rPr lang="en-US" b="1" dirty="0" smtClean="0">
                <a:latin typeface="Trebuchet MS"/>
                <a:cs typeface="Trebuchet MS"/>
              </a:rPr>
              <a:t>Unified statewide database </a:t>
            </a:r>
            <a:r>
              <a:rPr lang="en-US" dirty="0" smtClean="0">
                <a:latin typeface="Trebuchet MS"/>
                <a:cs typeface="Trebuchet MS"/>
              </a:rPr>
              <a:t>to track volunteer-based management efforts</a:t>
            </a:r>
          </a:p>
          <a:p>
            <a:endParaRPr lang="en-US" dirty="0">
              <a:latin typeface="Trebuchet MS"/>
              <a:cs typeface="Trebuchet MS"/>
            </a:endParaRPr>
          </a:p>
          <a:p>
            <a:r>
              <a:rPr lang="en-US" dirty="0" smtClean="0">
                <a:latin typeface="Trebuchet MS"/>
                <a:cs typeface="Trebuchet MS"/>
              </a:rPr>
              <a:t>Provide data to help </a:t>
            </a:r>
            <a:r>
              <a:rPr lang="en-US" b="1" dirty="0" smtClean="0">
                <a:latin typeface="Trebuchet MS"/>
                <a:cs typeface="Trebuchet MS"/>
              </a:rPr>
              <a:t>quantify the economic impacts </a:t>
            </a:r>
            <a:r>
              <a:rPr lang="en-US" dirty="0" smtClean="0">
                <a:latin typeface="Trebuchet MS"/>
                <a:cs typeface="Trebuchet MS"/>
              </a:rPr>
              <a:t>of invasive species management</a:t>
            </a:r>
          </a:p>
          <a:p>
            <a:endParaRPr lang="en-US" dirty="0">
              <a:latin typeface="Trebuchet MS"/>
              <a:cs typeface="Trebuchet MS"/>
            </a:endParaRPr>
          </a:p>
          <a:p>
            <a:endParaRPr lang="en-US" dirty="0" smtClean="0">
              <a:latin typeface="Trebuchet MS"/>
              <a:cs typeface="Trebuchet MS"/>
            </a:endParaRPr>
          </a:p>
        </p:txBody>
      </p:sp>
      <p:sp>
        <p:nvSpPr>
          <p:cNvPr id="4" name="Rectangle 3"/>
          <p:cNvSpPr/>
          <p:nvPr/>
        </p:nvSpPr>
        <p:spPr>
          <a:xfrm>
            <a:off x="72271" y="4629159"/>
            <a:ext cx="4572000" cy="1754327"/>
          </a:xfrm>
          <a:prstGeom prst="rect">
            <a:avLst/>
          </a:prstGeom>
        </p:spPr>
        <p:txBody>
          <a:bodyPr>
            <a:spAutoFit/>
          </a:bodyPr>
          <a:lstStyle/>
          <a:p>
            <a:r>
              <a:rPr lang="en-US" dirty="0" smtClean="0">
                <a:solidFill>
                  <a:schemeClr val="accent1"/>
                </a:solidFill>
                <a:latin typeface="Trebuchet MS"/>
                <a:cs typeface="Trebuchet MS"/>
              </a:rPr>
              <a:t>Database information:</a:t>
            </a:r>
            <a:r>
              <a:rPr lang="en-US" dirty="0">
                <a:solidFill>
                  <a:schemeClr val="accent1"/>
                </a:solidFill>
                <a:latin typeface="Trebuchet MS"/>
                <a:cs typeface="Trebuchet MS"/>
              </a:rPr>
              <a:t> </a:t>
            </a:r>
          </a:p>
          <a:p>
            <a:r>
              <a:rPr lang="en-US" dirty="0">
                <a:latin typeface="Trebuchet MS"/>
                <a:cs typeface="Trebuchet MS"/>
              </a:rPr>
              <a:t>(1) Target species</a:t>
            </a:r>
          </a:p>
          <a:p>
            <a:r>
              <a:rPr lang="en-US" dirty="0">
                <a:latin typeface="Trebuchet MS"/>
                <a:cs typeface="Trebuchet MS"/>
              </a:rPr>
              <a:t>(2) Location</a:t>
            </a:r>
          </a:p>
          <a:p>
            <a:r>
              <a:rPr lang="en-US" dirty="0">
                <a:latin typeface="Trebuchet MS"/>
                <a:cs typeface="Trebuchet MS"/>
              </a:rPr>
              <a:t>(2) Volunteer hours</a:t>
            </a:r>
          </a:p>
          <a:p>
            <a:r>
              <a:rPr lang="en-US" dirty="0">
                <a:latin typeface="Trebuchet MS"/>
                <a:cs typeface="Trebuchet MS"/>
              </a:rPr>
              <a:t>(3) Staff hours (if applicable)</a:t>
            </a:r>
          </a:p>
          <a:p>
            <a:r>
              <a:rPr lang="en-US" dirty="0">
                <a:latin typeface="Trebuchet MS"/>
                <a:cs typeface="Trebuchet MS"/>
              </a:rPr>
              <a:t>(4) Eradication Method</a:t>
            </a:r>
          </a:p>
        </p:txBody>
      </p:sp>
      <p:pic>
        <p:nvPicPr>
          <p:cNvPr id="5" name="Picture 4" descr="ReportEra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6469" y="5368258"/>
            <a:ext cx="2314527" cy="848660"/>
          </a:xfrm>
          <a:prstGeom prst="rect">
            <a:avLst/>
          </a:prstGeom>
        </p:spPr>
      </p:pic>
      <p:pic>
        <p:nvPicPr>
          <p:cNvPr id="7" name="Picture 6" descr="ieradicate.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9750" y="1411403"/>
            <a:ext cx="4837020" cy="3714553"/>
          </a:xfrm>
          <a:prstGeom prst="rect">
            <a:avLst/>
          </a:prstGeom>
          <a:ln w="12700">
            <a:solidFill>
              <a:schemeClr val="tx1"/>
            </a:solidFill>
          </a:ln>
        </p:spPr>
      </p:pic>
      <p:sp>
        <p:nvSpPr>
          <p:cNvPr id="12" name="Oval 8"/>
          <p:cNvSpPr>
            <a:spLocks noChangeArrowheads="1"/>
          </p:cNvSpPr>
          <p:nvPr/>
        </p:nvSpPr>
        <p:spPr bwMode="auto">
          <a:xfrm>
            <a:off x="4216469" y="3502366"/>
            <a:ext cx="1093882" cy="29481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27884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p:cNvSpPr>
          <p:nvPr/>
        </p:nvSpPr>
        <p:spPr bwMode="auto">
          <a:xfrm>
            <a:off x="703263" y="21859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6" name="Title 1"/>
          <p:cNvSpPr txBox="1">
            <a:spLocks/>
          </p:cNvSpPr>
          <p:nvPr/>
        </p:nvSpPr>
        <p:spPr>
          <a:xfrm>
            <a:off x="0" y="-241929"/>
            <a:ext cx="9116568" cy="1395000"/>
          </a:xfrm>
          <a:prstGeom prst="rect">
            <a:avLst/>
          </a:prstGeom>
        </p:spPr>
        <p:txBody>
          <a:bodyPr vert="horz" lIns="45720" tIns="0" rIns="45720" bIns="0" rtlCol="0" anchor="b" anchorCtr="0">
            <a:norm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pPr algn="ctr">
              <a:lnSpc>
                <a:spcPct val="110000"/>
              </a:lnSpc>
            </a:pPr>
            <a:r>
              <a:rPr lang="en-US" sz="4000" b="1" dirty="0" smtClean="0"/>
              <a:t>Invasive Species: Background</a:t>
            </a:r>
          </a:p>
          <a:p>
            <a:pPr algn="ctr">
              <a:lnSpc>
                <a:spcPct val="110000"/>
              </a:lnSpc>
            </a:pPr>
            <a:r>
              <a:rPr lang="en-US" sz="2400" b="1" i="1" dirty="0" smtClean="0">
                <a:solidFill>
                  <a:srgbClr val="008000"/>
                </a:solidFill>
              </a:rPr>
              <a:t>Are All Exotic’s Invasive?</a:t>
            </a:r>
            <a:endParaRPr lang="en-US" sz="2400" b="1" i="1" dirty="0">
              <a:solidFill>
                <a:srgbClr val="008000"/>
              </a:solidFill>
            </a:endParaRPr>
          </a:p>
        </p:txBody>
      </p:sp>
      <p:grpSp>
        <p:nvGrpSpPr>
          <p:cNvPr id="19" name="Group 18"/>
          <p:cNvGrpSpPr/>
          <p:nvPr/>
        </p:nvGrpSpPr>
        <p:grpSpPr>
          <a:xfrm>
            <a:off x="0" y="6019800"/>
            <a:ext cx="9144000" cy="838200"/>
            <a:chOff x="0" y="6019800"/>
            <a:chExt cx="9144000" cy="838200"/>
          </a:xfrm>
        </p:grpSpPr>
        <p:sp>
          <p:nvSpPr>
            <p:cNvPr id="20" name="Round Same Side Corner Rectangle 19"/>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6019800"/>
              <a:ext cx="1974123" cy="685800"/>
            </a:xfrm>
            <a:prstGeom prst="rect">
              <a:avLst/>
            </a:prstGeom>
          </p:spPr>
        </p:pic>
      </p:grpSp>
      <p:sp>
        <p:nvSpPr>
          <p:cNvPr id="16" name="Content Placeholder 15"/>
          <p:cNvSpPr>
            <a:spLocks noGrp="1"/>
          </p:cNvSpPr>
          <p:nvPr>
            <p:ph idx="1"/>
          </p:nvPr>
        </p:nvSpPr>
        <p:spPr>
          <a:xfrm>
            <a:off x="0" y="1158878"/>
            <a:ext cx="6165621" cy="2211588"/>
          </a:xfrm>
        </p:spPr>
        <p:txBody>
          <a:bodyPr>
            <a:normAutofit fontScale="92500"/>
          </a:bodyPr>
          <a:lstStyle/>
          <a:p>
            <a:pPr>
              <a:lnSpc>
                <a:spcPct val="110000"/>
              </a:lnSpc>
              <a:spcBef>
                <a:spcPts val="0"/>
              </a:spcBef>
            </a:pPr>
            <a:r>
              <a:rPr lang="en-US" dirty="0" smtClean="0"/>
              <a:t>Not All Exotics Are Invasive</a:t>
            </a:r>
          </a:p>
          <a:p>
            <a:pPr lvl="1">
              <a:lnSpc>
                <a:spcPct val="110000"/>
              </a:lnSpc>
              <a:spcBef>
                <a:spcPts val="0"/>
              </a:spcBef>
            </a:pPr>
            <a:r>
              <a:rPr lang="en-US" dirty="0" smtClean="0"/>
              <a:t>98% U.S. agricultural crops are non-native</a:t>
            </a:r>
          </a:p>
          <a:p>
            <a:pPr lvl="1">
              <a:lnSpc>
                <a:spcPct val="110000"/>
              </a:lnSpc>
              <a:spcBef>
                <a:spcPts val="0"/>
              </a:spcBef>
            </a:pPr>
            <a:r>
              <a:rPr lang="en-US" b="1" dirty="0" smtClean="0"/>
              <a:t>Remember: </a:t>
            </a:r>
            <a:r>
              <a:rPr lang="en-US" i="1" dirty="0" smtClean="0"/>
              <a:t>Must Cause Harm</a:t>
            </a:r>
          </a:p>
          <a:p>
            <a:pPr>
              <a:lnSpc>
                <a:spcPct val="110000"/>
              </a:lnSpc>
              <a:spcBef>
                <a:spcPts val="0"/>
              </a:spcBef>
            </a:pPr>
            <a:r>
              <a:rPr lang="en-US" dirty="0" smtClean="0"/>
              <a:t>How Exotics Become Invasive</a:t>
            </a:r>
          </a:p>
          <a:p>
            <a:pPr lvl="1">
              <a:lnSpc>
                <a:spcPct val="110000"/>
              </a:lnSpc>
              <a:spcBef>
                <a:spcPts val="0"/>
              </a:spcBef>
            </a:pPr>
            <a:r>
              <a:rPr lang="en-US" dirty="0" smtClean="0"/>
              <a:t>Become </a:t>
            </a:r>
            <a:r>
              <a:rPr lang="en-US" i="1" dirty="0" smtClean="0"/>
              <a:t>naturalized</a:t>
            </a:r>
          </a:p>
          <a:p>
            <a:pPr marL="457200" lvl="1" indent="0">
              <a:lnSpc>
                <a:spcPct val="110000"/>
              </a:lnSpc>
              <a:spcBef>
                <a:spcPts val="0"/>
              </a:spcBef>
              <a:buNone/>
            </a:pPr>
            <a:r>
              <a:rPr lang="en-US" b="1" dirty="0" smtClean="0"/>
              <a:t>“How” Example: Ornamental Plants</a:t>
            </a:r>
          </a:p>
          <a:p>
            <a:endParaRPr lang="en-US" dirty="0" smtClean="0"/>
          </a:p>
        </p:txBody>
      </p:sp>
      <p:sp>
        <p:nvSpPr>
          <p:cNvPr id="25" name="Content Placeholder 15"/>
          <p:cNvSpPr txBox="1">
            <a:spLocks/>
          </p:cNvSpPr>
          <p:nvPr/>
        </p:nvSpPr>
        <p:spPr>
          <a:xfrm>
            <a:off x="10694" y="5772238"/>
            <a:ext cx="5447385" cy="758705"/>
          </a:xfrm>
          <a:prstGeom prst="rect">
            <a:avLst/>
          </a:prstGeom>
        </p:spPr>
        <p:txBody>
          <a:bodyPr vert="horz" lIns="91440" tIns="45720" rIns="91440" bIns="45720" rtlCol="0">
            <a:normAutofit fontScale="92500" lnSpcReduction="10000"/>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r>
              <a:rPr lang="en-US" dirty="0" smtClean="0"/>
              <a:t>When Do We Notice?</a:t>
            </a:r>
          </a:p>
          <a:p>
            <a:pPr lvl="1"/>
            <a:r>
              <a:rPr lang="en-US" b="1" dirty="0" smtClean="0"/>
              <a:t>“The Lag Phase” </a:t>
            </a:r>
            <a:r>
              <a:rPr lang="en-US" dirty="0" smtClean="0"/>
              <a:t>may be decades</a:t>
            </a:r>
          </a:p>
          <a:p>
            <a:pPr marL="0" indent="0">
              <a:buNone/>
            </a:pPr>
            <a:endParaRPr lang="en-US" dirty="0" smtClean="0"/>
          </a:p>
        </p:txBody>
      </p:sp>
      <p:grpSp>
        <p:nvGrpSpPr>
          <p:cNvPr id="2" name="Group 1"/>
          <p:cNvGrpSpPr/>
          <p:nvPr/>
        </p:nvGrpSpPr>
        <p:grpSpPr>
          <a:xfrm>
            <a:off x="91080" y="3284972"/>
            <a:ext cx="5609417" cy="2580219"/>
            <a:chOff x="91080" y="3284972"/>
            <a:chExt cx="5609417" cy="2580219"/>
          </a:xfrm>
        </p:grpSpPr>
        <p:pic>
          <p:nvPicPr>
            <p:cNvPr id="17" name="Picture 16" descr="InvasiveVS.Ornamental.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080" y="3284972"/>
              <a:ext cx="5549900" cy="2527300"/>
            </a:xfrm>
            <a:prstGeom prst="rect">
              <a:avLst/>
            </a:prstGeom>
            <a:ln w="15875">
              <a:solidFill>
                <a:schemeClr val="tx1"/>
              </a:solidFill>
            </a:ln>
          </p:spPr>
        </p:pic>
        <p:sp>
          <p:nvSpPr>
            <p:cNvPr id="26" name="TextBox 25"/>
            <p:cNvSpPr txBox="1"/>
            <p:nvPr/>
          </p:nvSpPr>
          <p:spPr>
            <a:xfrm>
              <a:off x="5387300" y="5588192"/>
              <a:ext cx="313197" cy="276999"/>
            </a:xfrm>
            <a:prstGeom prst="rect">
              <a:avLst/>
            </a:prstGeom>
            <a:noFill/>
          </p:spPr>
          <p:txBody>
            <a:bodyPr wrap="square" rtlCol="0">
              <a:spAutoFit/>
            </a:bodyPr>
            <a:lstStyle/>
            <a:p>
              <a:r>
                <a:rPr lang="en-US" sz="1200" dirty="0" smtClean="0"/>
                <a:t>1</a:t>
              </a:r>
              <a:endParaRPr lang="en-US" sz="1200" dirty="0"/>
            </a:p>
          </p:txBody>
        </p:sp>
      </p:grpSp>
      <p:grpSp>
        <p:nvGrpSpPr>
          <p:cNvPr id="3" name="Group 2"/>
          <p:cNvGrpSpPr/>
          <p:nvPr/>
        </p:nvGrpSpPr>
        <p:grpSpPr>
          <a:xfrm>
            <a:off x="-80560" y="1096846"/>
            <a:ext cx="9121034" cy="6071440"/>
            <a:chOff x="-80560" y="1096846"/>
            <a:chExt cx="9121034" cy="6071440"/>
          </a:xfrm>
        </p:grpSpPr>
        <p:pic>
          <p:nvPicPr>
            <p:cNvPr id="4" name="Picture 3"/>
            <p:cNvPicPr>
              <a:picLocks noChangeAspect="1"/>
            </p:cNvPicPr>
            <p:nvPr/>
          </p:nvPicPr>
          <p:blipFill>
            <a:blip r:embed="rId8"/>
            <a:stretch>
              <a:fillRect/>
            </a:stretch>
          </p:blipFill>
          <p:spPr>
            <a:xfrm>
              <a:off x="6014221" y="1158878"/>
              <a:ext cx="2914843" cy="2708026"/>
            </a:xfrm>
            <a:prstGeom prst="rect">
              <a:avLst/>
            </a:prstGeom>
            <a:ln w="15875">
              <a:solidFill>
                <a:schemeClr val="tx1"/>
              </a:solidFill>
            </a:ln>
          </p:spPr>
        </p:pic>
        <p:pic>
          <p:nvPicPr>
            <p:cNvPr id="29700" name="Picture 10" descr="ligustch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8468" y="3925126"/>
              <a:ext cx="2913904" cy="21059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8704995" y="5771260"/>
              <a:ext cx="313197" cy="276999"/>
            </a:xfrm>
            <a:prstGeom prst="rect">
              <a:avLst/>
            </a:prstGeom>
            <a:noFill/>
          </p:spPr>
          <p:txBody>
            <a:bodyPr wrap="square" rtlCol="0">
              <a:spAutoFit/>
            </a:bodyPr>
            <a:lstStyle/>
            <a:p>
              <a:r>
                <a:rPr lang="en-US" sz="1200" dirty="0" smtClean="0"/>
                <a:t>1</a:t>
              </a:r>
              <a:endParaRPr lang="en-US" sz="1200" dirty="0"/>
            </a:p>
          </p:txBody>
        </p:sp>
        <p:sp>
          <p:nvSpPr>
            <p:cNvPr id="28" name="TextBox 27"/>
            <p:cNvSpPr txBox="1"/>
            <p:nvPr/>
          </p:nvSpPr>
          <p:spPr>
            <a:xfrm>
              <a:off x="8727277" y="1096846"/>
              <a:ext cx="313197" cy="276999"/>
            </a:xfrm>
            <a:prstGeom prst="rect">
              <a:avLst/>
            </a:prstGeom>
            <a:noFill/>
          </p:spPr>
          <p:txBody>
            <a:bodyPr wrap="square" rtlCol="0">
              <a:spAutoFit/>
            </a:bodyPr>
            <a:lstStyle/>
            <a:p>
              <a:r>
                <a:rPr lang="en-US" sz="1200" dirty="0" smtClean="0"/>
                <a:t>1</a:t>
              </a:r>
              <a:endParaRPr lang="en-US" sz="1200" dirty="0"/>
            </a:p>
          </p:txBody>
        </p:sp>
        <p:sp>
          <p:nvSpPr>
            <p:cNvPr id="18" name="TextBox 17"/>
            <p:cNvSpPr txBox="1"/>
            <p:nvPr/>
          </p:nvSpPr>
          <p:spPr>
            <a:xfrm>
              <a:off x="-80560" y="6614288"/>
              <a:ext cx="6362499" cy="553998"/>
            </a:xfrm>
            <a:prstGeom prst="rect">
              <a:avLst/>
            </a:prstGeom>
            <a:noFill/>
          </p:spPr>
          <p:txBody>
            <a:bodyPr wrap="square" rtlCol="0">
              <a:spAutoFit/>
            </a:bodyPr>
            <a:lstStyle/>
            <a:p>
              <a:r>
                <a:rPr lang="en-US" sz="1200" baseline="30000" dirty="0" smtClean="0">
                  <a:solidFill>
                    <a:schemeClr val="bg1"/>
                  </a:solidFill>
                </a:rPr>
                <a:t>1</a:t>
              </a:r>
              <a:r>
                <a:rPr lang="en-US" sz="1200" dirty="0" smtClean="0">
                  <a:solidFill>
                    <a:schemeClr val="bg1"/>
                  </a:solidFill>
                </a:rPr>
                <a:t>The </a:t>
              </a:r>
              <a:r>
                <a:rPr lang="en-US" sz="1200" dirty="0">
                  <a:solidFill>
                    <a:schemeClr val="bg1"/>
                  </a:solidFill>
                </a:rPr>
                <a:t>University of Georgia - Center for Invasive Species and Ecosystem Health</a:t>
              </a:r>
              <a:r>
                <a:rPr lang="en-US" sz="1200" dirty="0" smtClean="0">
                  <a:solidFill>
                    <a:schemeClr val="bg1"/>
                  </a:solidFill>
                </a:rPr>
                <a:t>,  2011</a:t>
              </a:r>
              <a:endParaRPr lang="en-US" sz="1200" dirty="0">
                <a:solidFill>
                  <a:schemeClr val="bg1"/>
                </a:solidFill>
                <a:hlinkClick r:id="rId10"/>
              </a:endParaRPr>
            </a:p>
            <a:p>
              <a:endParaRPr lang="en-US" dirty="0">
                <a:solidFill>
                  <a:srgbClr val="FFFFFF"/>
                </a:solidFill>
              </a:endParaRPr>
            </a:p>
          </p:txBody>
        </p:sp>
      </p:grpSp>
    </p:spTree>
    <p:extLst>
      <p:ext uri="{BB962C8B-B14F-4D97-AF65-F5344CB8AC3E}">
        <p14:creationId xmlns:p14="http://schemas.microsoft.com/office/powerpoint/2010/main" val="3538885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2" name="Picture 1" descr="EradCalender.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1" y="1935472"/>
            <a:ext cx="4211455" cy="4772456"/>
          </a:xfrm>
          <a:prstGeom prst="rect">
            <a:avLst/>
          </a:prstGeom>
          <a:ln w="12700">
            <a:solidFill>
              <a:schemeClr val="tx1"/>
            </a:solidFill>
          </a:ln>
        </p:spPr>
      </p:pic>
      <p:pic>
        <p:nvPicPr>
          <p:cNvPr id="3" name="Picture 2" descr="EradMap.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6122" y="1957230"/>
            <a:ext cx="4528368" cy="4748370"/>
          </a:xfrm>
          <a:prstGeom prst="rect">
            <a:avLst/>
          </a:prstGeom>
          <a:ln w="12700">
            <a:solidFill>
              <a:schemeClr val="tx1"/>
            </a:solidFill>
          </a:ln>
        </p:spPr>
      </p:pic>
      <p:sp>
        <p:nvSpPr>
          <p:cNvPr id="13" name="Rectangle 11"/>
          <p:cNvSpPr txBox="1">
            <a:spLocks noChangeArrowheads="1"/>
          </p:cNvSpPr>
          <p:nvPr/>
        </p:nvSpPr>
        <p:spPr bwMode="auto">
          <a:xfrm>
            <a:off x="673118" y="1465470"/>
            <a:ext cx="31242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2800" b="1" i="1" dirty="0" smtClean="0">
                <a:solidFill>
                  <a:schemeClr val="accent2">
                    <a:lumMod val="75000"/>
                    <a:lumOff val="25000"/>
                  </a:schemeClr>
                </a:solidFill>
                <a:latin typeface="Trebuchet MS"/>
                <a:cs typeface="Trebuchet MS"/>
              </a:rPr>
              <a:t>Event Calendar</a:t>
            </a:r>
          </a:p>
          <a:p>
            <a:pPr algn="l"/>
            <a:r>
              <a:rPr lang="en-US" sz="2800" b="1" i="1" dirty="0">
                <a:solidFill>
                  <a:schemeClr val="accent2">
                    <a:lumMod val="75000"/>
                    <a:lumOff val="25000"/>
                  </a:schemeClr>
                </a:solidFill>
                <a:latin typeface="Trebuchet MS"/>
                <a:cs typeface="Trebuchet MS"/>
              </a:rPr>
              <a:t>	</a:t>
            </a:r>
            <a:endParaRPr lang="en-US" sz="2800" i="1" dirty="0">
              <a:solidFill>
                <a:schemeClr val="accent2">
                  <a:lumMod val="75000"/>
                  <a:lumOff val="25000"/>
                </a:schemeClr>
              </a:solidFill>
              <a:latin typeface="Trebuchet MS"/>
              <a:cs typeface="Trebuchet MS"/>
            </a:endParaRPr>
          </a:p>
        </p:txBody>
      </p:sp>
      <p:sp>
        <p:nvSpPr>
          <p:cNvPr id="14" name="Rectangle 11"/>
          <p:cNvSpPr txBox="1">
            <a:spLocks noChangeArrowheads="1"/>
          </p:cNvSpPr>
          <p:nvPr/>
        </p:nvSpPr>
        <p:spPr bwMode="auto">
          <a:xfrm>
            <a:off x="5308531" y="1409657"/>
            <a:ext cx="31242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2800" b="1" i="1" dirty="0" smtClean="0">
                <a:solidFill>
                  <a:schemeClr val="accent2">
                    <a:lumMod val="75000"/>
                    <a:lumOff val="25000"/>
                  </a:schemeClr>
                </a:solidFill>
                <a:latin typeface="Trebuchet MS"/>
                <a:cs typeface="Trebuchet MS"/>
              </a:rPr>
              <a:t>Mapping System</a:t>
            </a:r>
          </a:p>
          <a:p>
            <a:pPr algn="l"/>
            <a:r>
              <a:rPr lang="en-US" sz="2800" b="1" i="1" dirty="0">
                <a:solidFill>
                  <a:schemeClr val="accent2">
                    <a:lumMod val="75000"/>
                    <a:lumOff val="25000"/>
                  </a:schemeClr>
                </a:solidFill>
                <a:latin typeface="Trebuchet MS"/>
                <a:cs typeface="Trebuchet MS"/>
              </a:rPr>
              <a:t>	</a:t>
            </a:r>
            <a:endParaRPr lang="en-US" sz="2800" i="1" dirty="0">
              <a:solidFill>
                <a:schemeClr val="accent2">
                  <a:lumMod val="75000"/>
                  <a:lumOff val="25000"/>
                </a:schemeClr>
              </a:solidFill>
              <a:latin typeface="Trebuchet MS"/>
              <a:cs typeface="Trebuchet MS"/>
            </a:endParaRPr>
          </a:p>
        </p:txBody>
      </p:sp>
      <p:sp>
        <p:nvSpPr>
          <p:cNvPr id="11" name="Title 1"/>
          <p:cNvSpPr txBox="1">
            <a:spLocks/>
          </p:cNvSpPr>
          <p:nvPr/>
        </p:nvSpPr>
        <p:spPr>
          <a:xfrm>
            <a:off x="-17002" y="7389"/>
            <a:ext cx="9161001"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srgbClr val="000000"/>
                </a:solidFill>
                <a:latin typeface="Trebuchet MS"/>
                <a:ea typeface="MS PGothic" charset="0"/>
                <a:cs typeface="Trebuchet MS"/>
              </a:rPr>
              <a:t>Eradicator Calculator</a:t>
            </a:r>
          </a:p>
          <a:p>
            <a:r>
              <a:rPr lang="en-US" sz="2400" b="1" i="1" dirty="0" err="1" smtClean="0">
                <a:solidFill>
                  <a:srgbClr val="008000"/>
                </a:solidFill>
                <a:latin typeface="Trebuchet MS"/>
                <a:ea typeface="MS PGothic" charset="0"/>
                <a:cs typeface="Trebuchet MS"/>
              </a:rPr>
              <a:t>Texasinvasives.org</a:t>
            </a:r>
            <a:r>
              <a:rPr lang="en-US" sz="2400" b="1" i="1" dirty="0" smtClean="0">
                <a:solidFill>
                  <a:srgbClr val="008000"/>
                </a:solidFill>
                <a:latin typeface="Trebuchet MS"/>
                <a:ea typeface="MS PGothic" charset="0"/>
                <a:cs typeface="Trebuchet MS"/>
              </a:rPr>
              <a:t>/action: </a:t>
            </a:r>
            <a:r>
              <a:rPr lang="en-US" sz="2400" b="1" i="1" dirty="0" err="1" smtClean="0">
                <a:solidFill>
                  <a:srgbClr val="008000"/>
                </a:solidFill>
                <a:latin typeface="Trebuchet MS"/>
                <a:ea typeface="MS PGothic" charset="0"/>
                <a:cs typeface="Trebuchet MS"/>
              </a:rPr>
              <a:t>iEradicate</a:t>
            </a:r>
            <a:endParaRPr lang="en-US" sz="2400" b="1" dirty="0">
              <a:solidFill>
                <a:srgbClr val="008000"/>
              </a:solidFill>
              <a:latin typeface="Trebuchet MS"/>
              <a:cs typeface="Trebuchet MS"/>
            </a:endParaRPr>
          </a:p>
        </p:txBody>
      </p:sp>
    </p:spTree>
    <p:extLst>
      <p:ext uri="{BB962C8B-B14F-4D97-AF65-F5344CB8AC3E}">
        <p14:creationId xmlns:p14="http://schemas.microsoft.com/office/powerpoint/2010/main" val="420119611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9"/>
          <p:cNvSpPr txBox="1">
            <a:spLocks noChangeArrowheads="1"/>
          </p:cNvSpPr>
          <p:nvPr/>
        </p:nvSpPr>
        <p:spPr bwMode="auto">
          <a:xfrm>
            <a:off x="59842" y="1417361"/>
            <a:ext cx="2696058" cy="4801293"/>
          </a:xfrm>
          <a:prstGeom prst="rect">
            <a:avLst/>
          </a:prstGeom>
          <a:noFill/>
          <a:ln w="9525">
            <a:noFill/>
            <a:miter lim="800000"/>
            <a:headEnd/>
            <a:tailEnd/>
          </a:ln>
        </p:spPr>
        <p:txBody>
          <a:bodyPr wrap="square" lIns="91418" tIns="45709" rIns="91418" bIns="45709">
            <a:prstTxWarp prst="textNoShape">
              <a:avLst/>
            </a:prstTxWarp>
            <a:spAutoFit/>
          </a:bodyPr>
          <a:lstStyle/>
          <a:p>
            <a:pPr defTabSz="912813" eaLnBrk="0" hangingPunct="0"/>
            <a:r>
              <a:rPr lang="en-US" dirty="0">
                <a:solidFill>
                  <a:srgbClr val="000000"/>
                </a:solidFill>
                <a:latin typeface="Trebuchet MS"/>
                <a:cs typeface="Trebuchet MS"/>
              </a:rPr>
              <a:t>Native Plant Database </a:t>
            </a:r>
            <a:endParaRPr lang="en-US" dirty="0" smtClean="0">
              <a:solidFill>
                <a:srgbClr val="000000"/>
              </a:solidFill>
              <a:latin typeface="Trebuchet MS"/>
              <a:cs typeface="Trebuchet MS"/>
            </a:endParaRPr>
          </a:p>
          <a:p>
            <a:pPr defTabSz="912813" eaLnBrk="0" hangingPunct="0"/>
            <a:r>
              <a:rPr lang="en-US" dirty="0" smtClean="0">
                <a:solidFill>
                  <a:srgbClr val="000000"/>
                </a:solidFill>
                <a:latin typeface="Trebuchet MS"/>
                <a:cs typeface="Trebuchet MS"/>
              </a:rPr>
              <a:t>(+ </a:t>
            </a:r>
            <a:r>
              <a:rPr lang="en-US" dirty="0">
                <a:solidFill>
                  <a:srgbClr val="000000"/>
                </a:solidFill>
                <a:latin typeface="Trebuchet MS"/>
                <a:cs typeface="Trebuchet MS"/>
              </a:rPr>
              <a:t>6,800)</a:t>
            </a:r>
          </a:p>
          <a:p>
            <a:pPr defTabSz="912813" eaLnBrk="0" hangingPunct="0"/>
            <a:endParaRPr lang="en-US" dirty="0">
              <a:solidFill>
                <a:srgbClr val="000000"/>
              </a:solidFill>
              <a:latin typeface="Trebuchet MS"/>
              <a:cs typeface="Trebuchet MS"/>
            </a:endParaRPr>
          </a:p>
          <a:p>
            <a:pPr defTabSz="912813" eaLnBrk="0" hangingPunct="0"/>
            <a:r>
              <a:rPr lang="en-US" dirty="0">
                <a:solidFill>
                  <a:srgbClr val="000000"/>
                </a:solidFill>
                <a:latin typeface="Trebuchet MS"/>
                <a:cs typeface="Trebuchet MS"/>
              </a:rPr>
              <a:t>Regional Recommended Species</a:t>
            </a:r>
          </a:p>
          <a:p>
            <a:pPr defTabSz="912813" eaLnBrk="0" hangingPunct="0"/>
            <a:endParaRPr lang="en-US" dirty="0">
              <a:solidFill>
                <a:srgbClr val="000000"/>
              </a:solidFill>
              <a:latin typeface="Trebuchet MS"/>
              <a:cs typeface="Trebuchet MS"/>
            </a:endParaRPr>
          </a:p>
          <a:p>
            <a:pPr defTabSz="912813" eaLnBrk="0" hangingPunct="0"/>
            <a:r>
              <a:rPr lang="en-US" dirty="0">
                <a:solidFill>
                  <a:srgbClr val="000000"/>
                </a:solidFill>
                <a:latin typeface="Trebuchet MS"/>
                <a:cs typeface="Trebuchet MS"/>
              </a:rPr>
              <a:t>Image Gallery</a:t>
            </a:r>
          </a:p>
          <a:p>
            <a:pPr defTabSz="912813" eaLnBrk="0" hangingPunct="0"/>
            <a:endParaRPr lang="en-US" dirty="0">
              <a:solidFill>
                <a:srgbClr val="000000"/>
              </a:solidFill>
              <a:latin typeface="Trebuchet MS"/>
              <a:cs typeface="Trebuchet MS"/>
            </a:endParaRPr>
          </a:p>
          <a:p>
            <a:pPr defTabSz="912813" eaLnBrk="0" hangingPunct="0"/>
            <a:r>
              <a:rPr lang="en-US" dirty="0">
                <a:solidFill>
                  <a:srgbClr val="000000"/>
                </a:solidFill>
                <a:latin typeface="Trebuchet MS"/>
                <a:cs typeface="Trebuchet MS"/>
              </a:rPr>
              <a:t>Mr. Smarty Plants </a:t>
            </a:r>
            <a:r>
              <a:rPr lang="en-US" dirty="0" err="1">
                <a:solidFill>
                  <a:srgbClr val="000000"/>
                </a:solidFill>
                <a:latin typeface="Trebuchet MS"/>
                <a:cs typeface="Trebuchet MS"/>
              </a:rPr>
              <a:t>Q&amp;</a:t>
            </a:r>
            <a:r>
              <a:rPr lang="en-US" dirty="0" err="1" smtClean="0">
                <a:solidFill>
                  <a:srgbClr val="000000"/>
                </a:solidFill>
                <a:latin typeface="Trebuchet MS"/>
                <a:cs typeface="Trebuchet MS"/>
              </a:rPr>
              <a:t>A's</a:t>
            </a:r>
            <a:endParaRPr lang="en-US" dirty="0" smtClean="0">
              <a:solidFill>
                <a:srgbClr val="000000"/>
              </a:solidFill>
              <a:latin typeface="Trebuchet MS"/>
              <a:cs typeface="Trebuchet MS"/>
            </a:endParaRPr>
          </a:p>
          <a:p>
            <a:pPr defTabSz="912813" eaLnBrk="0" hangingPunct="0"/>
            <a:endParaRPr lang="en-US" dirty="0" smtClean="0">
              <a:solidFill>
                <a:srgbClr val="000000"/>
              </a:solidFill>
              <a:latin typeface="Trebuchet MS"/>
              <a:cs typeface="Trebuchet MS"/>
            </a:endParaRPr>
          </a:p>
          <a:p>
            <a:pPr defTabSz="912813" eaLnBrk="0" hangingPunct="0"/>
            <a:r>
              <a:rPr lang="en-US" dirty="0" smtClean="0">
                <a:solidFill>
                  <a:srgbClr val="000000"/>
                </a:solidFill>
                <a:latin typeface="Trebuchet MS"/>
                <a:cs typeface="Trebuchet MS"/>
              </a:rPr>
              <a:t>How To Articles</a:t>
            </a:r>
          </a:p>
          <a:p>
            <a:pPr defTabSz="912813" eaLnBrk="0" hangingPunct="0"/>
            <a:endParaRPr lang="en-US" dirty="0" smtClean="0">
              <a:solidFill>
                <a:srgbClr val="000000"/>
              </a:solidFill>
              <a:latin typeface="Trebuchet MS"/>
              <a:cs typeface="Trebuchet MS"/>
            </a:endParaRPr>
          </a:p>
          <a:p>
            <a:pPr defTabSz="912813" eaLnBrk="0" hangingPunct="0"/>
            <a:r>
              <a:rPr lang="en-US" dirty="0" smtClean="0">
                <a:solidFill>
                  <a:srgbClr val="000000"/>
                </a:solidFill>
                <a:latin typeface="Trebuchet MS"/>
                <a:cs typeface="Trebuchet MS"/>
              </a:rPr>
              <a:t>National Suppliers Directory</a:t>
            </a:r>
          </a:p>
          <a:p>
            <a:pPr defTabSz="912813" eaLnBrk="0" hangingPunct="0"/>
            <a:endParaRPr lang="en-US" dirty="0" smtClean="0">
              <a:solidFill>
                <a:srgbClr val="000000"/>
              </a:solidFill>
              <a:latin typeface="Trebuchet MS"/>
              <a:cs typeface="Trebuchet MS"/>
            </a:endParaRPr>
          </a:p>
          <a:p>
            <a:pPr defTabSz="912813" eaLnBrk="0" hangingPunct="0"/>
            <a:r>
              <a:rPr lang="en-US" dirty="0" smtClean="0">
                <a:solidFill>
                  <a:srgbClr val="000000"/>
                </a:solidFill>
                <a:latin typeface="Trebuchet MS"/>
                <a:cs typeface="Trebuchet MS"/>
              </a:rPr>
              <a:t>National Organizations Directory</a:t>
            </a:r>
          </a:p>
        </p:txBody>
      </p:sp>
      <p:sp>
        <p:nvSpPr>
          <p:cNvPr id="6" name="Title 1"/>
          <p:cNvSpPr txBox="1">
            <a:spLocks/>
          </p:cNvSpPr>
          <p:nvPr/>
        </p:nvSpPr>
        <p:spPr>
          <a:xfrm>
            <a:off x="35004" y="91682"/>
            <a:ext cx="9108996"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prstClr val="black"/>
                </a:solidFill>
                <a:latin typeface="Trebuchet MS"/>
                <a:cs typeface="Trebuchet MS"/>
              </a:rPr>
              <a:t>How To Take Action: </a:t>
            </a:r>
            <a:r>
              <a:rPr lang="en-US" sz="4000" b="1" i="1" dirty="0" smtClean="0">
                <a:solidFill>
                  <a:prstClr val="black"/>
                </a:solidFill>
                <a:latin typeface="Trebuchet MS"/>
                <a:cs typeface="Trebuchet MS"/>
              </a:rPr>
              <a:t>Garden Smart</a:t>
            </a:r>
          </a:p>
          <a:p>
            <a:r>
              <a:rPr lang="en-US" sz="2400" b="1" i="1" dirty="0" err="1" smtClean="0">
                <a:solidFill>
                  <a:srgbClr val="408000"/>
                </a:solidFill>
                <a:latin typeface="Trebuchet MS"/>
                <a:cs typeface="Trebuchet MS"/>
              </a:rPr>
              <a:t>Plantwise</a:t>
            </a:r>
            <a:r>
              <a:rPr lang="en-US" sz="2400" b="1" i="1" dirty="0" smtClean="0">
                <a:solidFill>
                  <a:srgbClr val="408000"/>
                </a:solidFill>
                <a:latin typeface="Trebuchet MS"/>
                <a:cs typeface="Trebuchet MS"/>
              </a:rPr>
              <a:t>: Plant with Native Species</a:t>
            </a:r>
            <a:endParaRPr lang="en-US" sz="2400" b="1" i="1" dirty="0">
              <a:solidFill>
                <a:srgbClr val="008000"/>
              </a:solidFill>
              <a:latin typeface="Trebuchet MS"/>
              <a:cs typeface="Trebuchet MS"/>
            </a:endParaRPr>
          </a:p>
        </p:txBody>
      </p:sp>
      <p:grpSp>
        <p:nvGrpSpPr>
          <p:cNvPr id="8" name="Group 7"/>
          <p:cNvGrpSpPr/>
          <p:nvPr/>
        </p:nvGrpSpPr>
        <p:grpSpPr>
          <a:xfrm>
            <a:off x="-3767" y="6019800"/>
            <a:ext cx="9144000" cy="838200"/>
            <a:chOff x="0" y="6019800"/>
            <a:chExt cx="9144000" cy="838200"/>
          </a:xfrm>
        </p:grpSpPr>
        <p:sp>
          <p:nvSpPr>
            <p:cNvPr id="9" name="Round Same Side Corner Rectangle 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pic>
        <p:nvPicPr>
          <p:cNvPr id="4" name="Picture 3" descr="LBJWil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854" y="1212247"/>
            <a:ext cx="6132245" cy="4673364"/>
          </a:xfrm>
          <a:prstGeom prst="rect">
            <a:avLst/>
          </a:prstGeom>
          <a:ln w="19050" cmpd="sng">
            <a:solidFill>
              <a:schemeClr val="tx1"/>
            </a:solidFill>
          </a:ln>
        </p:spPr>
      </p:pic>
    </p:spTree>
    <p:extLst>
      <p:ext uri="{BB962C8B-B14F-4D97-AF65-F5344CB8AC3E}">
        <p14:creationId xmlns:p14="http://schemas.microsoft.com/office/powerpoint/2010/main" val="409720000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767" y="6019800"/>
            <a:ext cx="9144000" cy="838200"/>
            <a:chOff x="0" y="6019800"/>
            <a:chExt cx="9144000" cy="838200"/>
          </a:xfrm>
        </p:grpSpPr>
        <p:sp>
          <p:nvSpPr>
            <p:cNvPr id="8" name="Round Same Side Corner Rectangle 7"/>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sp>
        <p:nvSpPr>
          <p:cNvPr id="10" name="Content Placeholder 8"/>
          <p:cNvSpPr txBox="1">
            <a:spLocks/>
          </p:cNvSpPr>
          <p:nvPr/>
        </p:nvSpPr>
        <p:spPr>
          <a:xfrm>
            <a:off x="-80728" y="977691"/>
            <a:ext cx="9479499" cy="5488211"/>
          </a:xfrm>
          <a:prstGeom prst="rect">
            <a:avLst/>
          </a:prstGeom>
        </p:spPr>
        <p:txBody>
          <a:bodyPr/>
          <a:lstStyle>
            <a:lvl1pPr marL="463550" indent="-463550" algn="l" defTabSz="914400" rtl="0" eaLnBrk="1" latinLnBrk="0" hangingPunct="1">
              <a:spcBef>
                <a:spcPts val="2000"/>
              </a:spcBef>
              <a:buSzPct val="90000"/>
              <a:buFontTx/>
              <a:buBlip>
                <a:blip r:embed="rId4"/>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5"/>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6"/>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6"/>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6"/>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4"/>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5"/>
              </a:buBlip>
              <a:defRPr lang="en-US" sz="1800" kern="1200" dirty="0">
                <a:solidFill>
                  <a:schemeClr val="tx1"/>
                </a:solidFill>
                <a:latin typeface="+mn-lt"/>
                <a:ea typeface="+mn-ea"/>
                <a:cs typeface="+mn-cs"/>
              </a:defRPr>
            </a:lvl9pPr>
          </a:lstStyle>
          <a:p>
            <a:pPr>
              <a:spcBef>
                <a:spcPts val="0"/>
              </a:spcBef>
            </a:pPr>
            <a:r>
              <a:rPr lang="en-US" sz="2200" b="1" dirty="0" smtClean="0"/>
              <a:t>Invasive Species </a:t>
            </a:r>
            <a:r>
              <a:rPr lang="en-US" sz="2200" dirty="0" smtClean="0"/>
              <a:t>are a </a:t>
            </a:r>
            <a:r>
              <a:rPr lang="en-US" sz="2200" b="1" dirty="0" smtClean="0"/>
              <a:t>Cause for Concern </a:t>
            </a:r>
            <a:r>
              <a:rPr lang="en-US" sz="2200" dirty="0" smtClean="0"/>
              <a:t>because: </a:t>
            </a:r>
            <a:endParaRPr lang="en-US" sz="2200" i="1" dirty="0"/>
          </a:p>
          <a:p>
            <a:pPr lvl="1">
              <a:spcBef>
                <a:spcPts val="0"/>
              </a:spcBef>
            </a:pPr>
            <a:r>
              <a:rPr lang="en-US" sz="2000" b="1" dirty="0" smtClean="0"/>
              <a:t>Introduced species cause </a:t>
            </a:r>
            <a:r>
              <a:rPr lang="en-US" sz="2000" dirty="0" smtClean="0"/>
              <a:t>economic, </a:t>
            </a:r>
            <a:r>
              <a:rPr lang="en-US" sz="2000" dirty="0"/>
              <a:t>environmental, </a:t>
            </a:r>
            <a:r>
              <a:rPr lang="en-US" sz="2000" dirty="0" smtClean="0"/>
              <a:t>or human health </a:t>
            </a:r>
            <a:r>
              <a:rPr lang="en-US" sz="2000" b="1" dirty="0" smtClean="0"/>
              <a:t>damage:</a:t>
            </a:r>
          </a:p>
          <a:p>
            <a:pPr lvl="2">
              <a:spcBef>
                <a:spcPts val="0"/>
              </a:spcBef>
            </a:pPr>
            <a:r>
              <a:rPr lang="en-US" sz="1600" dirty="0" smtClean="0"/>
              <a:t>Cost </a:t>
            </a:r>
            <a:r>
              <a:rPr lang="en-US" sz="1600" dirty="0"/>
              <a:t>U.S. </a:t>
            </a:r>
            <a:r>
              <a:rPr lang="en-US" sz="1600" b="1" dirty="0" smtClean="0"/>
              <a:t>estimated </a:t>
            </a:r>
            <a:r>
              <a:rPr lang="en-US" sz="1600" b="1" dirty="0"/>
              <a:t>$</a:t>
            </a:r>
            <a:r>
              <a:rPr lang="en-US" sz="1600" b="1" dirty="0" smtClean="0"/>
              <a:t>138 </a:t>
            </a:r>
            <a:r>
              <a:rPr lang="en-US" sz="1600" b="1" dirty="0"/>
              <a:t>Billion </a:t>
            </a:r>
            <a:r>
              <a:rPr lang="en-US" sz="1600" b="1" dirty="0" smtClean="0"/>
              <a:t>Annually</a:t>
            </a:r>
            <a:r>
              <a:rPr lang="en-US" sz="1600" baseline="30000" dirty="0" smtClean="0"/>
              <a:t>1</a:t>
            </a:r>
          </a:p>
          <a:p>
            <a:pPr lvl="2">
              <a:spcBef>
                <a:spcPts val="0"/>
              </a:spcBef>
            </a:pPr>
            <a:r>
              <a:rPr lang="en-US" sz="1600" b="1" dirty="0"/>
              <a:t>42% of U.S. native threatened or endangered species </a:t>
            </a:r>
            <a:r>
              <a:rPr lang="en-US" sz="1600" dirty="0"/>
              <a:t>are at risk due to invasive </a:t>
            </a:r>
            <a:r>
              <a:rPr lang="en-US" sz="1600" dirty="0" smtClean="0"/>
              <a:t>species.</a:t>
            </a:r>
            <a:r>
              <a:rPr lang="en-US" sz="1600" baseline="30000" dirty="0" smtClean="0"/>
              <a:t>2</a:t>
            </a:r>
          </a:p>
          <a:p>
            <a:pPr lvl="1">
              <a:spcBef>
                <a:spcPts val="0"/>
              </a:spcBef>
            </a:pPr>
            <a:r>
              <a:rPr lang="en-US" sz="2000" b="1" dirty="0" smtClean="0"/>
              <a:t>Spreading exponentially</a:t>
            </a:r>
          </a:p>
          <a:p>
            <a:pPr lvl="2">
              <a:spcBef>
                <a:spcPts val="0"/>
              </a:spcBef>
            </a:pPr>
            <a:r>
              <a:rPr lang="en-US" sz="1600" b="1" dirty="0" smtClean="0"/>
              <a:t>Into</a:t>
            </a:r>
            <a:r>
              <a:rPr lang="en-US" sz="1600" dirty="0" smtClean="0"/>
              <a:t> U.S.: Global commercialization</a:t>
            </a:r>
          </a:p>
          <a:p>
            <a:pPr lvl="2">
              <a:spcBef>
                <a:spcPts val="0"/>
              </a:spcBef>
            </a:pPr>
            <a:r>
              <a:rPr lang="en-US" sz="1600" b="1" dirty="0" smtClean="0"/>
              <a:t>Within</a:t>
            </a:r>
            <a:r>
              <a:rPr lang="en-US" sz="1600" dirty="0" smtClean="0"/>
              <a:t> U.S.:</a:t>
            </a:r>
          </a:p>
          <a:p>
            <a:pPr lvl="3">
              <a:spcBef>
                <a:spcPts val="0"/>
              </a:spcBef>
            </a:pPr>
            <a:r>
              <a:rPr lang="en-US" sz="1400" dirty="0" smtClean="0"/>
              <a:t>Contaminated nursery stocks</a:t>
            </a:r>
          </a:p>
          <a:p>
            <a:pPr lvl="3">
              <a:spcBef>
                <a:spcPts val="0"/>
              </a:spcBef>
            </a:pPr>
            <a:r>
              <a:rPr lang="en-US" sz="1400" dirty="0" smtClean="0"/>
              <a:t>Firewood</a:t>
            </a:r>
          </a:p>
          <a:p>
            <a:pPr lvl="3">
              <a:spcBef>
                <a:spcPts val="0"/>
              </a:spcBef>
            </a:pPr>
            <a:r>
              <a:rPr lang="en-US" sz="1400" dirty="0" smtClean="0"/>
              <a:t>Vehicles and gear </a:t>
            </a:r>
          </a:p>
          <a:p>
            <a:pPr>
              <a:spcBef>
                <a:spcPts val="0"/>
              </a:spcBef>
            </a:pPr>
            <a:r>
              <a:rPr lang="en-US" sz="2200" b="1" dirty="0" smtClean="0"/>
              <a:t>How to Take Action: </a:t>
            </a:r>
          </a:p>
          <a:p>
            <a:pPr lvl="1">
              <a:spcBef>
                <a:spcPts val="0"/>
              </a:spcBef>
            </a:pPr>
            <a:r>
              <a:rPr lang="en-US" sz="1800" b="1" dirty="0" smtClean="0"/>
              <a:t>Educate</a:t>
            </a:r>
            <a:r>
              <a:rPr lang="en-US" sz="1800" dirty="0" smtClean="0"/>
              <a:t> yourself: </a:t>
            </a:r>
            <a:r>
              <a:rPr lang="en-US" sz="1800" i="1" dirty="0" err="1" smtClean="0"/>
              <a:t>Texasinvasives.org</a:t>
            </a:r>
            <a:endParaRPr lang="en-US" sz="1800" i="1" dirty="0" smtClean="0"/>
          </a:p>
          <a:p>
            <a:pPr lvl="1">
              <a:spcBef>
                <a:spcPts val="0"/>
              </a:spcBef>
            </a:pPr>
            <a:r>
              <a:rPr lang="en-US" sz="1800" b="1" dirty="0" smtClean="0"/>
              <a:t>Control the spread: </a:t>
            </a:r>
          </a:p>
          <a:p>
            <a:pPr lvl="2">
              <a:spcBef>
                <a:spcPts val="0"/>
              </a:spcBef>
            </a:pPr>
            <a:r>
              <a:rPr lang="en-US" sz="1600" dirty="0" smtClean="0"/>
              <a:t>Follow agency guidelines</a:t>
            </a:r>
          </a:p>
          <a:p>
            <a:pPr lvl="2">
              <a:spcBef>
                <a:spcPts val="0"/>
              </a:spcBef>
            </a:pPr>
            <a:r>
              <a:rPr lang="en-US" sz="1600" dirty="0" smtClean="0"/>
              <a:t>Plant with native species</a:t>
            </a:r>
          </a:p>
          <a:p>
            <a:pPr lvl="2">
              <a:spcBef>
                <a:spcPts val="0"/>
              </a:spcBef>
            </a:pPr>
            <a:r>
              <a:rPr lang="en-US" sz="1600" dirty="0" smtClean="0"/>
              <a:t>Wash vehicles and gear</a:t>
            </a:r>
          </a:p>
          <a:p>
            <a:pPr lvl="2">
              <a:spcBef>
                <a:spcPts val="0"/>
              </a:spcBef>
            </a:pPr>
            <a:r>
              <a:rPr lang="en-US" sz="1600" dirty="0" smtClean="0"/>
              <a:t>Don’t move firewood</a:t>
            </a:r>
          </a:p>
          <a:p>
            <a:pPr lvl="1">
              <a:spcBef>
                <a:spcPts val="0"/>
              </a:spcBef>
            </a:pPr>
            <a:r>
              <a:rPr lang="en-US" sz="1800" b="1" dirty="0" smtClean="0"/>
              <a:t>Volunteer: </a:t>
            </a:r>
            <a:r>
              <a:rPr lang="en-US" sz="1800" b="1" i="1" dirty="0" smtClean="0"/>
              <a:t>Invaders of </a:t>
            </a:r>
            <a:r>
              <a:rPr lang="en-US" sz="1800" b="1" i="1" dirty="0" smtClean="0"/>
              <a:t>Texas</a:t>
            </a:r>
            <a:endParaRPr lang="en-US" sz="1800" b="1" i="1" dirty="0" smtClean="0"/>
          </a:p>
        </p:txBody>
      </p:sp>
      <p:sp>
        <p:nvSpPr>
          <p:cNvPr id="11" name="TextBox 10"/>
          <p:cNvSpPr txBox="1"/>
          <p:nvPr/>
        </p:nvSpPr>
        <p:spPr>
          <a:xfrm>
            <a:off x="0" y="6581001"/>
            <a:ext cx="3962400" cy="553998"/>
          </a:xfrm>
          <a:prstGeom prst="rect">
            <a:avLst/>
          </a:prstGeom>
          <a:noFill/>
        </p:spPr>
        <p:txBody>
          <a:bodyPr wrap="square" rtlCol="0">
            <a:spAutoFit/>
          </a:bodyPr>
          <a:lstStyle/>
          <a:p>
            <a:pPr marL="0" lvl="1"/>
            <a:r>
              <a:rPr lang="en-US" sz="1200" dirty="0" smtClean="0">
                <a:solidFill>
                  <a:schemeClr val="bg1"/>
                </a:solidFill>
              </a:rPr>
              <a:t> </a:t>
            </a:r>
            <a:r>
              <a:rPr lang="fr-FR" sz="1200" baseline="30000" dirty="0" smtClean="0">
                <a:solidFill>
                  <a:schemeClr val="bg1"/>
                </a:solidFill>
              </a:rPr>
              <a:t>1</a:t>
            </a:r>
            <a:r>
              <a:rPr lang="fr-FR" sz="1200" dirty="0" smtClean="0">
                <a:solidFill>
                  <a:schemeClr val="bg1"/>
                </a:solidFill>
              </a:rPr>
              <a:t>Pimentel et al., 2000. </a:t>
            </a:r>
            <a:r>
              <a:rPr lang="fr-FR" sz="1200" baseline="30000" dirty="0" smtClean="0">
                <a:solidFill>
                  <a:schemeClr val="bg1"/>
                </a:solidFill>
              </a:rPr>
              <a:t>2</a:t>
            </a:r>
            <a:r>
              <a:rPr lang="fr-FR" sz="1200" dirty="0" smtClean="0">
                <a:solidFill>
                  <a:schemeClr val="bg1"/>
                </a:solidFill>
              </a:rPr>
              <a:t>TNC 1996, </a:t>
            </a:r>
            <a:r>
              <a:rPr lang="fr-FR" sz="1200" dirty="0" err="1" smtClean="0">
                <a:solidFill>
                  <a:schemeClr val="bg1"/>
                </a:solidFill>
              </a:rPr>
              <a:t>Wilcove</a:t>
            </a:r>
            <a:r>
              <a:rPr lang="fr-FR" sz="1200" dirty="0" smtClean="0">
                <a:solidFill>
                  <a:schemeClr val="bg1"/>
                </a:solidFill>
              </a:rPr>
              <a:t> et al. 1998 </a:t>
            </a:r>
          </a:p>
          <a:p>
            <a:endParaRPr lang="en-US" dirty="0"/>
          </a:p>
        </p:txBody>
      </p:sp>
      <p:sp>
        <p:nvSpPr>
          <p:cNvPr id="15" name="Title 1"/>
          <p:cNvSpPr txBox="1">
            <a:spLocks/>
          </p:cNvSpPr>
          <p:nvPr/>
        </p:nvSpPr>
        <p:spPr>
          <a:xfrm>
            <a:off x="35004" y="89548"/>
            <a:ext cx="9108996"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cs typeface="American Typewriter"/>
              </a:rPr>
              <a:t>Let’s Talk About It: </a:t>
            </a:r>
            <a:r>
              <a:rPr lang="en-US" sz="4000" i="1" dirty="0" smtClean="0">
                <a:solidFill>
                  <a:srgbClr val="000000"/>
                </a:solidFill>
                <a:cs typeface="American Typewriter"/>
              </a:rPr>
              <a:t>Summary</a:t>
            </a:r>
            <a:endParaRPr lang="en-US" sz="2800" i="1" dirty="0">
              <a:solidFill>
                <a:srgbClr val="000000"/>
              </a:solidFill>
              <a:latin typeface="Big Caslon"/>
              <a:cs typeface="Big Caslon"/>
            </a:endParaRPr>
          </a:p>
        </p:txBody>
      </p:sp>
      <p:pic>
        <p:nvPicPr>
          <p:cNvPr id="17" name="Picture 6" descr="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3285" y="2731031"/>
            <a:ext cx="3892536" cy="2587635"/>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235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14" end="1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xEl>
                                              <p:pRg st="16" end="1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17" end="17"/>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6933" y="1388828"/>
            <a:ext cx="9081424" cy="3620947"/>
          </a:xfrm>
        </p:spPr>
        <p:txBody>
          <a:bodyPr>
            <a:normAutofit/>
          </a:bodyPr>
          <a:lstStyle/>
          <a:p>
            <a:pPr marL="242888" indent="-236538">
              <a:lnSpc>
                <a:spcPct val="80000"/>
              </a:lnSpc>
            </a:pPr>
            <a:r>
              <a:rPr lang="en-US" sz="2000" b="1" dirty="0" smtClean="0">
                <a:solidFill>
                  <a:srgbClr val="000000"/>
                </a:solidFill>
              </a:rPr>
              <a:t>Invaders of Texas – Create Account: </a:t>
            </a:r>
            <a:r>
              <a:rPr lang="en-US" sz="2000" b="1" dirty="0" err="1" smtClean="0">
                <a:solidFill>
                  <a:srgbClr val="0000FF"/>
                </a:solidFill>
              </a:rPr>
              <a:t>texasinvasives.org</a:t>
            </a:r>
            <a:r>
              <a:rPr lang="en-US" sz="2000" b="1" dirty="0" smtClean="0">
                <a:solidFill>
                  <a:srgbClr val="0000FF"/>
                </a:solidFill>
              </a:rPr>
              <a:t>/workshop/</a:t>
            </a:r>
          </a:p>
          <a:p>
            <a:pPr marL="242888" indent="-236538">
              <a:lnSpc>
                <a:spcPct val="80000"/>
              </a:lnSpc>
            </a:pPr>
            <a:r>
              <a:rPr lang="en-US" sz="2000" b="1" dirty="0" smtClean="0">
                <a:solidFill>
                  <a:srgbClr val="000000"/>
                </a:solidFill>
              </a:rPr>
              <a:t>TX Invaders APP Download:</a:t>
            </a:r>
          </a:p>
          <a:p>
            <a:pPr marL="693738" lvl="1" indent="-236538">
              <a:lnSpc>
                <a:spcPct val="80000"/>
              </a:lnSpc>
            </a:pPr>
            <a:r>
              <a:rPr lang="en-US" b="1" dirty="0" smtClean="0">
                <a:solidFill>
                  <a:srgbClr val="000000"/>
                </a:solidFill>
              </a:rPr>
              <a:t>iPhone: </a:t>
            </a:r>
            <a:r>
              <a:rPr lang="en-US" b="1" dirty="0">
                <a:solidFill>
                  <a:srgbClr val="0000FF"/>
                </a:solidFill>
              </a:rPr>
              <a:t>https://itunes.apple.com/app/texas-invaders/id572419215?mt=</a:t>
            </a:r>
            <a:r>
              <a:rPr lang="en-US" b="1" dirty="0" smtClean="0">
                <a:solidFill>
                  <a:srgbClr val="0000FF"/>
                </a:solidFill>
              </a:rPr>
              <a:t>8</a:t>
            </a:r>
          </a:p>
          <a:p>
            <a:pPr marL="693738" lvl="1" indent="-236538">
              <a:lnSpc>
                <a:spcPct val="80000"/>
              </a:lnSpc>
            </a:pPr>
            <a:r>
              <a:rPr lang="en-US" b="1" dirty="0" err="1" smtClean="0">
                <a:solidFill>
                  <a:srgbClr val="000000"/>
                </a:solidFill>
              </a:rPr>
              <a:t>Android:</a:t>
            </a:r>
            <a:r>
              <a:rPr lang="en-US" b="1" dirty="0" err="1" smtClean="0">
                <a:solidFill>
                  <a:srgbClr val="0000FF"/>
                </a:solidFill>
                <a:hlinkClick r:id="rId2"/>
              </a:rPr>
              <a:t>https</a:t>
            </a:r>
            <a:r>
              <a:rPr lang="en-US" b="1" dirty="0">
                <a:solidFill>
                  <a:srgbClr val="0000FF"/>
                </a:solidFill>
                <a:hlinkClick r:id="rId2"/>
              </a:rPr>
              <a:t>://play.google.com/store/apps/details?id=</a:t>
            </a:r>
            <a:r>
              <a:rPr lang="en-US" b="1" dirty="0" smtClean="0">
                <a:solidFill>
                  <a:srgbClr val="0000FF"/>
                </a:solidFill>
                <a:hlinkClick r:id="rId2"/>
              </a:rPr>
              <a:t>com.bugwood.texasinvasives</a:t>
            </a:r>
            <a:endParaRPr lang="en-US" b="1" dirty="0" smtClean="0">
              <a:solidFill>
                <a:srgbClr val="0000FF"/>
              </a:solidFill>
            </a:endParaRPr>
          </a:p>
          <a:p>
            <a:pPr marL="242888" indent="-236538">
              <a:lnSpc>
                <a:spcPct val="80000"/>
              </a:lnSpc>
            </a:pPr>
            <a:r>
              <a:rPr lang="en-US" b="1" dirty="0" smtClean="0"/>
              <a:t>Program Contact: Jessica Strickland</a:t>
            </a:r>
          </a:p>
          <a:p>
            <a:pPr marL="693738" lvl="1" indent="-236538">
              <a:lnSpc>
                <a:spcPct val="80000"/>
              </a:lnSpc>
            </a:pPr>
            <a:r>
              <a:rPr lang="en-US" b="1" dirty="0" smtClean="0">
                <a:solidFill>
                  <a:srgbClr val="0000FF"/>
                </a:solidFill>
                <a:hlinkClick r:id="rId3"/>
              </a:rPr>
              <a:t>jstrickland@wildflower.org</a:t>
            </a:r>
            <a:endParaRPr lang="en-US" b="1" dirty="0" smtClean="0">
              <a:solidFill>
                <a:srgbClr val="0000FF"/>
              </a:solidFill>
            </a:endParaRPr>
          </a:p>
          <a:p>
            <a:pPr marL="693738" lvl="1" indent="-236538">
              <a:lnSpc>
                <a:spcPct val="80000"/>
              </a:lnSpc>
            </a:pPr>
            <a:r>
              <a:rPr lang="en-US" b="1" dirty="0" smtClean="0">
                <a:solidFill>
                  <a:srgbClr val="000000"/>
                </a:solidFill>
              </a:rPr>
              <a:t>512.232.0107</a:t>
            </a:r>
          </a:p>
          <a:p>
            <a:pPr marL="457200" lvl="1" indent="0">
              <a:buNone/>
            </a:pPr>
            <a:endParaRPr lang="en-US" dirty="0"/>
          </a:p>
          <a:p>
            <a:pPr marL="0" indent="0">
              <a:buNone/>
            </a:pPr>
            <a:endParaRPr lang="en-US" dirty="0"/>
          </a:p>
        </p:txBody>
      </p:sp>
      <p:sp>
        <p:nvSpPr>
          <p:cNvPr id="11" name="Title 1"/>
          <p:cNvSpPr txBox="1">
            <a:spLocks/>
          </p:cNvSpPr>
          <p:nvPr/>
        </p:nvSpPr>
        <p:spPr>
          <a:xfrm>
            <a:off x="-118536" y="84356"/>
            <a:ext cx="9398000"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a:t>Invaders </a:t>
            </a:r>
            <a:r>
              <a:rPr lang="en-US" sz="4000" b="1" dirty="0" smtClean="0"/>
              <a:t>Resources: </a:t>
            </a:r>
            <a:endParaRPr lang="en-US" sz="4000" b="1" dirty="0" smtClean="0"/>
          </a:p>
          <a:p>
            <a:r>
              <a:rPr lang="en-US" sz="2400" b="1" i="1" dirty="0" smtClean="0">
                <a:solidFill>
                  <a:srgbClr val="408000"/>
                </a:solidFill>
              </a:rPr>
              <a:t>Links to Remember</a:t>
            </a:r>
            <a:endParaRPr lang="en-US" sz="2400" b="1" i="1" dirty="0">
              <a:solidFill>
                <a:srgbClr val="008000"/>
              </a:solidFill>
              <a:latin typeface="+mn-lt"/>
              <a:cs typeface="Big Caslon"/>
            </a:endParaRPr>
          </a:p>
        </p:txBody>
      </p:sp>
      <p:sp>
        <p:nvSpPr>
          <p:cNvPr id="13" name="Round Same Side Corner Rectangle 12"/>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oudy Old Style"/>
            </a:endParaRPr>
          </a:p>
        </p:txBody>
      </p:sp>
      <p:pic>
        <p:nvPicPr>
          <p:cNvPr id="16" name="Picture 15" descr="ti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93345"/>
            <a:ext cx="2913770" cy="582754"/>
          </a:xfrm>
          <a:prstGeom prst="rect">
            <a:avLst/>
          </a:prstGeom>
        </p:spPr>
      </p:pic>
      <p:pic>
        <p:nvPicPr>
          <p:cNvPr id="10" name="Picture 9" descr="color_bl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0367" y="6019800"/>
            <a:ext cx="1974123" cy="685800"/>
          </a:xfrm>
          <a:prstGeom prst="rect">
            <a:avLst/>
          </a:prstGeom>
        </p:spPr>
      </p:pic>
      <p:grpSp>
        <p:nvGrpSpPr>
          <p:cNvPr id="2" name="Group 1"/>
          <p:cNvGrpSpPr/>
          <p:nvPr/>
        </p:nvGrpSpPr>
        <p:grpSpPr>
          <a:xfrm>
            <a:off x="6193130" y="2644048"/>
            <a:ext cx="2348519" cy="2696233"/>
            <a:chOff x="5372469" y="4577882"/>
            <a:chExt cx="1717898" cy="2223162"/>
          </a:xfrm>
        </p:grpSpPr>
        <p:pic>
          <p:nvPicPr>
            <p:cNvPr id="14" name="Picture 13" descr="CS_handbook_cover2[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2469" y="4577882"/>
              <a:ext cx="1717898" cy="2223162"/>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4868" y="6576199"/>
              <a:ext cx="220132" cy="154802"/>
            </a:xfrm>
            <a:prstGeom prst="rect">
              <a:avLst/>
            </a:prstGeom>
          </p:spPr>
        </p:pic>
      </p:grpSp>
    </p:spTree>
    <p:extLst>
      <p:ext uri="{BB962C8B-B14F-4D97-AF65-F5344CB8AC3E}">
        <p14:creationId xmlns:p14="http://schemas.microsoft.com/office/powerpoint/2010/main" val="324522818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685800" y="609600"/>
            <a:ext cx="7772400" cy="1143000"/>
          </a:xfrm>
          <a:noFill/>
          <a:ln>
            <a:miter lim="800000"/>
            <a:headEnd/>
            <a:tailEnd/>
          </a:ln>
        </p:spPr>
        <p:txBody>
          <a:bodyPr wrap="square" lIns="91440" tIns="45720" rIns="91440" bIns="45720" numCol="1" anchor="t" anchorCtr="0" compatLnSpc="1">
            <a:prstTxWarp prst="textNoShape">
              <a:avLst/>
            </a:prstTxWarp>
          </a:bodyPr>
          <a:lstStyle/>
          <a:p>
            <a:pPr algn="r" eaLnBrk="1" hangingPunct="1"/>
            <a:r>
              <a:rPr lang="en-US" sz="2400" b="1" smtClean="0">
                <a:solidFill>
                  <a:srgbClr val="408000"/>
                </a:solidFill>
                <a:latin typeface="Arial" charset="0"/>
              </a:rPr>
              <a:t>Closer</a:t>
            </a:r>
          </a:p>
        </p:txBody>
      </p:sp>
      <p:pic>
        <p:nvPicPr>
          <p:cNvPr id="95235" name="Picture 3" descr="Live_Oak_Among_Texas_Paintbrush_and_Bluebonnets_Texas">
            <a:hlinkClick r:id=""/>
          </p:cNvPr>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 name="Rectangle 3"/>
          <p:cNvSpPr txBox="1">
            <a:spLocks noChangeArrowheads="1"/>
          </p:cNvSpPr>
          <p:nvPr/>
        </p:nvSpPr>
        <p:spPr bwMode="auto">
          <a:xfrm>
            <a:off x="4343400" y="0"/>
            <a:ext cx="4800600" cy="6858000"/>
          </a:xfrm>
          <a:prstGeom prst="rect">
            <a:avLst/>
          </a:prstGeom>
          <a:solidFill>
            <a:schemeClr val="tx2">
              <a:lumMod val="95000"/>
              <a:lumOff val="5000"/>
              <a:alpha val="37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r>
              <a:rPr lang="en-US" sz="2400" b="1" dirty="0" smtClean="0">
                <a:solidFill>
                  <a:srgbClr val="FFFFFF"/>
                </a:solidFill>
                <a:latin typeface="Trebuchet MS"/>
                <a:cs typeface="Trebuchet MS"/>
              </a:rPr>
              <a:t>Thanks to Our Project Partners </a:t>
            </a:r>
            <a:r>
              <a:rPr lang="en-US" sz="1200" b="1" dirty="0" smtClean="0">
                <a:solidFill>
                  <a:srgbClr val="FFFFFF"/>
                </a:solidFill>
                <a:latin typeface="Trebuchet MS"/>
                <a:cs typeface="Trebuchet MS"/>
              </a:rPr>
              <a:t> </a:t>
            </a:r>
            <a:endParaRPr lang="en-US" sz="1800" b="1" dirty="0" smtClean="0">
              <a:solidFill>
                <a:srgbClr val="FFFFFF"/>
              </a:solidFill>
              <a:latin typeface="Trebuchet MS"/>
              <a:cs typeface="Trebuchet MS"/>
            </a:endParaRPr>
          </a:p>
          <a:p>
            <a:r>
              <a:rPr lang="en-US" sz="1800" dirty="0" smtClean="0">
                <a:solidFill>
                  <a:srgbClr val="FFFFFF"/>
                </a:solidFill>
                <a:latin typeface="Trebuchet MS"/>
                <a:cs typeface="Trebuchet MS"/>
              </a:rPr>
              <a:t>CITY OF AUSTIN</a:t>
            </a:r>
          </a:p>
          <a:p>
            <a:endParaRPr lang="en-US" sz="1800" dirty="0" smtClean="0">
              <a:solidFill>
                <a:srgbClr val="FFFFFF"/>
              </a:solidFill>
              <a:latin typeface="Trebuchet MS"/>
              <a:cs typeface="Trebuchet MS"/>
            </a:endParaRPr>
          </a:p>
          <a:p>
            <a:r>
              <a:rPr lang="en-US" sz="1800" dirty="0" smtClean="0">
                <a:solidFill>
                  <a:srgbClr val="FFFFFF"/>
                </a:solidFill>
                <a:latin typeface="Trebuchet MS"/>
                <a:cs typeface="Trebuchet MS"/>
              </a:rPr>
              <a:t>USDA APHIS</a:t>
            </a:r>
          </a:p>
          <a:p>
            <a:endParaRPr lang="en-US" sz="1800" dirty="0" smtClean="0">
              <a:solidFill>
                <a:srgbClr val="FFFFFF"/>
              </a:solidFill>
              <a:latin typeface="Trebuchet MS"/>
              <a:cs typeface="Trebuchet MS"/>
            </a:endParaRPr>
          </a:p>
          <a:p>
            <a:r>
              <a:rPr lang="en-US" sz="1800" dirty="0" smtClean="0">
                <a:solidFill>
                  <a:srgbClr val="FFFFFF"/>
                </a:solidFill>
                <a:latin typeface="Trebuchet MS"/>
                <a:cs typeface="Trebuchet MS"/>
              </a:rPr>
              <a:t>USDA FOREST SERVICE FOREST HEALTH PROTECTION</a:t>
            </a:r>
          </a:p>
          <a:p>
            <a:endParaRPr lang="en-US" sz="1800" dirty="0" smtClean="0">
              <a:solidFill>
                <a:srgbClr val="FFFFFF"/>
              </a:solidFill>
              <a:latin typeface="Trebuchet MS"/>
              <a:cs typeface="Trebuchet MS"/>
            </a:endParaRPr>
          </a:p>
          <a:p>
            <a:r>
              <a:rPr lang="en-US" sz="1800" dirty="0" smtClean="0">
                <a:solidFill>
                  <a:srgbClr val="FFFFFF"/>
                </a:solidFill>
                <a:latin typeface="Trebuchet MS"/>
                <a:cs typeface="Trebuchet MS"/>
              </a:rPr>
              <a:t>TEXAS A&amp;M FOREST SERVICE</a:t>
            </a:r>
          </a:p>
          <a:p>
            <a:endParaRPr lang="en-US" sz="1800" dirty="0" smtClean="0">
              <a:solidFill>
                <a:srgbClr val="FFFFFF"/>
              </a:solidFill>
              <a:latin typeface="Trebuchet MS"/>
              <a:cs typeface="Trebuchet MS"/>
            </a:endParaRPr>
          </a:p>
          <a:p>
            <a:r>
              <a:rPr lang="en-US" sz="1800" dirty="0" smtClean="0">
                <a:solidFill>
                  <a:srgbClr val="FFFFFF"/>
                </a:solidFill>
                <a:latin typeface="Trebuchet MS"/>
                <a:cs typeface="Trebuchet MS"/>
              </a:rPr>
              <a:t>TEXAS PARKS AND WILDLIFE</a:t>
            </a:r>
          </a:p>
          <a:p>
            <a:endParaRPr lang="en-US" sz="1800" dirty="0" smtClean="0">
              <a:solidFill>
                <a:srgbClr val="FFFFFF"/>
              </a:solidFill>
              <a:latin typeface="Trebuchet MS"/>
              <a:cs typeface="Trebuchet MS"/>
            </a:endParaRPr>
          </a:p>
          <a:p>
            <a:r>
              <a:rPr lang="en-US" sz="1800" dirty="0" smtClean="0">
                <a:solidFill>
                  <a:srgbClr val="FFFFFF"/>
                </a:solidFill>
                <a:latin typeface="Trebuchet MS"/>
                <a:cs typeface="Trebuchet MS"/>
              </a:rPr>
              <a:t>TEXAS DEPARTMENT OF AGRICULTURE</a:t>
            </a:r>
          </a:p>
          <a:p>
            <a:endParaRPr lang="en-US" sz="1800" dirty="0" smtClean="0">
              <a:solidFill>
                <a:srgbClr val="FFFFFF"/>
              </a:solidFill>
              <a:latin typeface="Trebuchet MS"/>
              <a:cs typeface="Trebuchet MS"/>
            </a:endParaRPr>
          </a:p>
          <a:p>
            <a:r>
              <a:rPr lang="en-US" sz="1800" dirty="0" smtClean="0">
                <a:solidFill>
                  <a:srgbClr val="FFFFFF"/>
                </a:solidFill>
                <a:latin typeface="Trebuchet MS"/>
                <a:cs typeface="Trebuchet MS"/>
              </a:rPr>
              <a:t>TEXAS A&amp;M AGRILIFE EXTENSION</a:t>
            </a:r>
          </a:p>
          <a:p>
            <a:endParaRPr lang="en-US" sz="1800" dirty="0" smtClean="0">
              <a:solidFill>
                <a:srgbClr val="FFFFFF"/>
              </a:solidFill>
              <a:latin typeface="Trebuchet MS"/>
              <a:cs typeface="Trebuchet MS"/>
            </a:endParaRPr>
          </a:p>
          <a:p>
            <a:r>
              <a:rPr lang="en-US" sz="1800" dirty="0" smtClean="0">
                <a:solidFill>
                  <a:srgbClr val="FFFFFF"/>
                </a:solidFill>
                <a:latin typeface="Trebuchet MS"/>
                <a:cs typeface="Trebuchet MS"/>
              </a:rPr>
              <a:t>TEXAS INVASIVE PLANT AND PEST COUNCIL</a:t>
            </a:r>
          </a:p>
        </p:txBody>
      </p:sp>
    </p:spTree>
    <p:extLst>
      <p:ext uri="{BB962C8B-B14F-4D97-AF65-F5344CB8AC3E}">
        <p14:creationId xmlns:p14="http://schemas.microsoft.com/office/powerpoint/2010/main" val="11630069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AWAward.jpg"/>
          <p:cNvPicPr>
            <a:picLocks noChangeAspect="1"/>
          </p:cNvPicPr>
          <p:nvPr/>
        </p:nvPicPr>
        <p:blipFill rotWithShape="1">
          <a:blip r:embed="rId3">
            <a:extLst>
              <a:ext uri="{28A0092B-C50C-407E-A947-70E740481C1C}">
                <a14:useLocalDpi xmlns:a14="http://schemas.microsoft.com/office/drawing/2010/main" val="0"/>
              </a:ext>
            </a:extLst>
          </a:blip>
          <a:srcRect l="4146" t="4075" r="5925" b="7682"/>
          <a:stretch/>
        </p:blipFill>
        <p:spPr>
          <a:xfrm>
            <a:off x="250128" y="125448"/>
            <a:ext cx="8581218" cy="6551223"/>
          </a:xfrm>
          <a:prstGeom prst="rect">
            <a:avLst/>
          </a:prstGeom>
          <a:ln w="12700">
            <a:solidFill>
              <a:schemeClr val="tx1"/>
            </a:solidFill>
          </a:ln>
        </p:spPr>
      </p:pic>
    </p:spTree>
    <p:extLst>
      <p:ext uri="{BB962C8B-B14F-4D97-AF65-F5344CB8AC3E}">
        <p14:creationId xmlns:p14="http://schemas.microsoft.com/office/powerpoint/2010/main" val="25235307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5004" y="98457"/>
            <a:ext cx="9108996" cy="993327"/>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prstClr val="black"/>
                </a:solidFill>
                <a:latin typeface="Trebuchet MS"/>
                <a:cs typeface="Trebuchet MS"/>
              </a:rPr>
              <a:t>Invasive Species: Introduction</a:t>
            </a:r>
          </a:p>
          <a:p>
            <a:r>
              <a:rPr lang="en-US" sz="2400" b="1" i="1" dirty="0" smtClean="0">
                <a:solidFill>
                  <a:srgbClr val="008000"/>
                </a:solidFill>
                <a:latin typeface="Trebuchet MS"/>
                <a:cs typeface="Trebuchet MS"/>
              </a:rPr>
              <a:t>Into the U.S.</a:t>
            </a:r>
            <a:endParaRPr lang="en-US" sz="2400" b="1" i="1" dirty="0">
              <a:solidFill>
                <a:srgbClr val="008000"/>
              </a:solidFill>
              <a:latin typeface="Trebuchet MS"/>
              <a:cs typeface="Trebuchet MS"/>
            </a:endParaRPr>
          </a:p>
        </p:txBody>
      </p:sp>
      <p:sp>
        <p:nvSpPr>
          <p:cNvPr id="9" name="Content Placeholder 8"/>
          <p:cNvSpPr>
            <a:spLocks noGrp="1"/>
          </p:cNvSpPr>
          <p:nvPr>
            <p:ph idx="1"/>
          </p:nvPr>
        </p:nvSpPr>
        <p:spPr>
          <a:xfrm>
            <a:off x="-42023" y="1200550"/>
            <a:ext cx="3994003" cy="5640227"/>
          </a:xfrm>
        </p:spPr>
        <p:txBody>
          <a:bodyPr>
            <a:normAutofit/>
          </a:bodyPr>
          <a:lstStyle/>
          <a:p>
            <a:r>
              <a:rPr lang="en-US" b="1" dirty="0" smtClean="0"/>
              <a:t>Accidental</a:t>
            </a:r>
          </a:p>
          <a:p>
            <a:pPr lvl="1"/>
            <a:r>
              <a:rPr lang="en-US" dirty="0" smtClean="0"/>
              <a:t>Produce</a:t>
            </a:r>
          </a:p>
          <a:p>
            <a:pPr lvl="1"/>
            <a:r>
              <a:rPr lang="en-US" dirty="0" smtClean="0"/>
              <a:t>Nursery stocks</a:t>
            </a:r>
          </a:p>
          <a:p>
            <a:pPr lvl="1"/>
            <a:r>
              <a:rPr lang="en-US" dirty="0" smtClean="0"/>
              <a:t>Ship ballasts</a:t>
            </a:r>
          </a:p>
          <a:p>
            <a:pPr lvl="1"/>
            <a:r>
              <a:rPr lang="en-US" dirty="0" smtClean="0"/>
              <a:t>Packing materials &amp; </a:t>
            </a:r>
            <a:r>
              <a:rPr lang="en-US" dirty="0"/>
              <a:t>s</a:t>
            </a:r>
            <a:r>
              <a:rPr lang="en-US" dirty="0" smtClean="0"/>
              <a:t>hipping containers</a:t>
            </a:r>
          </a:p>
          <a:p>
            <a:pPr lvl="1"/>
            <a:r>
              <a:rPr lang="en-US" dirty="0" smtClean="0"/>
              <a:t>Recreational travelers</a:t>
            </a:r>
          </a:p>
          <a:p>
            <a:r>
              <a:rPr lang="en-US" b="1" dirty="0" smtClean="0"/>
              <a:t>Purposeful</a:t>
            </a:r>
          </a:p>
          <a:p>
            <a:pPr lvl="1"/>
            <a:r>
              <a:rPr lang="en-US" dirty="0" smtClean="0"/>
              <a:t>Biological Controls</a:t>
            </a:r>
          </a:p>
          <a:p>
            <a:pPr lvl="1"/>
            <a:r>
              <a:rPr lang="en-US" dirty="0" smtClean="0"/>
              <a:t>Ornamentals</a:t>
            </a:r>
          </a:p>
          <a:p>
            <a:pPr lvl="1"/>
            <a:r>
              <a:rPr lang="en-US" dirty="0" smtClean="0"/>
              <a:t>Agriculture</a:t>
            </a:r>
          </a:p>
          <a:p>
            <a:pPr lvl="1"/>
            <a:r>
              <a:rPr lang="en-US" dirty="0" smtClean="0"/>
              <a:t>Pets/Aquariums </a:t>
            </a:r>
          </a:p>
        </p:txBody>
      </p:sp>
      <p:grpSp>
        <p:nvGrpSpPr>
          <p:cNvPr id="20" name="Group 19"/>
          <p:cNvGrpSpPr/>
          <p:nvPr/>
        </p:nvGrpSpPr>
        <p:grpSpPr>
          <a:xfrm>
            <a:off x="0" y="6019800"/>
            <a:ext cx="9144000" cy="838200"/>
            <a:chOff x="0" y="6019800"/>
            <a:chExt cx="9144000" cy="838200"/>
          </a:xfrm>
        </p:grpSpPr>
        <p:sp>
          <p:nvSpPr>
            <p:cNvPr id="19" name="Round Same Side Corner Rectangle 1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oudy Old Style"/>
              </a:endParaRPr>
            </a:p>
          </p:txBody>
        </p:sp>
        <p:pic>
          <p:nvPicPr>
            <p:cNvPr id="7" name="Picture 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6019800"/>
              <a:ext cx="1974123" cy="685800"/>
            </a:xfrm>
            <a:prstGeom prst="rect">
              <a:avLst/>
            </a:prstGeom>
          </p:spPr>
        </p:pic>
      </p:grpSp>
      <p:sp>
        <p:nvSpPr>
          <p:cNvPr id="8" name="Rectangle 7"/>
          <p:cNvSpPr/>
          <p:nvPr/>
        </p:nvSpPr>
        <p:spPr>
          <a:xfrm>
            <a:off x="-64305" y="6607909"/>
            <a:ext cx="7638009" cy="276999"/>
          </a:xfrm>
          <a:prstGeom prst="rect">
            <a:avLst/>
          </a:prstGeom>
        </p:spPr>
        <p:txBody>
          <a:bodyPr wrap="square">
            <a:spAutoFit/>
          </a:bodyPr>
          <a:lstStyle/>
          <a:p>
            <a:r>
              <a:rPr lang="en-US" sz="1200" baseline="30000" dirty="0" smtClean="0">
                <a:solidFill>
                  <a:srgbClr val="FFFFFF"/>
                </a:solidFill>
                <a:latin typeface="Goudy Old Style"/>
              </a:rPr>
              <a:t>1</a:t>
            </a:r>
            <a:r>
              <a:rPr lang="en-US" sz="1200" dirty="0">
                <a:solidFill>
                  <a:srgbClr val="FFFFFF"/>
                </a:solidFill>
              </a:rPr>
              <a:t>L. David Smith, Smith College, MA   </a:t>
            </a:r>
            <a:r>
              <a:rPr lang="en-US" sz="1200" baseline="30000" dirty="0" smtClean="0">
                <a:solidFill>
                  <a:srgbClr val="FFFFFF"/>
                </a:solidFill>
              </a:rPr>
              <a:t>2</a:t>
            </a:r>
            <a:r>
              <a:rPr lang="en-US" sz="1200" dirty="0" smtClean="0">
                <a:solidFill>
                  <a:srgbClr val="FFFFFF"/>
                </a:solidFill>
              </a:rPr>
              <a:t>www.larvalsubjects.files.wordpress.com</a:t>
            </a:r>
            <a:r>
              <a:rPr lang="en-US" sz="1200" dirty="0">
                <a:solidFill>
                  <a:srgbClr val="FFFFFF"/>
                </a:solidFill>
              </a:rPr>
              <a:t>/2010/05/</a:t>
            </a:r>
            <a:r>
              <a:rPr lang="en-US" sz="1200" dirty="0" err="1">
                <a:solidFill>
                  <a:srgbClr val="FFFFFF"/>
                </a:solidFill>
              </a:rPr>
              <a:t>cane_toad.jpg</a:t>
            </a:r>
            <a:endParaRPr lang="en-US" sz="1200" dirty="0">
              <a:solidFill>
                <a:srgbClr val="FFFFFF"/>
              </a:solidFill>
              <a:latin typeface="Goudy Old Style"/>
            </a:endParaRPr>
          </a:p>
        </p:txBody>
      </p:sp>
      <p:sp>
        <p:nvSpPr>
          <p:cNvPr id="18" name="TextBox 17"/>
          <p:cNvSpPr txBox="1"/>
          <p:nvPr/>
        </p:nvSpPr>
        <p:spPr>
          <a:xfrm>
            <a:off x="8606401" y="4077925"/>
            <a:ext cx="313197" cy="276999"/>
          </a:xfrm>
          <a:prstGeom prst="rect">
            <a:avLst/>
          </a:prstGeom>
          <a:noFill/>
        </p:spPr>
        <p:txBody>
          <a:bodyPr wrap="square" rtlCol="0">
            <a:spAutoFit/>
          </a:bodyPr>
          <a:lstStyle/>
          <a:p>
            <a:r>
              <a:rPr lang="en-US" sz="1200" dirty="0">
                <a:solidFill>
                  <a:srgbClr val="F9E1B9"/>
                </a:solidFill>
                <a:latin typeface="Goudy Old Style"/>
              </a:rPr>
              <a:t>2</a:t>
            </a:r>
          </a:p>
        </p:txBody>
      </p:sp>
      <p:pic>
        <p:nvPicPr>
          <p:cNvPr id="12" name="Picture 11" descr="145932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1347" y="4123285"/>
            <a:ext cx="2777859" cy="185190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3765295" y="1242881"/>
            <a:ext cx="2322840" cy="2322840"/>
          </a:xfrm>
          <a:prstGeom prst="rect">
            <a:avLst/>
          </a:prstGeom>
          <a:ln w="15875">
            <a:solidFill>
              <a:schemeClr val="tx1"/>
            </a:solidFill>
          </a:ln>
        </p:spPr>
      </p:pic>
      <p:pic>
        <p:nvPicPr>
          <p:cNvPr id="3" name="Picture 2"/>
          <p:cNvPicPr>
            <a:picLocks noChangeAspect="1"/>
          </p:cNvPicPr>
          <p:nvPr/>
        </p:nvPicPr>
        <p:blipFill>
          <a:blip r:embed="rId6"/>
          <a:stretch>
            <a:fillRect/>
          </a:stretch>
        </p:blipFill>
        <p:spPr>
          <a:xfrm>
            <a:off x="6177264" y="1241620"/>
            <a:ext cx="2844800" cy="2324100"/>
          </a:xfrm>
          <a:prstGeom prst="rect">
            <a:avLst/>
          </a:prstGeom>
          <a:ln w="15875">
            <a:solidFill>
              <a:schemeClr val="tx1"/>
            </a:solidFill>
          </a:ln>
        </p:spPr>
      </p:pic>
      <p:sp>
        <p:nvSpPr>
          <p:cNvPr id="10" name="TextBox 9"/>
          <p:cNvSpPr txBox="1"/>
          <p:nvPr/>
        </p:nvSpPr>
        <p:spPr>
          <a:xfrm rot="10800000" flipV="1">
            <a:off x="8769279" y="3258264"/>
            <a:ext cx="317102" cy="276999"/>
          </a:xfrm>
          <a:prstGeom prst="rect">
            <a:avLst/>
          </a:prstGeom>
          <a:noFill/>
        </p:spPr>
        <p:txBody>
          <a:bodyPr wrap="square" rtlCol="0">
            <a:spAutoFit/>
          </a:bodyPr>
          <a:lstStyle/>
          <a:p>
            <a:r>
              <a:rPr lang="en-US" sz="1200" dirty="0">
                <a:solidFill>
                  <a:srgbClr val="FFFFFF"/>
                </a:solidFill>
                <a:latin typeface="Goudy Old Style"/>
              </a:rPr>
              <a:t>1</a:t>
            </a:r>
          </a:p>
        </p:txBody>
      </p:sp>
      <p:pic>
        <p:nvPicPr>
          <p:cNvPr id="5" name="Picture 4"/>
          <p:cNvPicPr>
            <a:picLocks noChangeAspect="1"/>
          </p:cNvPicPr>
          <p:nvPr/>
        </p:nvPicPr>
        <p:blipFill>
          <a:blip r:embed="rId7"/>
          <a:stretch>
            <a:fillRect/>
          </a:stretch>
        </p:blipFill>
        <p:spPr>
          <a:xfrm>
            <a:off x="3334056" y="4128061"/>
            <a:ext cx="2910054" cy="2182540"/>
          </a:xfrm>
          <a:prstGeom prst="rect">
            <a:avLst/>
          </a:prstGeom>
          <a:ln w="15875">
            <a:solidFill>
              <a:schemeClr val="tx1"/>
            </a:solidFill>
          </a:ln>
        </p:spPr>
      </p:pic>
      <p:sp>
        <p:nvSpPr>
          <p:cNvPr id="16" name="TextBox 15"/>
          <p:cNvSpPr txBox="1"/>
          <p:nvPr/>
        </p:nvSpPr>
        <p:spPr>
          <a:xfrm rot="10800000" flipV="1">
            <a:off x="5999724" y="6048010"/>
            <a:ext cx="247762" cy="276999"/>
          </a:xfrm>
          <a:prstGeom prst="rect">
            <a:avLst/>
          </a:prstGeom>
          <a:noFill/>
        </p:spPr>
        <p:txBody>
          <a:bodyPr wrap="square" rtlCol="0">
            <a:spAutoFit/>
          </a:bodyPr>
          <a:lstStyle/>
          <a:p>
            <a:r>
              <a:rPr lang="en-US" sz="1200" dirty="0">
                <a:solidFill>
                  <a:srgbClr val="FFFFFF"/>
                </a:solidFill>
                <a:latin typeface="Goudy Old Style"/>
              </a:rPr>
              <a:t>2</a:t>
            </a:r>
          </a:p>
        </p:txBody>
      </p:sp>
    </p:spTree>
    <p:extLst>
      <p:ext uri="{BB962C8B-B14F-4D97-AF65-F5344CB8AC3E}">
        <p14:creationId xmlns:p14="http://schemas.microsoft.com/office/powerpoint/2010/main" val="39751816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5004" y="97290"/>
            <a:ext cx="9108996"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prstClr val="black"/>
                </a:solidFill>
                <a:latin typeface="Trebuchet MS"/>
                <a:cs typeface="Trebuchet MS"/>
              </a:rPr>
              <a:t>Invasive Species: Spread</a:t>
            </a:r>
          </a:p>
          <a:p>
            <a:r>
              <a:rPr lang="en-US" sz="2400" b="1" i="1" dirty="0" smtClean="0">
                <a:solidFill>
                  <a:srgbClr val="008000"/>
                </a:solidFill>
                <a:latin typeface="Trebuchet MS"/>
                <a:cs typeface="Trebuchet MS"/>
              </a:rPr>
              <a:t>Within the U.S.</a:t>
            </a:r>
            <a:endParaRPr lang="en-US" sz="2400" b="1" i="1" dirty="0">
              <a:solidFill>
                <a:srgbClr val="008000"/>
              </a:solidFill>
              <a:latin typeface="Trebuchet MS"/>
              <a:cs typeface="Trebuchet MS"/>
            </a:endParaRPr>
          </a:p>
        </p:txBody>
      </p:sp>
      <p:sp>
        <p:nvSpPr>
          <p:cNvPr id="9" name="Content Placeholder 8"/>
          <p:cNvSpPr>
            <a:spLocks noGrp="1"/>
          </p:cNvSpPr>
          <p:nvPr>
            <p:ph idx="1"/>
          </p:nvPr>
        </p:nvSpPr>
        <p:spPr>
          <a:xfrm>
            <a:off x="89111" y="1228921"/>
            <a:ext cx="5488211" cy="5303679"/>
          </a:xfrm>
        </p:spPr>
        <p:txBody>
          <a:bodyPr>
            <a:normAutofit/>
          </a:bodyPr>
          <a:lstStyle/>
          <a:p>
            <a:r>
              <a:rPr lang="en-US" b="1" dirty="0" smtClean="0"/>
              <a:t>Natural</a:t>
            </a:r>
            <a:endParaRPr lang="en-US" b="1" i="1" dirty="0"/>
          </a:p>
          <a:p>
            <a:pPr lvl="1"/>
            <a:r>
              <a:rPr lang="en-US" dirty="0" smtClean="0"/>
              <a:t>The Elements</a:t>
            </a:r>
          </a:p>
          <a:p>
            <a:pPr lvl="1"/>
            <a:r>
              <a:rPr lang="en-US" dirty="0" smtClean="0"/>
              <a:t>Flight</a:t>
            </a:r>
          </a:p>
          <a:p>
            <a:pPr lvl="1"/>
            <a:r>
              <a:rPr lang="en-US" dirty="0" smtClean="0"/>
              <a:t>Wildlife</a:t>
            </a:r>
          </a:p>
          <a:p>
            <a:r>
              <a:rPr lang="en-US" b="1" dirty="0" smtClean="0"/>
              <a:t>Humans</a:t>
            </a:r>
          </a:p>
          <a:p>
            <a:pPr lvl="1"/>
            <a:r>
              <a:rPr lang="en-US" dirty="0" smtClean="0"/>
              <a:t>Ornamental planting</a:t>
            </a:r>
          </a:p>
          <a:p>
            <a:pPr lvl="1"/>
            <a:r>
              <a:rPr lang="en-US" dirty="0"/>
              <a:t>Erosion control</a:t>
            </a:r>
          </a:p>
          <a:p>
            <a:pPr lvl="1"/>
            <a:r>
              <a:rPr lang="en-US" dirty="0"/>
              <a:t>Mowing practices</a:t>
            </a:r>
          </a:p>
          <a:p>
            <a:pPr lvl="1"/>
            <a:r>
              <a:rPr lang="en-US" dirty="0" smtClean="0"/>
              <a:t>Vehicles</a:t>
            </a:r>
          </a:p>
          <a:p>
            <a:pPr lvl="1"/>
            <a:r>
              <a:rPr lang="en-US" dirty="0" smtClean="0"/>
              <a:t>Firewood</a:t>
            </a:r>
          </a:p>
          <a:p>
            <a:pPr lvl="1"/>
            <a:r>
              <a:rPr lang="en-US" dirty="0" smtClean="0"/>
              <a:t>Boots and gear</a:t>
            </a:r>
          </a:p>
          <a:p>
            <a:pPr lvl="1"/>
            <a:endParaRPr lang="en-US" dirty="0" smtClean="0"/>
          </a:p>
          <a:p>
            <a:pPr lvl="1"/>
            <a:endParaRPr lang="en-US" b="1" i="1" dirty="0" smtClean="0"/>
          </a:p>
          <a:p>
            <a:pPr lvl="1"/>
            <a:endParaRPr lang="en-US" b="1" i="1" dirty="0" smtClean="0"/>
          </a:p>
          <a:p>
            <a:pPr lvl="1"/>
            <a:endParaRPr lang="en-US" b="1" i="1" dirty="0" smtClean="0"/>
          </a:p>
          <a:p>
            <a:pPr lvl="1"/>
            <a:endParaRPr lang="en-US" b="1" i="1" dirty="0" smtClean="0"/>
          </a:p>
        </p:txBody>
      </p:sp>
      <p:grpSp>
        <p:nvGrpSpPr>
          <p:cNvPr id="20" name="Group 19"/>
          <p:cNvGrpSpPr/>
          <p:nvPr/>
        </p:nvGrpSpPr>
        <p:grpSpPr>
          <a:xfrm>
            <a:off x="0" y="6019800"/>
            <a:ext cx="9144000" cy="838200"/>
            <a:chOff x="0" y="6019800"/>
            <a:chExt cx="9144000" cy="838200"/>
          </a:xfrm>
        </p:grpSpPr>
        <p:sp>
          <p:nvSpPr>
            <p:cNvPr id="19" name="Round Same Side Corner Rectangle 1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oudy Old Style"/>
              </a:endParaRPr>
            </a:p>
          </p:txBody>
        </p:sp>
        <p:pic>
          <p:nvPicPr>
            <p:cNvPr id="7" name="Picture 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6019800"/>
              <a:ext cx="1974123" cy="685800"/>
            </a:xfrm>
            <a:prstGeom prst="rect">
              <a:avLst/>
            </a:prstGeom>
          </p:spPr>
        </p:pic>
      </p:grpSp>
      <p:sp>
        <p:nvSpPr>
          <p:cNvPr id="8" name="Rectangle 7"/>
          <p:cNvSpPr/>
          <p:nvPr/>
        </p:nvSpPr>
        <p:spPr>
          <a:xfrm>
            <a:off x="-86981" y="6631462"/>
            <a:ext cx="8263307" cy="276999"/>
          </a:xfrm>
          <a:prstGeom prst="rect">
            <a:avLst/>
          </a:prstGeom>
        </p:spPr>
        <p:txBody>
          <a:bodyPr wrap="square">
            <a:spAutoFit/>
          </a:bodyPr>
          <a:lstStyle/>
          <a:p>
            <a:r>
              <a:rPr lang="en-US" sz="1200" baseline="30000" dirty="0" smtClean="0">
                <a:solidFill>
                  <a:srgbClr val="FFFFFF"/>
                </a:solidFill>
                <a:latin typeface="Goudy Old Style"/>
              </a:rPr>
              <a:t>1</a:t>
            </a:r>
            <a:r>
              <a:rPr lang="en-US" sz="1200" dirty="0">
                <a:solidFill>
                  <a:srgbClr val="FFFFFF"/>
                </a:solidFill>
              </a:rPr>
              <a:t>National Health Museum, </a:t>
            </a:r>
            <a:r>
              <a:rPr lang="en-US" sz="1200" dirty="0" smtClean="0">
                <a:solidFill>
                  <a:srgbClr val="FFFFFF"/>
                </a:solidFill>
              </a:rPr>
              <a:t>2009  </a:t>
            </a:r>
            <a:r>
              <a:rPr lang="en-US" sz="1200" baseline="30000" dirty="0" smtClean="0">
                <a:solidFill>
                  <a:srgbClr val="FFFFFF"/>
                </a:solidFill>
              </a:rPr>
              <a:t>2</a:t>
            </a:r>
            <a:r>
              <a:rPr lang="en-US" sz="1200" dirty="0" smtClean="0">
                <a:solidFill>
                  <a:srgbClr val="FFFFFF"/>
                </a:solidFill>
              </a:rPr>
              <a:t>Alan Vernon, </a:t>
            </a:r>
            <a:r>
              <a:rPr lang="en-US" sz="1200" dirty="0" err="1" smtClean="0">
                <a:solidFill>
                  <a:srgbClr val="FFFFFF"/>
                </a:solidFill>
              </a:rPr>
              <a:t>Fliker</a:t>
            </a:r>
            <a:r>
              <a:rPr lang="en-US" sz="1200" dirty="0" smtClean="0">
                <a:solidFill>
                  <a:srgbClr val="FFFFFF"/>
                </a:solidFill>
              </a:rPr>
              <a:t>   </a:t>
            </a:r>
            <a:r>
              <a:rPr lang="en-US" sz="1200" baseline="30000" dirty="0" smtClean="0">
                <a:solidFill>
                  <a:srgbClr val="FFFFFF"/>
                </a:solidFill>
              </a:rPr>
              <a:t>3</a:t>
            </a:r>
            <a:r>
              <a:rPr lang="en-US" sz="1200" dirty="0" smtClean="0">
                <a:solidFill>
                  <a:srgbClr val="FFFFFF"/>
                </a:solidFill>
              </a:rPr>
              <a:t>Aelwyn </a:t>
            </a:r>
            <a:r>
              <a:rPr lang="en-US" sz="1200" dirty="0" err="1" smtClean="0">
                <a:solidFill>
                  <a:srgbClr val="FFFFFF"/>
                </a:solidFill>
              </a:rPr>
              <a:t>Fliker</a:t>
            </a:r>
            <a:r>
              <a:rPr lang="en-US" sz="1200" dirty="0" smtClean="0">
                <a:solidFill>
                  <a:srgbClr val="FFFFFF"/>
                </a:solidFill>
              </a:rPr>
              <a:t> 2007</a:t>
            </a:r>
            <a:endParaRPr lang="en-US" sz="1200" dirty="0">
              <a:solidFill>
                <a:srgbClr val="FFFFFF"/>
              </a:solidFill>
              <a:latin typeface="Goudy Old Style"/>
            </a:endParaRPr>
          </a:p>
        </p:txBody>
      </p:sp>
      <p:sp>
        <p:nvSpPr>
          <p:cNvPr id="18" name="TextBox 17"/>
          <p:cNvSpPr txBox="1"/>
          <p:nvPr/>
        </p:nvSpPr>
        <p:spPr>
          <a:xfrm>
            <a:off x="8676770" y="5637709"/>
            <a:ext cx="313197" cy="276999"/>
          </a:xfrm>
          <a:prstGeom prst="rect">
            <a:avLst/>
          </a:prstGeom>
          <a:noFill/>
        </p:spPr>
        <p:txBody>
          <a:bodyPr wrap="square" rtlCol="0">
            <a:spAutoFit/>
          </a:bodyPr>
          <a:lstStyle/>
          <a:p>
            <a:r>
              <a:rPr lang="en-US" sz="1200" dirty="0">
                <a:solidFill>
                  <a:srgbClr val="F9E1B9"/>
                </a:solidFill>
                <a:latin typeface="Goudy Old Style"/>
              </a:rPr>
              <a:t>2</a:t>
            </a:r>
          </a:p>
        </p:txBody>
      </p:sp>
      <p:pic>
        <p:nvPicPr>
          <p:cNvPr id="12" name="Picture 11"/>
          <p:cNvPicPr>
            <a:picLocks noChangeAspect="1"/>
          </p:cNvPicPr>
          <p:nvPr/>
        </p:nvPicPr>
        <p:blipFill>
          <a:blip r:embed="rId4"/>
          <a:stretch>
            <a:fillRect/>
          </a:stretch>
        </p:blipFill>
        <p:spPr>
          <a:xfrm>
            <a:off x="3848352" y="3627665"/>
            <a:ext cx="2184400" cy="2730500"/>
          </a:xfrm>
          <a:prstGeom prst="rect">
            <a:avLst/>
          </a:prstGeom>
          <a:ln w="15875">
            <a:solidFill>
              <a:schemeClr val="tx1"/>
            </a:solidFill>
          </a:ln>
        </p:spPr>
      </p:pic>
      <p:pic>
        <p:nvPicPr>
          <p:cNvPr id="5" name="Picture 4"/>
          <p:cNvPicPr>
            <a:picLocks noChangeAspect="1"/>
          </p:cNvPicPr>
          <p:nvPr/>
        </p:nvPicPr>
        <p:blipFill>
          <a:blip r:embed="rId5"/>
          <a:stretch>
            <a:fillRect/>
          </a:stretch>
        </p:blipFill>
        <p:spPr>
          <a:xfrm>
            <a:off x="5733928" y="1395302"/>
            <a:ext cx="3054068" cy="2037636"/>
          </a:xfrm>
          <a:prstGeom prst="rect">
            <a:avLst/>
          </a:prstGeom>
          <a:ln w="15875">
            <a:solidFill>
              <a:schemeClr val="tx1"/>
            </a:solidFill>
          </a:ln>
        </p:spPr>
      </p:pic>
      <p:grpSp>
        <p:nvGrpSpPr>
          <p:cNvPr id="3" name="Group 2"/>
          <p:cNvGrpSpPr/>
          <p:nvPr/>
        </p:nvGrpSpPr>
        <p:grpSpPr>
          <a:xfrm>
            <a:off x="3362594" y="1228921"/>
            <a:ext cx="2328694" cy="2268305"/>
            <a:chOff x="3362594" y="1228921"/>
            <a:chExt cx="2328694" cy="2268305"/>
          </a:xfrm>
        </p:grpSpPr>
        <p:pic>
          <p:nvPicPr>
            <p:cNvPr id="4" name="Picture 3"/>
            <p:cNvPicPr>
              <a:picLocks noChangeAspect="1"/>
            </p:cNvPicPr>
            <p:nvPr/>
          </p:nvPicPr>
          <p:blipFill>
            <a:blip r:embed="rId6"/>
            <a:stretch>
              <a:fillRect/>
            </a:stretch>
          </p:blipFill>
          <p:spPr>
            <a:xfrm>
              <a:off x="3362594" y="1228921"/>
              <a:ext cx="2220686" cy="2220686"/>
            </a:xfrm>
            <a:prstGeom prst="rect">
              <a:avLst/>
            </a:prstGeom>
            <a:ln w="15875">
              <a:solidFill>
                <a:schemeClr val="tx1"/>
              </a:solidFill>
            </a:ln>
          </p:spPr>
        </p:pic>
        <p:sp>
          <p:nvSpPr>
            <p:cNvPr id="10" name="TextBox 9"/>
            <p:cNvSpPr txBox="1"/>
            <p:nvPr/>
          </p:nvSpPr>
          <p:spPr>
            <a:xfrm>
              <a:off x="5378091" y="3220227"/>
              <a:ext cx="313197" cy="276999"/>
            </a:xfrm>
            <a:prstGeom prst="rect">
              <a:avLst/>
            </a:prstGeom>
            <a:noFill/>
          </p:spPr>
          <p:txBody>
            <a:bodyPr wrap="square" rtlCol="0">
              <a:spAutoFit/>
            </a:bodyPr>
            <a:lstStyle/>
            <a:p>
              <a:r>
                <a:rPr lang="en-US" sz="1200" dirty="0">
                  <a:solidFill>
                    <a:prstClr val="black"/>
                  </a:solidFill>
                  <a:latin typeface="Goudy Old Style"/>
                </a:rPr>
                <a:t>1</a:t>
              </a:r>
            </a:p>
          </p:txBody>
        </p:sp>
      </p:grpSp>
      <p:sp>
        <p:nvSpPr>
          <p:cNvPr id="16" name="TextBox 15"/>
          <p:cNvSpPr txBox="1"/>
          <p:nvPr/>
        </p:nvSpPr>
        <p:spPr>
          <a:xfrm>
            <a:off x="8600001" y="3208130"/>
            <a:ext cx="313197" cy="276999"/>
          </a:xfrm>
          <a:prstGeom prst="rect">
            <a:avLst/>
          </a:prstGeom>
          <a:noFill/>
        </p:spPr>
        <p:txBody>
          <a:bodyPr wrap="square" rtlCol="0">
            <a:spAutoFit/>
          </a:bodyPr>
          <a:lstStyle/>
          <a:p>
            <a:r>
              <a:rPr lang="en-US" sz="1200" dirty="0" smtClean="0">
                <a:solidFill>
                  <a:srgbClr val="FFFFFF"/>
                </a:solidFill>
                <a:latin typeface="Goudy Old Style"/>
              </a:rPr>
              <a:t>2</a:t>
            </a:r>
            <a:endParaRPr lang="en-US" sz="1200" dirty="0">
              <a:solidFill>
                <a:srgbClr val="FFFFFF"/>
              </a:solidFill>
              <a:latin typeface="Goudy Old Style"/>
            </a:endParaRPr>
          </a:p>
        </p:txBody>
      </p:sp>
      <p:grpSp>
        <p:nvGrpSpPr>
          <p:cNvPr id="11" name="Group 10"/>
          <p:cNvGrpSpPr/>
          <p:nvPr/>
        </p:nvGrpSpPr>
        <p:grpSpPr>
          <a:xfrm>
            <a:off x="6330222" y="3904664"/>
            <a:ext cx="2725782" cy="2018354"/>
            <a:chOff x="6330222" y="3904664"/>
            <a:chExt cx="2725782" cy="2018354"/>
          </a:xfrm>
        </p:grpSpPr>
        <p:pic>
          <p:nvPicPr>
            <p:cNvPr id="2" name="Picture 1"/>
            <p:cNvPicPr>
              <a:picLocks noChangeAspect="1"/>
            </p:cNvPicPr>
            <p:nvPr/>
          </p:nvPicPr>
          <p:blipFill>
            <a:blip r:embed="rId7"/>
            <a:stretch>
              <a:fillRect/>
            </a:stretch>
          </p:blipFill>
          <p:spPr>
            <a:xfrm>
              <a:off x="6330222" y="3904664"/>
              <a:ext cx="2656865" cy="1992649"/>
            </a:xfrm>
            <a:prstGeom prst="rect">
              <a:avLst/>
            </a:prstGeom>
            <a:ln w="15875">
              <a:solidFill>
                <a:schemeClr val="tx1"/>
              </a:solidFill>
            </a:ln>
          </p:spPr>
        </p:pic>
        <p:sp>
          <p:nvSpPr>
            <p:cNvPr id="17" name="TextBox 16"/>
            <p:cNvSpPr txBox="1"/>
            <p:nvPr/>
          </p:nvSpPr>
          <p:spPr>
            <a:xfrm>
              <a:off x="8742807" y="5646019"/>
              <a:ext cx="313197" cy="276999"/>
            </a:xfrm>
            <a:prstGeom prst="rect">
              <a:avLst/>
            </a:prstGeom>
            <a:noFill/>
          </p:spPr>
          <p:txBody>
            <a:bodyPr wrap="square" rtlCol="0">
              <a:spAutoFit/>
            </a:bodyPr>
            <a:lstStyle/>
            <a:p>
              <a:r>
                <a:rPr lang="en-US" sz="1200" dirty="0" smtClean="0">
                  <a:solidFill>
                    <a:prstClr val="black"/>
                  </a:solidFill>
                  <a:latin typeface="Goudy Old Style"/>
                </a:rPr>
                <a:t>3</a:t>
              </a:r>
              <a:endParaRPr lang="en-US" sz="1200" dirty="0">
                <a:solidFill>
                  <a:prstClr val="black"/>
                </a:solidFill>
                <a:latin typeface="Goudy Old Style"/>
              </a:endParaRPr>
            </a:p>
          </p:txBody>
        </p:sp>
      </p:grpSp>
    </p:spTree>
    <p:extLst>
      <p:ext uri="{BB962C8B-B14F-4D97-AF65-F5344CB8AC3E}">
        <p14:creationId xmlns:p14="http://schemas.microsoft.com/office/powerpoint/2010/main" val="3643031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descr="picture-014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2" descr="BuffelGrassWipeOu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076700"/>
            <a:ext cx="19050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173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descr="DSCN487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5559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5004" y="99412"/>
            <a:ext cx="9108996" cy="923749"/>
          </a:xfrm>
          <a:prstGeom prst="rect">
            <a:avLst/>
          </a:prstGeom>
          <a:ln>
            <a:noFill/>
          </a:ln>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sz="4000" b="1" dirty="0" smtClean="0">
                <a:solidFill>
                  <a:prstClr val="black"/>
                </a:solidFill>
                <a:latin typeface="Trebuchet MS"/>
                <a:cs typeface="Trebuchet MS"/>
              </a:rPr>
              <a:t>Invasive Species: Damages</a:t>
            </a:r>
          </a:p>
          <a:p>
            <a:r>
              <a:rPr lang="en-US" sz="2400" b="1" i="1" dirty="0" smtClean="0">
                <a:solidFill>
                  <a:srgbClr val="008000"/>
                </a:solidFill>
                <a:latin typeface="Trebuchet MS"/>
                <a:cs typeface="Trebuchet MS"/>
              </a:rPr>
              <a:t>Economic</a:t>
            </a:r>
            <a:endParaRPr lang="en-US" sz="2400" b="1" i="1" dirty="0">
              <a:solidFill>
                <a:srgbClr val="008000"/>
              </a:solidFill>
              <a:latin typeface="Trebuchet MS"/>
              <a:cs typeface="Trebuchet MS"/>
            </a:endParaRPr>
          </a:p>
        </p:txBody>
      </p:sp>
      <p:sp>
        <p:nvSpPr>
          <p:cNvPr id="9" name="Content Placeholder 8"/>
          <p:cNvSpPr>
            <a:spLocks noGrp="1"/>
          </p:cNvSpPr>
          <p:nvPr>
            <p:ph idx="1"/>
          </p:nvPr>
        </p:nvSpPr>
        <p:spPr>
          <a:xfrm>
            <a:off x="35004" y="1257378"/>
            <a:ext cx="9018290" cy="5219622"/>
          </a:xfrm>
        </p:spPr>
        <p:txBody>
          <a:bodyPr>
            <a:normAutofit lnSpcReduction="10000"/>
          </a:bodyPr>
          <a:lstStyle/>
          <a:p>
            <a:pPr marL="0" lvl="1" indent="0" algn="ctr">
              <a:spcBef>
                <a:spcPts val="2000"/>
              </a:spcBef>
              <a:buNone/>
            </a:pPr>
            <a:r>
              <a:rPr lang="en-US" sz="2400" b="1" dirty="0" smtClean="0">
                <a:solidFill>
                  <a:srgbClr val="720808"/>
                </a:solidFill>
              </a:rPr>
              <a:t>50,000 </a:t>
            </a:r>
            <a:r>
              <a:rPr lang="en-US" sz="2400" b="1" dirty="0">
                <a:solidFill>
                  <a:srgbClr val="720808"/>
                </a:solidFill>
              </a:rPr>
              <a:t>non-native </a:t>
            </a:r>
            <a:r>
              <a:rPr lang="en-US" sz="2400" b="1" dirty="0">
                <a:solidFill>
                  <a:schemeClr val="accent2">
                    <a:lumMod val="90000"/>
                    <a:lumOff val="10000"/>
                  </a:schemeClr>
                </a:solidFill>
              </a:rPr>
              <a:t>species in the U.S. </a:t>
            </a:r>
            <a:r>
              <a:rPr lang="en-US" sz="2400" b="1" dirty="0" smtClean="0">
                <a:solidFill>
                  <a:schemeClr val="accent2">
                    <a:lumMod val="90000"/>
                    <a:lumOff val="10000"/>
                  </a:schemeClr>
                </a:solidFill>
              </a:rPr>
              <a:t>costs over </a:t>
            </a:r>
            <a:r>
              <a:rPr lang="en-US" sz="2400" b="1" dirty="0">
                <a:solidFill>
                  <a:schemeClr val="accent2">
                    <a:lumMod val="90000"/>
                    <a:lumOff val="10000"/>
                  </a:schemeClr>
                </a:solidFill>
              </a:rPr>
              <a:t>$138 billion </a:t>
            </a:r>
            <a:r>
              <a:rPr lang="en-US" sz="2400" b="1" dirty="0" smtClean="0">
                <a:solidFill>
                  <a:schemeClr val="accent2">
                    <a:lumMod val="90000"/>
                    <a:lumOff val="10000"/>
                  </a:schemeClr>
                </a:solidFill>
              </a:rPr>
              <a:t>annually:</a:t>
            </a:r>
          </a:p>
          <a:p>
            <a:pPr marL="457200" lvl="1" indent="0" algn="just">
              <a:buNone/>
            </a:pPr>
            <a:r>
              <a:rPr lang="en-US" b="1" i="1" dirty="0" smtClean="0"/>
              <a:t>Examples:</a:t>
            </a:r>
          </a:p>
          <a:p>
            <a:pPr lvl="1" algn="just"/>
            <a:r>
              <a:rPr lang="en-US" b="1" dirty="0" smtClean="0"/>
              <a:t>Agricultural Losses: </a:t>
            </a:r>
            <a:r>
              <a:rPr lang="en-US" dirty="0" smtClean="0"/>
              <a:t>65% of crop losses ($21 billion) attributed to non-native plant pathogens</a:t>
            </a:r>
            <a:r>
              <a:rPr lang="en-US" baseline="30000" dirty="0" smtClean="0"/>
              <a:t>1</a:t>
            </a:r>
            <a:endParaRPr lang="en-US" dirty="0" smtClean="0"/>
          </a:p>
          <a:p>
            <a:pPr lvl="1" algn="just"/>
            <a:r>
              <a:rPr lang="en-US" b="1" dirty="0" smtClean="0"/>
              <a:t>Urban Pest Management: </a:t>
            </a:r>
            <a:r>
              <a:rPr lang="en-US" dirty="0" smtClean="0"/>
              <a:t>Pigeons cost over $1 billon/year in control and damages</a:t>
            </a:r>
            <a:r>
              <a:rPr lang="en-US" baseline="30000" dirty="0" smtClean="0"/>
              <a:t>1</a:t>
            </a:r>
            <a:r>
              <a:rPr lang="en-US" dirty="0" smtClean="0"/>
              <a:t> </a:t>
            </a:r>
          </a:p>
          <a:p>
            <a:pPr lvl="1" algn="just"/>
            <a:r>
              <a:rPr lang="en-US" b="1" dirty="0" smtClean="0"/>
              <a:t>Aquatic Nuisances: </a:t>
            </a:r>
            <a:r>
              <a:rPr lang="en-US" dirty="0" smtClean="0"/>
              <a:t>Zebra mussels cause $100 million/year in damages to pipes and filtration systems</a:t>
            </a:r>
            <a:r>
              <a:rPr lang="en-US" baseline="30000" dirty="0" smtClean="0"/>
              <a:t>1</a:t>
            </a:r>
            <a:endParaRPr lang="en-US" dirty="0" smtClean="0"/>
          </a:p>
          <a:p>
            <a:pPr lvl="1" algn="just"/>
            <a:r>
              <a:rPr lang="en-US" b="1" dirty="0" smtClean="0"/>
              <a:t>Insect Damage and Control:</a:t>
            </a:r>
            <a:r>
              <a:rPr lang="en-US" dirty="0" smtClean="0"/>
              <a:t> Fire ants cause $500 million/year in livestock, wildlife, and public health damages and control efforts in TEXAS alone</a:t>
            </a:r>
            <a:r>
              <a:rPr lang="en-US" baseline="30000" dirty="0" smtClean="0"/>
              <a:t>2</a:t>
            </a:r>
          </a:p>
          <a:p>
            <a:pPr lvl="1" algn="just"/>
            <a:r>
              <a:rPr lang="en-US" b="1" dirty="0" smtClean="0"/>
              <a:t>Feral Animals: </a:t>
            </a:r>
            <a:r>
              <a:rPr lang="en-US" dirty="0" smtClean="0"/>
              <a:t>cats kill approximately 465 million birds/year and cost an estimated $14 billion/year</a:t>
            </a:r>
            <a:r>
              <a:rPr lang="en-US" baseline="30000" dirty="0" smtClean="0"/>
              <a:t>1</a:t>
            </a:r>
            <a:endParaRPr lang="en-US" dirty="0" smtClean="0"/>
          </a:p>
          <a:p>
            <a:pPr lvl="1" algn="just"/>
            <a:endParaRPr lang="en-US" b="1" i="1" dirty="0" smtClean="0"/>
          </a:p>
          <a:p>
            <a:pPr lvl="1" algn="just"/>
            <a:endParaRPr lang="en-US" b="1" i="1" dirty="0" smtClean="0"/>
          </a:p>
          <a:p>
            <a:pPr lvl="1" algn="just"/>
            <a:endParaRPr lang="en-US" b="1" i="1" dirty="0" smtClean="0"/>
          </a:p>
          <a:p>
            <a:pPr lvl="1" algn="just"/>
            <a:endParaRPr lang="en-US" b="1" i="1" dirty="0" smtClean="0"/>
          </a:p>
        </p:txBody>
      </p:sp>
      <p:grpSp>
        <p:nvGrpSpPr>
          <p:cNvPr id="20" name="Group 19"/>
          <p:cNvGrpSpPr/>
          <p:nvPr/>
        </p:nvGrpSpPr>
        <p:grpSpPr>
          <a:xfrm>
            <a:off x="0" y="6019800"/>
            <a:ext cx="9144000" cy="838200"/>
            <a:chOff x="0" y="6019800"/>
            <a:chExt cx="9144000" cy="838200"/>
          </a:xfrm>
        </p:grpSpPr>
        <p:sp>
          <p:nvSpPr>
            <p:cNvPr id="19" name="Round Same Side Corner Rectangle 18"/>
            <p:cNvSpPr/>
            <p:nvPr/>
          </p:nvSpPr>
          <p:spPr>
            <a:xfrm>
              <a:off x="0" y="6477000"/>
              <a:ext cx="9144000" cy="381000"/>
            </a:xfrm>
            <a:prstGeom prst="round2Same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Goudy Old Style"/>
              </a:endParaRPr>
            </a:p>
          </p:txBody>
        </p:sp>
        <p:pic>
          <p:nvPicPr>
            <p:cNvPr id="7" name="Picture 6" descr="color_black.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6019800"/>
              <a:ext cx="1974123" cy="685800"/>
            </a:xfrm>
            <a:prstGeom prst="rect">
              <a:avLst/>
            </a:prstGeom>
          </p:spPr>
        </p:pic>
      </p:grpSp>
      <p:sp>
        <p:nvSpPr>
          <p:cNvPr id="18" name="TextBox 17"/>
          <p:cNvSpPr txBox="1"/>
          <p:nvPr/>
        </p:nvSpPr>
        <p:spPr>
          <a:xfrm>
            <a:off x="8676770" y="5637709"/>
            <a:ext cx="313197" cy="276999"/>
          </a:xfrm>
          <a:prstGeom prst="rect">
            <a:avLst/>
          </a:prstGeom>
          <a:noFill/>
        </p:spPr>
        <p:txBody>
          <a:bodyPr wrap="square" rtlCol="0">
            <a:spAutoFit/>
          </a:bodyPr>
          <a:lstStyle/>
          <a:p>
            <a:r>
              <a:rPr lang="en-US" sz="1200" dirty="0">
                <a:solidFill>
                  <a:srgbClr val="F9E1B9"/>
                </a:solidFill>
                <a:latin typeface="Goudy Old Style"/>
              </a:rPr>
              <a:t>2</a:t>
            </a:r>
          </a:p>
        </p:txBody>
      </p:sp>
      <p:sp>
        <p:nvSpPr>
          <p:cNvPr id="16" name="TextBox 15"/>
          <p:cNvSpPr txBox="1"/>
          <p:nvPr/>
        </p:nvSpPr>
        <p:spPr>
          <a:xfrm>
            <a:off x="8600001" y="3208130"/>
            <a:ext cx="313197" cy="276999"/>
          </a:xfrm>
          <a:prstGeom prst="rect">
            <a:avLst/>
          </a:prstGeom>
          <a:noFill/>
        </p:spPr>
        <p:txBody>
          <a:bodyPr wrap="square" rtlCol="0">
            <a:spAutoFit/>
          </a:bodyPr>
          <a:lstStyle/>
          <a:p>
            <a:r>
              <a:rPr lang="en-US" sz="1200" dirty="0" smtClean="0">
                <a:solidFill>
                  <a:srgbClr val="FFFFFF"/>
                </a:solidFill>
                <a:latin typeface="Goudy Old Style"/>
              </a:rPr>
              <a:t>2</a:t>
            </a:r>
            <a:endParaRPr lang="en-US" sz="1200" dirty="0">
              <a:solidFill>
                <a:srgbClr val="FFFFFF"/>
              </a:solidFill>
              <a:latin typeface="Goudy Old Style"/>
            </a:endParaRPr>
          </a:p>
        </p:txBody>
      </p:sp>
      <p:sp>
        <p:nvSpPr>
          <p:cNvPr id="13" name="TextBox 12"/>
          <p:cNvSpPr txBox="1"/>
          <p:nvPr/>
        </p:nvSpPr>
        <p:spPr>
          <a:xfrm>
            <a:off x="-762000" y="4872182"/>
            <a:ext cx="184666" cy="369332"/>
          </a:xfrm>
          <a:prstGeom prst="rect">
            <a:avLst/>
          </a:prstGeom>
          <a:noFill/>
        </p:spPr>
        <p:txBody>
          <a:bodyPr wrap="none" rtlCol="0">
            <a:spAutoFit/>
          </a:bodyPr>
          <a:lstStyle/>
          <a:p>
            <a:endParaRPr lang="en-US" dirty="0"/>
          </a:p>
        </p:txBody>
      </p:sp>
      <p:sp>
        <p:nvSpPr>
          <p:cNvPr id="21" name="TextBox 20"/>
          <p:cNvSpPr txBox="1"/>
          <p:nvPr/>
        </p:nvSpPr>
        <p:spPr>
          <a:xfrm>
            <a:off x="-117611" y="6581001"/>
            <a:ext cx="6150765" cy="276999"/>
          </a:xfrm>
          <a:prstGeom prst="rect">
            <a:avLst/>
          </a:prstGeom>
          <a:noFill/>
        </p:spPr>
        <p:txBody>
          <a:bodyPr wrap="square" rtlCol="0">
            <a:spAutoFit/>
          </a:bodyPr>
          <a:lstStyle/>
          <a:p>
            <a:pPr marL="0" lvl="1"/>
            <a:r>
              <a:rPr lang="en-US" sz="1200" dirty="0" smtClean="0">
                <a:solidFill>
                  <a:schemeClr val="bg1"/>
                </a:solidFill>
              </a:rPr>
              <a:t> </a:t>
            </a:r>
            <a:r>
              <a:rPr lang="fr-FR" sz="1200" baseline="30000" dirty="0">
                <a:solidFill>
                  <a:schemeClr val="bg1"/>
                </a:solidFill>
              </a:rPr>
              <a:t>1</a:t>
            </a:r>
            <a:r>
              <a:rPr lang="fr-FR" sz="1200" dirty="0" smtClean="0">
                <a:solidFill>
                  <a:schemeClr val="bg1"/>
                </a:solidFill>
              </a:rPr>
              <a:t>National Invasive </a:t>
            </a:r>
            <a:r>
              <a:rPr lang="fr-FR" sz="1200" dirty="0" err="1" smtClean="0">
                <a:solidFill>
                  <a:schemeClr val="bg1"/>
                </a:solidFill>
              </a:rPr>
              <a:t>Species</a:t>
            </a:r>
            <a:r>
              <a:rPr lang="fr-FR" sz="1200" dirty="0" smtClean="0">
                <a:solidFill>
                  <a:schemeClr val="bg1"/>
                </a:solidFill>
              </a:rPr>
              <a:t> Information Center, 2006  </a:t>
            </a:r>
            <a:r>
              <a:rPr lang="fr-FR" sz="1200" baseline="30000" dirty="0" smtClean="0">
                <a:solidFill>
                  <a:schemeClr val="bg1"/>
                </a:solidFill>
              </a:rPr>
              <a:t>2</a:t>
            </a:r>
            <a:r>
              <a:rPr lang="fr-FR" sz="1200" dirty="0" smtClean="0">
                <a:solidFill>
                  <a:schemeClr val="bg1"/>
                </a:solidFill>
              </a:rPr>
              <a:t>Pimentel et al., 2000</a:t>
            </a:r>
            <a:endParaRPr lang="en-US" dirty="0"/>
          </a:p>
        </p:txBody>
      </p:sp>
    </p:spTree>
    <p:extLst>
      <p:ext uri="{BB962C8B-B14F-4D97-AF65-F5344CB8AC3E}">
        <p14:creationId xmlns:p14="http://schemas.microsoft.com/office/powerpoint/2010/main" val="261899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_rels/them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bwMode="auto">
        <a:gradFill flip="none" rotWithShape="1">
          <a:gsLst>
            <a:gs pos="0">
              <a:srgbClr val="68044B">
                <a:shade val="30000"/>
                <a:satMod val="115000"/>
              </a:srgbClr>
            </a:gs>
            <a:gs pos="50000">
              <a:srgbClr val="68044B">
                <a:shade val="67500"/>
                <a:satMod val="115000"/>
              </a:srgbClr>
            </a:gs>
            <a:gs pos="100000">
              <a:srgbClr val="68044B">
                <a:shade val="100000"/>
                <a:satMod val="115000"/>
              </a:srgbClr>
            </a:gs>
          </a:gsLst>
          <a:path path="circle">
            <a:fillToRect t="100000" r="100000"/>
          </a:path>
          <a:tileRect l="-100000" b="-100000"/>
        </a:gradFill>
        <a:ln w="9">
          <a:solidFill>
            <a:srgbClr val="000000"/>
          </a:solidFill>
          <a:prstDash val="solid"/>
          <a:round/>
          <a:headEnd/>
          <a:tailEnd/>
        </a:ln>
      </a:spPr>
      <a:bodyPr vert="horz" wrap="square" lIns="91440" tIns="45720" rIns="91440" bIns="45720" numCol="1" anchor="t" anchorCtr="0" compatLnSpc="1">
        <a:prstTxWarp prst="textNoShape">
          <a:avLst/>
        </a:prstTxWarp>
      </a:bodyPr>
      <a:lstStyle>
        <a:defPPr>
          <a:defRPr dirty="0"/>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25435</TotalTime>
  <Words>5793</Words>
  <Application>Microsoft Macintosh PowerPoint</Application>
  <PresentationFormat>On-screen Show (4:3)</PresentationFormat>
  <Paragraphs>823</Paragraphs>
  <Slides>45</Slides>
  <Notes>41</Notes>
  <HiddenSlides>0</HiddenSlides>
  <MMClips>0</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Inkwell</vt:lpstr>
      <vt:lpstr>1_Inkwell</vt:lpstr>
      <vt:lpstr>PowerPoint Presentation</vt:lpstr>
      <vt:lpstr>PowerPoint Presentation</vt:lpstr>
      <vt:lpstr>Invasive Species: Background  Federal Definition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Arundo donax (giant reed)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Closer</vt:lpstr>
      <vt:lpstr>PowerPoint Presentation</vt:lpstr>
    </vt:vector>
  </TitlesOfParts>
  <Company>Lady Bird Johnson Wildflower Center at UT-Austin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Strickland</dc:creator>
  <cp:lastModifiedBy>Jessica Strickland</cp:lastModifiedBy>
  <cp:revision>152</cp:revision>
  <cp:lastPrinted>2013-06-24T22:25:02Z</cp:lastPrinted>
  <dcterms:created xsi:type="dcterms:W3CDTF">2012-04-18T20:22:55Z</dcterms:created>
  <dcterms:modified xsi:type="dcterms:W3CDTF">2013-06-25T01:32:59Z</dcterms:modified>
</cp:coreProperties>
</file>