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49.xml" ContentType="application/vnd.openxmlformats-officedocument.presentationml.slide+xml"/>
  <Override PartName="/ppt/notesSlides/notesSlide30.xml" ContentType="application/vnd.openxmlformats-officedocument.presentationml.notesSlide+xml"/>
  <Default Extension="bin" ContentType="application/vnd.openxmlformats-officedocument.presentationml.printerSettings"/>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3.xml" ContentType="application/vnd.openxmlformats-officedocument.presentationml.slide+xml"/>
  <Override PartName="/ppt/notesSlides/notesSlide34.xml" ContentType="application/vnd.openxmlformats-officedocument.presentationml.notes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Default Extension="gif" ContentType="image/gif"/>
  <Override PartName="/ppt/slides/slide27.xml" ContentType="application/vnd.openxmlformats-officedocument.presentationml.slide+xml"/>
  <Override PartName="/ppt/slides/slide11.xml" ContentType="application/vnd.openxmlformats-officedocument.presentationml.slide+xml"/>
  <Override PartName="/ppt/slides/slide46.xml" ContentType="application/vnd.openxmlformats-officedocument.presentationml.slide+xml"/>
  <Override PartName="/ppt/notesSlides/notesSlide41.xml" ContentType="application/vnd.openxmlformats-officedocument.presentationml.notesSlide+xml"/>
  <Override PartName="/ppt/notesSlides/notesSlide8.xml" ContentType="application/vnd.openxmlformats-officedocument.presentationml.notesSlide+xml"/>
  <Override PartName="/ppt/embeddings/oleObject2.bin" ContentType="application/vnd.openxmlformats-officedocument.oleObject"/>
  <Override PartName="/ppt/notesSlides/notesSlide26.xml" ContentType="application/vnd.openxmlformats-officedocument.presentationml.notesSlide+xml"/>
  <Override PartName="/ppt/notesSlides/notesSlide45.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15.xml" ContentType="application/vnd.openxmlformats-officedocument.presentationml.slide+xml"/>
  <Override PartName="/ppt/notesSlides/notesSlide31.xml" ContentType="application/vnd.openxmlformats-officedocument.presentationml.notes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notesSlides/notesSlide35.xml" ContentType="application/vnd.openxmlformats-officedocument.presentationml.notes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charts/chart1.xml" ContentType="application/vnd.openxmlformats-officedocument.drawingml.chart+xml"/>
  <Override PartName="/ppt/theme/theme2.xml" ContentType="application/vnd.openxmlformats-officedocument.theme+xml"/>
  <Override PartName="/ppt/handoutMasters/handoutMaster1.xml" ContentType="application/vnd.openxmlformats-officedocument.presentationml.handoutMaster+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Default Extension="vml" ContentType="application/vnd.openxmlformats-officedocument.vmlDrawing"/>
  <Override PartName="/ppt/slides/slide12.xml" ContentType="application/vnd.openxmlformats-officedocument.presentationml.slide+xml"/>
  <Override PartName="/ppt/slides/slide8.xml" ContentType="application/vnd.openxmlformats-officedocument.presentationml.slide+xml"/>
  <Override PartName="/ppt/slides/slide28.xml" ContentType="application/vnd.openxmlformats-officedocument.presentationml.slide+xml"/>
  <Override PartName="/ppt/slides/slide50.xml" ContentType="application/vnd.openxmlformats-officedocument.presentationml.slide+xml"/>
  <Override PartName="/ppt/slides/slide47.xml" ContentType="application/vnd.openxmlformats-officedocument.presentationml.slide+xml"/>
  <Override PartName="/ppt/slideLayouts/slideLayout6.xml" ContentType="application/vnd.openxmlformats-officedocument.presentationml.slideLayout+xml"/>
  <Override PartName="/ppt/slides/slide31.xml" ContentType="application/vnd.openxmlformats-officedocument.presentationml.slide+xml"/>
  <Override PartName="/ppt/notesSlides/notesSlide9.xml" ContentType="application/vnd.openxmlformats-officedocument.presentationml.notesSlide+xml"/>
  <Override PartName="/ppt/embeddings/oleObject3.bin" ContentType="application/vnd.openxmlformats-officedocument.oleObject"/>
  <Override PartName="/ppt/notesSlides/notesSlide42.xml" ContentType="application/vnd.openxmlformats-officedocument.presentationml.notesSlide+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notesSlides/notesSlide46.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theme/theme3.xml" ContentType="application/vnd.openxmlformats-officedocument.theme+xml"/>
  <Default Extension="doc" ContentType="application/msword"/>
  <Override PartName="/ppt/notesSlides/notesSlide19.xml" ContentType="application/vnd.openxmlformats-officedocument.presentationml.notesSlide+xml"/>
  <Override PartName="/ppt/notesSlides/notesSlide38.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48.xml" ContentType="application/vnd.openxmlformats-officedocument.presentationml.slide+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slides/slide29.xml" ContentType="application/vnd.openxmlformats-officedocument.presentationml.slide+xml"/>
  <Override PartName="/ppt/viewProps.xml" ContentType="application/vnd.openxmlformats-officedocument.presentationml.viewProps+xml"/>
  <Override PartName="/ppt/notesSlides/notesSlide43.xml" ContentType="application/vnd.openxmlformats-officedocument.presentationml.notes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notesSlides/notesSlide33.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Default Extension="pict" ContentType="image/pict"/>
  <Override PartName="/ppt/notesSlides/notesSlide21.xml" ContentType="application/vnd.openxmlformats-officedocument.presentationml.notes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xml" ContentType="application/vnd.openxmlformats-officedocument.presentationml.slide+xml"/>
  <Override PartName="/ppt/notesSlides/notesSlide40.xml" ContentType="application/vnd.openxmlformats-officedocument.presentationml.notesSlide+xml"/>
  <Override PartName="/ppt/embeddings/oleObject1.bin" ContentType="application/vnd.openxmlformats-officedocument.oleObject"/>
  <Override PartName="/ppt/notesSlides/notesSlide39.xml" ContentType="application/vnd.openxmlformats-officedocument.presentationml.notesSlide+xml"/>
  <Default Extension="png" ContentType="image/png"/>
  <Override PartName="/ppt/notesSlides/notesSlide25.xml" ContentType="application/vnd.openxmlformats-officedocument.presentationml.notesSlide+xml"/>
  <Override PartName="/ppt/notesSlides/notesSlide44.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Lst>
  <p:notesMasterIdLst>
    <p:notesMasterId r:id="rId52"/>
  </p:notesMasterIdLst>
  <p:handoutMasterIdLst>
    <p:handoutMasterId r:id="rId53"/>
  </p:handoutMasterIdLst>
  <p:sldIdLst>
    <p:sldId id="537" r:id="rId2"/>
    <p:sldId id="420" r:id="rId3"/>
    <p:sldId id="594" r:id="rId4"/>
    <p:sldId id="423" r:id="rId5"/>
    <p:sldId id="595" r:id="rId6"/>
    <p:sldId id="596" r:id="rId7"/>
    <p:sldId id="542" r:id="rId8"/>
    <p:sldId id="543" r:id="rId9"/>
    <p:sldId id="597" r:id="rId10"/>
    <p:sldId id="429" r:id="rId11"/>
    <p:sldId id="431" r:id="rId12"/>
    <p:sldId id="506" r:id="rId13"/>
    <p:sldId id="607" r:id="rId14"/>
    <p:sldId id="609" r:id="rId15"/>
    <p:sldId id="598" r:id="rId16"/>
    <p:sldId id="599" r:id="rId17"/>
    <p:sldId id="544" r:id="rId18"/>
    <p:sldId id="535" r:id="rId19"/>
    <p:sldId id="462" r:id="rId20"/>
    <p:sldId id="586" r:id="rId21"/>
    <p:sldId id="503" r:id="rId22"/>
    <p:sldId id="457" r:id="rId23"/>
    <p:sldId id="458" r:id="rId24"/>
    <p:sldId id="547" r:id="rId25"/>
    <p:sldId id="608" r:id="rId26"/>
    <p:sldId id="593" r:id="rId27"/>
    <p:sldId id="331" r:id="rId28"/>
    <p:sldId id="470" r:id="rId29"/>
    <p:sldId id="467" r:id="rId30"/>
    <p:sldId id="548" r:id="rId31"/>
    <p:sldId id="549" r:id="rId32"/>
    <p:sldId id="592" r:id="rId33"/>
    <p:sldId id="550" r:id="rId34"/>
    <p:sldId id="601" r:id="rId35"/>
    <p:sldId id="600" r:id="rId36"/>
    <p:sldId id="555" r:id="rId37"/>
    <p:sldId id="587" r:id="rId38"/>
    <p:sldId id="588" r:id="rId39"/>
    <p:sldId id="589" r:id="rId40"/>
    <p:sldId id="590" r:id="rId41"/>
    <p:sldId id="557" r:id="rId42"/>
    <p:sldId id="602" r:id="rId43"/>
    <p:sldId id="563" r:id="rId44"/>
    <p:sldId id="603" r:id="rId45"/>
    <p:sldId id="604" r:id="rId46"/>
    <p:sldId id="605" r:id="rId47"/>
    <p:sldId id="564" r:id="rId48"/>
    <p:sldId id="526" r:id="rId49"/>
    <p:sldId id="566" r:id="rId50"/>
    <p:sldId id="606" r:id="rId5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51423"/>
    <a:srgbClr val="00FF00"/>
    <a:srgbClr val="408000"/>
    <a:srgbClr val="808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7178" autoAdjust="0"/>
    <p:restoredTop sz="94419" autoAdjust="0"/>
  </p:normalViewPr>
  <p:slideViewPr>
    <p:cSldViewPr>
      <p:cViewPr>
        <p:scale>
          <a:sx n="100" d="100"/>
          <a:sy n="100" d="100"/>
        </p:scale>
        <p:origin x="-944" y="-1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91" d="100"/>
          <a:sy n="91" d="100"/>
        </p:scale>
        <p:origin x="-2568"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file:///\\Wfs5\Profiles\tgallo\INVADERS\ADMINISTRATIVE\5%20yr%20report\trained_workshops_hour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
  <c:chart>
    <c:autoTitleDeleted val="1"/>
    <c:view3D>
      <c:rAngAx val="1"/>
    </c:view3D>
    <c:plotArea>
      <c:layout/>
      <c:bar3DChart>
        <c:barDir val="col"/>
        <c:grouping val="clustered"/>
        <c:ser>
          <c:idx val="0"/>
          <c:order val="0"/>
          <c:tx>
            <c:strRef>
              <c:f>web!$B$1</c:f>
              <c:strCache>
                <c:ptCount val="1"/>
                <c:pt idx="0">
                  <c:v>Page Hits</c:v>
                </c:pt>
              </c:strCache>
            </c:strRef>
          </c:tx>
          <c:dPt>
            <c:idx val="0"/>
            <c:spPr>
              <a:solidFill>
                <a:schemeClr val="accent1">
                  <a:lumMod val="50000"/>
                </a:schemeClr>
              </a:solidFill>
            </c:spPr>
          </c:dPt>
          <c:dPt>
            <c:idx val="1"/>
            <c:spPr>
              <a:solidFill>
                <a:schemeClr val="accent1">
                  <a:lumMod val="50000"/>
                </a:schemeClr>
              </a:solidFill>
            </c:spPr>
          </c:dPt>
          <c:dPt>
            <c:idx val="2"/>
            <c:spPr>
              <a:solidFill>
                <a:schemeClr val="accent1">
                  <a:lumMod val="50000"/>
                </a:schemeClr>
              </a:solidFill>
            </c:spPr>
          </c:dPt>
          <c:dPt>
            <c:idx val="3"/>
            <c:spPr>
              <a:solidFill>
                <a:schemeClr val="accent1">
                  <a:lumMod val="50000"/>
                </a:schemeClr>
              </a:solidFill>
            </c:spPr>
          </c:dPt>
          <c:dPt>
            <c:idx val="4"/>
            <c:spPr>
              <a:solidFill>
                <a:schemeClr val="accent1">
                  <a:lumMod val="50000"/>
                </a:schemeClr>
              </a:solidFill>
            </c:spPr>
          </c:dPt>
          <c:cat>
            <c:numRef>
              <c:f>web!$A$2:$A$6</c:f>
              <c:numCache>
                <c:formatCode>General</c:formatCode>
                <c:ptCount val="5"/>
                <c:pt idx="0">
                  <c:v>2005.0</c:v>
                </c:pt>
                <c:pt idx="1">
                  <c:v>2006.0</c:v>
                </c:pt>
                <c:pt idx="2">
                  <c:v>2007.0</c:v>
                </c:pt>
                <c:pt idx="3">
                  <c:v>2008.0</c:v>
                </c:pt>
                <c:pt idx="4">
                  <c:v>2009.0</c:v>
                </c:pt>
              </c:numCache>
            </c:numRef>
          </c:cat>
          <c:val>
            <c:numRef>
              <c:f>web!$B$2:$B$6</c:f>
              <c:numCache>
                <c:formatCode>#,##0</c:formatCode>
                <c:ptCount val="5"/>
                <c:pt idx="0">
                  <c:v>32313.0</c:v>
                </c:pt>
                <c:pt idx="1">
                  <c:v>865205.0</c:v>
                </c:pt>
                <c:pt idx="2">
                  <c:v>1.344931E6</c:v>
                </c:pt>
                <c:pt idx="3">
                  <c:v>1.973779E6</c:v>
                </c:pt>
                <c:pt idx="4">
                  <c:v>1.939669E6</c:v>
                </c:pt>
              </c:numCache>
            </c:numRef>
          </c:val>
        </c:ser>
        <c:shape val="box"/>
        <c:axId val="537750360"/>
        <c:axId val="537753720"/>
        <c:axId val="0"/>
      </c:bar3DChart>
      <c:catAx>
        <c:axId val="537750360"/>
        <c:scaling>
          <c:orientation val="minMax"/>
        </c:scaling>
        <c:axPos val="b"/>
        <c:numFmt formatCode="General" sourceLinked="1"/>
        <c:tickLblPos val="nextTo"/>
        <c:txPr>
          <a:bodyPr/>
          <a:lstStyle/>
          <a:p>
            <a:pPr>
              <a:defRPr sz="1800">
                <a:latin typeface="Arial"/>
                <a:cs typeface="Arial"/>
              </a:defRPr>
            </a:pPr>
            <a:endParaRPr lang="en-US"/>
          </a:p>
        </c:txPr>
        <c:crossAx val="537753720"/>
        <c:crosses val="autoZero"/>
        <c:auto val="1"/>
        <c:lblAlgn val="ctr"/>
        <c:lblOffset val="100"/>
      </c:catAx>
      <c:valAx>
        <c:axId val="537753720"/>
        <c:scaling>
          <c:orientation val="minMax"/>
        </c:scaling>
        <c:axPos val="l"/>
        <c:numFmt formatCode="#,##0" sourceLinked="1"/>
        <c:tickLblPos val="nextTo"/>
        <c:txPr>
          <a:bodyPr/>
          <a:lstStyle/>
          <a:p>
            <a:pPr>
              <a:defRPr sz="1800">
                <a:latin typeface="Arial"/>
                <a:cs typeface="Arial"/>
              </a:defRPr>
            </a:pPr>
            <a:endParaRPr lang="en-US"/>
          </a:p>
        </c:txPr>
        <c:crossAx val="537750360"/>
        <c:crosses val="autoZero"/>
        <c:crossBetween val="between"/>
      </c:valAx>
    </c:plotArea>
    <c:plotVisOnly val="1"/>
  </c:chart>
  <c:spPr>
    <a:ln>
      <a:noFill/>
    </a:ln>
  </c:sp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47.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5.png"/><Relationship Id="rId2" Type="http://schemas.openxmlformats.org/officeDocument/2006/relationships/image" Target="../media/image5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7.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91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9117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39117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39117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BF67643-AEFB-344A-913D-E63F1C533E76}"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E7B3F2E4-3ED1-4149-A525-AF17EF9BC96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 Id="rId3" Type="http://schemas.openxmlformats.org/officeDocument/2006/relationships/hyperlink" Target="http://www.texasinvasives.org"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48E1CB33-74F6-B94F-8CB6-910C7DBF45D0}" type="slidenum">
              <a:rPr lang="en-US"/>
              <a:pPr/>
              <a:t>1</a:t>
            </a:fld>
            <a:endParaRPr lang="en-US"/>
          </a:p>
        </p:txBody>
      </p:sp>
      <p:sp>
        <p:nvSpPr>
          <p:cNvPr id="16387" name="Rectangle 2"/>
          <p:cNvSpPr>
            <a:spLocks noGrp="1" noRot="1" noChangeAspect="1" noChangeArrowheads="1"/>
          </p:cNvSpPr>
          <p:nvPr>
            <p:ph type="sldImg"/>
          </p:nvPr>
        </p:nvSpPr>
        <p:spPr>
          <a:solidFill>
            <a:srgbClr val="FFFFFF"/>
          </a:solidFill>
          <a:ln/>
        </p:spPr>
      </p:sp>
      <p:sp>
        <p:nvSpPr>
          <p:cNvPr id="163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solidFill>
                  <a:srgbClr val="000000"/>
                </a:solidFill>
                <a:latin typeface="Times New Roman" charset="0"/>
              </a:rPr>
              <a:t>Those of us who care deeply about native plants and habitats understand how important they are to our sense of place. But even as we are working to protect our plant heritage from land development and other pressures, native flora across the country –  in our backyards, along our roadways, on our farms and ranches, in our parks and natural areas – are facing a less obvious but equally serious threat from non-native invasive plants. After habitat destruction, invasive species are the second greatest threat to biodiversity.  Invasives threaten the survival of native plants and animals, interfere with ecosystem functions, and hybridize with native species resulting in negative genetic impacts. Invasive species also impede industries, threaten agriculture, endanger human health, and are becoming increasingly harder to control as a result of rapid global commercialization and human travel. They are a significant threat to almost half of the native species currently listed as federally endangered.  The costs to prevent, monitor and control invasive species combined with the costs to crop damage, fisheries, forests, and other resources cost the U.S. </a:t>
            </a:r>
            <a:r>
              <a:rPr lang="en-US" i="1">
                <a:solidFill>
                  <a:srgbClr val="000000"/>
                </a:solidFill>
                <a:latin typeface="Times New Roman" charset="0"/>
              </a:rPr>
              <a:t>$137 billion</a:t>
            </a:r>
            <a:r>
              <a:rPr lang="en-US">
                <a:solidFill>
                  <a:srgbClr val="000000"/>
                </a:solidFill>
                <a:latin typeface="Times New Roman" charset="0"/>
              </a:rPr>
              <a:t> annually.  The Lady Bird Johnson Wildflower Center takes a multi-pronged approach to addressing the harm caused by invasive plants, combining public outreach, research, monitoring, and the appropriate control and eradication of invasive plants.</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832465C7-6C8A-4148-82E4-D5F46D363FB4}" type="slidenum">
              <a:rPr lang="en-US"/>
              <a:pPr/>
              <a:t>10</a:t>
            </a:fld>
            <a:endParaRPr lang="en-US"/>
          </a:p>
        </p:txBody>
      </p:sp>
      <p:sp>
        <p:nvSpPr>
          <p:cNvPr id="34819" name="Rectangle 2"/>
          <p:cNvSpPr>
            <a:spLocks noGrp="1" noRot="1" noChangeAspect="1" noChangeArrowheads="1"/>
          </p:cNvSpPr>
          <p:nvPr>
            <p:ph type="sldImg"/>
          </p:nvPr>
        </p:nvSpPr>
        <p:spPr>
          <a:solidFill>
            <a:srgbClr val="FFFFFF"/>
          </a:solidFill>
          <a:ln/>
        </p:spPr>
      </p:sp>
      <p:sp>
        <p:nvSpPr>
          <p:cNvPr id="348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BFE9C371-1715-114B-A277-D4A763BA66BC}" type="slidenum">
              <a:rPr lang="en-US"/>
              <a:pPr/>
              <a:t>11</a:t>
            </a:fld>
            <a:endParaRPr lang="en-US"/>
          </a:p>
        </p:txBody>
      </p:sp>
      <p:sp>
        <p:nvSpPr>
          <p:cNvPr id="36867" name="Rectangle 2"/>
          <p:cNvSpPr>
            <a:spLocks noGrp="1" noRot="1" noChangeAspect="1" noChangeArrowheads="1"/>
          </p:cNvSpPr>
          <p:nvPr>
            <p:ph type="sldImg"/>
          </p:nvPr>
        </p:nvSpPr>
        <p:spPr>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30162D4D-4E09-4C4B-98DE-7CFABF936F37}" type="slidenum">
              <a:rPr lang="en-US"/>
              <a:pPr/>
              <a:t>12</a:t>
            </a:fld>
            <a:endParaRPr lang="en-US"/>
          </a:p>
        </p:txBody>
      </p:sp>
      <p:sp>
        <p:nvSpPr>
          <p:cNvPr id="30723" name="Rectangle 2"/>
          <p:cNvSpPr>
            <a:spLocks noGrp="1" noRot="1" noChangeAspect="1" noChangeArrowheads="1"/>
          </p:cNvSpPr>
          <p:nvPr>
            <p:ph type="sldImg"/>
          </p:nvPr>
        </p:nvSpPr>
        <p:spPr>
          <a:solidFill>
            <a:srgbClr val="FFFFFF"/>
          </a:solidFill>
          <a:ln/>
        </p:spPr>
      </p:sp>
      <p:sp>
        <p:nvSpPr>
          <p:cNvPr id="3072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Arial"/>
                <a:cs typeface="Arial"/>
              </a:rPr>
              <a:t>30% of Houston’s urban forest canopy</a:t>
            </a:r>
          </a:p>
          <a:p>
            <a:endParaRPr lang="en-US" dirty="0"/>
          </a:p>
        </p:txBody>
      </p:sp>
      <p:sp>
        <p:nvSpPr>
          <p:cNvPr id="4" name="Slide Number Placeholder 3"/>
          <p:cNvSpPr>
            <a:spLocks noGrp="1"/>
          </p:cNvSpPr>
          <p:nvPr>
            <p:ph type="sldNum" sz="quarter" idx="10"/>
          </p:nvPr>
        </p:nvSpPr>
        <p:spPr/>
        <p:txBody>
          <a:bodyPr/>
          <a:lstStyle/>
          <a:p>
            <a:pPr>
              <a:defRPr/>
            </a:pPr>
            <a:fld id="{E7B3F2E4-3ED1-4149-A525-AF17EF9BC967}" type="slidenum">
              <a:rPr lang="en-US" smtClean="0"/>
              <a:pPr>
                <a:defRPr/>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6FA354C0-E60C-FD4E-917A-7B0923C5AFCA}" type="slidenum">
              <a:rPr lang="en-US"/>
              <a:pPr/>
              <a:t>17</a:t>
            </a:fld>
            <a:endParaRPr lang="en-US"/>
          </a:p>
        </p:txBody>
      </p:sp>
      <p:sp>
        <p:nvSpPr>
          <p:cNvPr id="38915" name="Rectangle 2"/>
          <p:cNvSpPr>
            <a:spLocks noGrp="1" noRot="1" noChangeAspect="1" noChangeArrowheads="1"/>
          </p:cNvSpPr>
          <p:nvPr>
            <p:ph type="sldImg"/>
          </p:nvPr>
        </p:nvSpPr>
        <p:spPr>
          <a:solidFill>
            <a:srgbClr val="FFFFFF"/>
          </a:solidFill>
          <a:ln/>
        </p:spPr>
      </p:sp>
      <p:sp>
        <p:nvSpPr>
          <p:cNvPr id="389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48E1CB33-74F6-B94F-8CB6-910C7DBF45D0}" type="slidenum">
              <a:rPr lang="en-US"/>
              <a:pPr/>
              <a:t>18</a:t>
            </a:fld>
            <a:endParaRPr lang="en-US"/>
          </a:p>
        </p:txBody>
      </p:sp>
      <p:sp>
        <p:nvSpPr>
          <p:cNvPr id="16387" name="Rectangle 2"/>
          <p:cNvSpPr>
            <a:spLocks noGrp="1" noRot="1" noChangeAspect="1" noChangeArrowheads="1"/>
          </p:cNvSpPr>
          <p:nvPr>
            <p:ph type="sldImg"/>
          </p:nvPr>
        </p:nvSpPr>
        <p:spPr>
          <a:solidFill>
            <a:srgbClr val="FFFFFF"/>
          </a:solidFill>
          <a:ln/>
        </p:spPr>
      </p:sp>
      <p:sp>
        <p:nvSpPr>
          <p:cNvPr id="16388" name="Rectangle 3"/>
          <p:cNvSpPr>
            <a:spLocks noGrp="1" noChangeArrowheads="1"/>
          </p:cNvSpPr>
          <p:nvPr>
            <p:ph type="body" idx="1"/>
          </p:nvPr>
        </p:nvSpPr>
        <p:spPr>
          <a:solidFill>
            <a:srgbClr val="FFFFFF"/>
          </a:solidFill>
          <a:ln>
            <a:solidFill>
              <a:srgbClr val="000000"/>
            </a:solidFill>
          </a:ln>
        </p:spPr>
        <p:txBody>
          <a:bodyPr/>
          <a:lstStyle/>
          <a:p>
            <a:pPr>
              <a:lnSpc>
                <a:spcPct val="120000"/>
              </a:lnSpc>
            </a:pPr>
            <a:r>
              <a:rPr lang="en-US" dirty="0" smtClean="0">
                <a:solidFill>
                  <a:srgbClr val="000000"/>
                </a:solidFill>
                <a:latin typeface="Arial" charset="0"/>
              </a:rPr>
              <a:t>Serves as </a:t>
            </a:r>
            <a:r>
              <a:rPr lang="en-US" b="1" dirty="0" smtClean="0">
                <a:solidFill>
                  <a:srgbClr val="000000"/>
                </a:solidFill>
                <a:latin typeface="Arial" charset="0"/>
              </a:rPr>
              <a:t>the </a:t>
            </a:r>
            <a:r>
              <a:rPr lang="en-US" dirty="0" smtClean="0">
                <a:solidFill>
                  <a:srgbClr val="000000"/>
                </a:solidFill>
                <a:latin typeface="Arial" charset="0"/>
              </a:rPr>
              <a:t>invasive species information clearinghouse for Texas.</a:t>
            </a:r>
            <a:endParaRPr lang="en-US" b="1" dirty="0">
              <a:solidFill>
                <a:srgbClr val="408000"/>
              </a:solidFill>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48E1CB33-74F6-B94F-8CB6-910C7DBF45D0}" type="slidenum">
              <a:rPr lang="en-US"/>
              <a:pPr/>
              <a:t>19</a:t>
            </a:fld>
            <a:endParaRPr lang="en-US"/>
          </a:p>
        </p:txBody>
      </p:sp>
      <p:sp>
        <p:nvSpPr>
          <p:cNvPr id="16387" name="Rectangle 2"/>
          <p:cNvSpPr>
            <a:spLocks noGrp="1" noRot="1" noChangeAspect="1" noChangeArrowheads="1"/>
          </p:cNvSpPr>
          <p:nvPr>
            <p:ph type="sldImg"/>
          </p:nvPr>
        </p:nvSpPr>
        <p:spPr>
          <a:solidFill>
            <a:srgbClr val="FFFFFF"/>
          </a:solidFill>
          <a:ln/>
        </p:spPr>
      </p:sp>
      <p:sp>
        <p:nvSpPr>
          <p:cNvPr id="16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48E1CB33-74F6-B94F-8CB6-910C7DBF45D0}" type="slidenum">
              <a:rPr lang="en-US"/>
              <a:pPr/>
              <a:t>20</a:t>
            </a:fld>
            <a:endParaRPr lang="en-US"/>
          </a:p>
        </p:txBody>
      </p:sp>
      <p:sp>
        <p:nvSpPr>
          <p:cNvPr id="16387" name="Rectangle 2"/>
          <p:cNvSpPr>
            <a:spLocks noGrp="1" noRot="1" noChangeAspect="1" noChangeArrowheads="1"/>
          </p:cNvSpPr>
          <p:nvPr>
            <p:ph type="sldImg"/>
          </p:nvPr>
        </p:nvSpPr>
        <p:spPr>
          <a:solidFill>
            <a:srgbClr val="FFFFFF"/>
          </a:solidFill>
          <a:ln/>
        </p:spPr>
      </p:sp>
      <p:sp>
        <p:nvSpPr>
          <p:cNvPr id="16388" name="Rectangle 3"/>
          <p:cNvSpPr>
            <a:spLocks noGrp="1" noChangeArrowheads="1"/>
          </p:cNvSpPr>
          <p:nvPr>
            <p:ph type="body" idx="1"/>
          </p:nvPr>
        </p:nvSpPr>
        <p:spPr>
          <a:solidFill>
            <a:srgbClr val="FFFFFF"/>
          </a:solidFill>
          <a:ln>
            <a:solidFill>
              <a:srgbClr val="000000"/>
            </a:solidFill>
          </a:ln>
        </p:spPr>
        <p:txBody>
          <a:bodyPr/>
          <a:lstStyle/>
          <a:p>
            <a:pPr>
              <a:lnSpc>
                <a:spcPct val="120000"/>
              </a:lnSpc>
            </a:pPr>
            <a:r>
              <a:rPr lang="en-US" dirty="0" smtClean="0">
                <a:solidFill>
                  <a:srgbClr val="000000"/>
                </a:solidFill>
                <a:latin typeface="Arial" charset="0"/>
              </a:rPr>
              <a:t>Serves as </a:t>
            </a:r>
            <a:r>
              <a:rPr lang="en-US" b="1" dirty="0" smtClean="0">
                <a:solidFill>
                  <a:srgbClr val="000000"/>
                </a:solidFill>
                <a:latin typeface="Arial" charset="0"/>
              </a:rPr>
              <a:t>the </a:t>
            </a:r>
            <a:r>
              <a:rPr lang="en-US" dirty="0" smtClean="0">
                <a:solidFill>
                  <a:srgbClr val="000000"/>
                </a:solidFill>
                <a:latin typeface="Arial" charset="0"/>
              </a:rPr>
              <a:t>invasive species information clearinghouse for Texas.</a:t>
            </a:r>
            <a:endParaRPr lang="en-US" b="1" dirty="0">
              <a:solidFill>
                <a:srgbClr val="408000"/>
              </a:solidFill>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BE3BC99D-71CB-E14F-BA84-2BF377594D04}" type="slidenum">
              <a:rPr lang="en-US"/>
              <a:pPr/>
              <a:t>21</a:t>
            </a:fld>
            <a:endParaRPr lang="en-US"/>
          </a:p>
        </p:txBody>
      </p:sp>
      <p:sp>
        <p:nvSpPr>
          <p:cNvPr id="43011" name="Rectangle 2"/>
          <p:cNvSpPr>
            <a:spLocks noGrp="1" noRot="1" noChangeAspect="1" noChangeArrowheads="1"/>
          </p:cNvSpPr>
          <p:nvPr>
            <p:ph type="sldImg"/>
          </p:nvPr>
        </p:nvSpPr>
        <p:spPr>
          <a:solidFill>
            <a:srgbClr val="FFFFFF"/>
          </a:solidFill>
          <a:ln/>
        </p:spPr>
      </p:sp>
      <p:sp>
        <p:nvSpPr>
          <p:cNvPr id="430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4A3A7F87-D546-1E41-BB92-E01AC48822F6}" type="slidenum">
              <a:rPr lang="en-US"/>
              <a:pPr/>
              <a:t>22</a:t>
            </a:fld>
            <a:endParaRPr lang="en-US"/>
          </a:p>
        </p:txBody>
      </p:sp>
      <p:sp>
        <p:nvSpPr>
          <p:cNvPr id="45059" name="Rectangle 2"/>
          <p:cNvSpPr>
            <a:spLocks noGrp="1" noRot="1" noChangeAspect="1" noChangeArrowheads="1"/>
          </p:cNvSpPr>
          <p:nvPr>
            <p:ph type="sldImg"/>
          </p:nvPr>
        </p:nvSpPr>
        <p:spPr>
          <a:solidFill>
            <a:srgbClr val="FFFFFF"/>
          </a:solidFill>
          <a:ln/>
        </p:spPr>
      </p:sp>
      <p:sp>
        <p:nvSpPr>
          <p:cNvPr id="45060" name="Rectangle 3"/>
          <p:cNvSpPr>
            <a:spLocks noGrp="1" noChangeArrowheads="1"/>
          </p:cNvSpPr>
          <p:nvPr>
            <p:ph type="body" idx="1"/>
          </p:nvPr>
        </p:nvSpPr>
        <p:spPr>
          <a:solidFill>
            <a:srgbClr val="FFFFFF"/>
          </a:solidFill>
          <a:ln>
            <a:solidFill>
              <a:srgbClr val="000000"/>
            </a:solidFill>
          </a:ln>
        </p:spPr>
        <p:txBody>
          <a:bodyPr/>
          <a:lstStyle/>
          <a:p>
            <a:pPr>
              <a:lnSpc>
                <a:spcPct val="120000"/>
              </a:lnSpc>
            </a:pPr>
            <a:r>
              <a:rPr lang="en-US" sz="1400" b="1" dirty="0" smtClean="0">
                <a:solidFill>
                  <a:srgbClr val="CC6633"/>
                </a:solidFill>
                <a:latin typeface="Verdana" charset="0"/>
              </a:rPr>
              <a:t>140 Species</a:t>
            </a:r>
            <a:endParaRPr lang="en-US" sz="1400" dirty="0" smtClean="0">
              <a:solidFill>
                <a:srgbClr val="000000"/>
              </a:solidFill>
              <a:latin typeface="Verdana" charset="0"/>
            </a:endParaRPr>
          </a:p>
          <a:p>
            <a:pPr>
              <a:lnSpc>
                <a:spcPct val="120000"/>
              </a:lnSpc>
            </a:pPr>
            <a:r>
              <a:rPr lang="en-US" sz="1200" dirty="0" smtClean="0">
                <a:solidFill>
                  <a:srgbClr val="000000"/>
                </a:solidFill>
                <a:latin typeface="Arial" charset="0"/>
              </a:rPr>
              <a:t>Plants known to occur in or around Texas and suspected of invasive problems in natural areas around the United States.</a:t>
            </a:r>
          </a:p>
          <a:p>
            <a:pPr>
              <a:lnSpc>
                <a:spcPct val="120000"/>
              </a:lnSpc>
            </a:pPr>
            <a:endParaRPr lang="en-US" sz="1200" dirty="0" smtClean="0">
              <a:solidFill>
                <a:srgbClr val="808000"/>
              </a:solidFill>
              <a:latin typeface="Arial" charset="0"/>
            </a:endParaRPr>
          </a:p>
          <a:p>
            <a:pPr>
              <a:lnSpc>
                <a:spcPct val="120000"/>
              </a:lnSpc>
            </a:pPr>
            <a:r>
              <a:rPr lang="en-US" sz="1100" dirty="0" smtClean="0">
                <a:solidFill>
                  <a:srgbClr val="808000"/>
                </a:solidFill>
                <a:latin typeface="Verdana" charset="0"/>
              </a:rPr>
              <a:t>TDA Noxious Weed List - </a:t>
            </a:r>
            <a:r>
              <a:rPr lang="en-US" sz="1100" b="1" dirty="0" smtClean="0">
                <a:solidFill>
                  <a:srgbClr val="808000"/>
                </a:solidFill>
                <a:latin typeface="Verdana" charset="0"/>
              </a:rPr>
              <a:t>33</a:t>
            </a:r>
            <a:endParaRPr lang="en-US" sz="1100" dirty="0" smtClean="0">
              <a:solidFill>
                <a:srgbClr val="808000"/>
              </a:solidFill>
              <a:latin typeface="Verdana" charset="0"/>
            </a:endParaRPr>
          </a:p>
          <a:p>
            <a:pPr>
              <a:lnSpc>
                <a:spcPct val="120000"/>
              </a:lnSpc>
            </a:pPr>
            <a:r>
              <a:rPr lang="en-US" sz="1100" dirty="0" smtClean="0">
                <a:solidFill>
                  <a:srgbClr val="808000"/>
                </a:solidFill>
                <a:latin typeface="Verdana" charset="0"/>
              </a:rPr>
              <a:t>TPWD Prohibited Exotic - </a:t>
            </a:r>
            <a:r>
              <a:rPr lang="en-US" sz="1100" b="1" dirty="0" smtClean="0">
                <a:solidFill>
                  <a:srgbClr val="808000"/>
                </a:solidFill>
                <a:latin typeface="Verdana" charset="0"/>
              </a:rPr>
              <a:t>13</a:t>
            </a:r>
            <a:endParaRPr lang="en-US" sz="1100" dirty="0" smtClean="0">
              <a:solidFill>
                <a:srgbClr val="808000"/>
              </a:solidFill>
              <a:latin typeface="Verdana" charset="0"/>
            </a:endParaRPr>
          </a:p>
          <a:p>
            <a:pPr>
              <a:lnSpc>
                <a:spcPct val="120000"/>
              </a:lnSpc>
            </a:pPr>
            <a:r>
              <a:rPr lang="en-US" sz="1400" dirty="0" smtClean="0">
                <a:solidFill>
                  <a:srgbClr val="808000"/>
                </a:solidFill>
                <a:latin typeface="Verdana" charset="0"/>
              </a:rPr>
              <a:t>\</a:t>
            </a:r>
            <a:endParaRPr lang="en-US" sz="1400" dirty="0">
              <a:solidFill>
                <a:srgbClr val="808000"/>
              </a:solidFill>
              <a:latin typeface="Verdana"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4BAA01B5-0913-B14F-A77C-B02C780433CC}" type="slidenum">
              <a:rPr lang="en-US"/>
              <a:pPr/>
              <a:t>2</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solidFill>
            <a:srgbClr val="FFFFFF"/>
          </a:solidFill>
          <a:ln>
            <a:solidFill>
              <a:srgbClr val="000000"/>
            </a:solidFill>
          </a:ln>
        </p:spPr>
        <p:txBody>
          <a:bodyPr/>
          <a:lstStyle/>
          <a:p>
            <a:pPr marL="228600" indent="-228600" eaLnBrk="1" hangingPunct="1"/>
            <a:r>
              <a:rPr lang="en-US" b="1" i="1">
                <a:solidFill>
                  <a:srgbClr val="000000"/>
                </a:solidFill>
                <a:latin typeface="Times New Roman" charset="0"/>
              </a:rPr>
              <a:t>The Pulling Together Initiative</a:t>
            </a:r>
          </a:p>
          <a:p>
            <a:pPr marL="228600" indent="-228600" eaLnBrk="1" hangingPunct="1"/>
            <a:endParaRPr lang="en-US" i="1">
              <a:solidFill>
                <a:srgbClr val="000000"/>
              </a:solidFill>
              <a:latin typeface="Times New Roman" charset="0"/>
            </a:endParaRPr>
          </a:p>
          <a:p>
            <a:pPr marL="228600" indent="-228600" eaLnBrk="1" hangingPunct="1"/>
            <a:r>
              <a:rPr lang="en-US">
                <a:solidFill>
                  <a:srgbClr val="000000"/>
                </a:solidFill>
                <a:latin typeface="Times New Roman" charset="0"/>
              </a:rPr>
              <a:t>In partnership with state and federal agencies, non-governmental organizations, the nursery industry, and other stakeholders, the Wildflower Center is organizing a new statewide effort to address the issue of non-native invasive plants. The goals of this Pulling Together Initiative are to facilitate communication among the state's invasive plant stakeholders; develop a coordinated response to address invasive plant issues on a statewide level; provide a venue for sharing information about key invasive plant strategies; and raise public awareness of the problems posed by invasive plants in Texas. The Wildflower Center hosted the first statewide conference on invasive plants in November, which included two days of professional meetings and one day of public awareness/educational outreach. In addition, the Wildflower Center has created an informational website to disseminate educational, geospatial, and biological invasive plant information within the state of Texas. For more information on the Pulling Together Initiative, visit www.texasinvasives.org.</a:t>
            </a:r>
            <a:endParaRPr lang="en-US">
              <a:solidFill>
                <a:srgbClr val="426437"/>
              </a:solidFill>
              <a:latin typeface="Verdana"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2DCBF819-5040-EE45-A7E1-8D3C4AF32A3B}" type="slidenum">
              <a:rPr lang="en-US"/>
              <a:pPr/>
              <a:t>23</a:t>
            </a:fld>
            <a:endParaRPr lang="en-US"/>
          </a:p>
        </p:txBody>
      </p:sp>
      <p:sp>
        <p:nvSpPr>
          <p:cNvPr id="47107" name="Rectangle 2"/>
          <p:cNvSpPr>
            <a:spLocks noGrp="1" noRot="1" noChangeAspect="1" noChangeArrowheads="1"/>
          </p:cNvSpPr>
          <p:nvPr>
            <p:ph type="sldImg"/>
          </p:nvPr>
        </p:nvSpPr>
        <p:spPr>
          <a:solidFill>
            <a:srgbClr val="FFFFFF"/>
          </a:solidFill>
          <a:ln/>
        </p:spPr>
      </p:sp>
      <p:sp>
        <p:nvSpPr>
          <p:cNvPr id="471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1226D9A0-F199-394F-AA2F-DC8942E0F580}" type="slidenum">
              <a:rPr lang="en-US"/>
              <a:pPr/>
              <a:t>24</a:t>
            </a:fld>
            <a:endParaRPr lang="en-US"/>
          </a:p>
        </p:txBody>
      </p:sp>
      <p:sp>
        <p:nvSpPr>
          <p:cNvPr id="51203" name="Rectangle 2"/>
          <p:cNvSpPr>
            <a:spLocks noGrp="1" noRot="1" noChangeAspect="1" noChangeArrowheads="1"/>
          </p:cNvSpPr>
          <p:nvPr>
            <p:ph type="sldImg"/>
          </p:nvPr>
        </p:nvSpPr>
        <p:spPr>
          <a:solidFill>
            <a:srgbClr val="FFFFFF"/>
          </a:solidFill>
          <a:ln/>
        </p:spPr>
      </p:sp>
      <p:sp>
        <p:nvSpPr>
          <p:cNvPr id="512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D9836B91-0FEB-194C-8586-BFE55BA2FD62}" type="slidenum">
              <a:rPr lang="en-US"/>
              <a:pPr/>
              <a:t>26</a:t>
            </a:fld>
            <a:endParaRPr lang="en-US"/>
          </a:p>
        </p:txBody>
      </p:sp>
      <p:sp>
        <p:nvSpPr>
          <p:cNvPr id="49155" name="Rectangle 2"/>
          <p:cNvSpPr>
            <a:spLocks noGrp="1" noRot="1" noChangeAspect="1" noChangeArrowheads="1"/>
          </p:cNvSpPr>
          <p:nvPr>
            <p:ph type="sldImg"/>
          </p:nvPr>
        </p:nvSpPr>
        <p:spPr>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65F2D09D-B3EA-5E41-A618-18ECBDAB2ABA}" type="slidenum">
              <a:rPr lang="en-US"/>
              <a:pPr/>
              <a:t>27</a:t>
            </a:fld>
            <a:endParaRPr lang="en-US"/>
          </a:p>
        </p:txBody>
      </p:sp>
      <p:sp>
        <p:nvSpPr>
          <p:cNvPr id="53251" name="Rectangle 2"/>
          <p:cNvSpPr>
            <a:spLocks noGrp="1" noRot="1" noChangeAspect="1" noChangeArrowheads="1"/>
          </p:cNvSpPr>
          <p:nvPr>
            <p:ph type="sldImg"/>
          </p:nvPr>
        </p:nvSpPr>
        <p:spPr>
          <a:solidFill>
            <a:srgbClr val="FFFFFF"/>
          </a:solidFill>
          <a:ln/>
        </p:spPr>
      </p:sp>
      <p:sp>
        <p:nvSpPr>
          <p:cNvPr id="532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i="1">
                <a:solidFill>
                  <a:srgbClr val="000000"/>
                </a:solidFill>
                <a:latin typeface="Times New Roman" charset="0"/>
              </a:rPr>
              <a:t>PlantWise: A Partnership for Conservation</a:t>
            </a:r>
          </a:p>
          <a:p>
            <a:pPr eaLnBrk="1" hangingPunct="1"/>
            <a:endParaRPr lang="en-US" i="1">
              <a:solidFill>
                <a:srgbClr val="000000"/>
              </a:solidFill>
              <a:latin typeface="Times New Roman" charset="0"/>
            </a:endParaRPr>
          </a:p>
          <a:p>
            <a:pPr eaLnBrk="1" hangingPunct="1"/>
            <a:r>
              <a:rPr lang="en-US" i="1">
                <a:solidFill>
                  <a:srgbClr val="000000"/>
                </a:solidFill>
                <a:latin typeface="Times New Roman" charset="0"/>
              </a:rPr>
              <a:t>PlantWise</a:t>
            </a:r>
            <a:r>
              <a:rPr lang="en-US">
                <a:solidFill>
                  <a:srgbClr val="000000"/>
                </a:solidFill>
                <a:latin typeface="Times New Roman" charset="0"/>
              </a:rPr>
              <a:t> is a new partnership between the National Park Service, Lady Bird Johnson Wildflower Center, Garden Club of America, and the Student Conservation Association to educate the public and communities about best management practices to prevent harmful invasive plants from invading parklands and natural areas. Education is a critical mechanism for changing behaviors and creating an environment where citizens understand their responsibility for managing plants in their homes and communities.  Invasive plant management, like litter control or fire proofing homes is an issue that can be influenced greatly by public education. The </a:t>
            </a:r>
            <a:r>
              <a:rPr lang="en-US" i="1">
                <a:solidFill>
                  <a:srgbClr val="000000"/>
                </a:solidFill>
                <a:latin typeface="Times New Roman" charset="0"/>
              </a:rPr>
              <a:t>PlantWise</a:t>
            </a:r>
            <a:r>
              <a:rPr lang="en-US">
                <a:solidFill>
                  <a:srgbClr val="000000"/>
                </a:solidFill>
                <a:latin typeface="Times New Roman" charset="0"/>
              </a:rPr>
              <a:t> program will develop a web-accessed, community education program on invasive plant management such as the successful </a:t>
            </a:r>
            <a:r>
              <a:rPr lang="en-US" i="1">
                <a:solidFill>
                  <a:srgbClr val="000000"/>
                </a:solidFill>
                <a:latin typeface="Times New Roman" charset="0"/>
              </a:rPr>
              <a:t>Firewise</a:t>
            </a:r>
            <a:r>
              <a:rPr lang="en-US">
                <a:solidFill>
                  <a:srgbClr val="000000"/>
                </a:solidFill>
                <a:latin typeface="Times New Roman" charset="0"/>
              </a:rPr>
              <a:t> (www.firewise.org) to help communities, agencies, and nongovernmental organizations manage their invasive plant problems. The standardized materials will outline the problem of invasive species and describe how homeowners and landowners can prevent introductions of invasives, manage their landscapes in the presence of introduced species, and use native plants or non-invasive plants as alternatives.</a:t>
            </a:r>
            <a:endParaRPr lang="en-US" sz="1800">
              <a:latin typeface="Arial" charset="0"/>
            </a:endParaRPr>
          </a:p>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52026E98-47A9-7844-9EAC-7B86FE311721}" type="slidenum">
              <a:rPr lang="en-US"/>
              <a:pPr/>
              <a:t>28</a:t>
            </a:fld>
            <a:endParaRPr lang="en-US"/>
          </a:p>
        </p:txBody>
      </p:sp>
      <p:sp>
        <p:nvSpPr>
          <p:cNvPr id="55299" name="Rectangle 2"/>
          <p:cNvSpPr>
            <a:spLocks noGrp="1" noRot="1" noChangeAspect="1" noChangeArrowheads="1"/>
          </p:cNvSpPr>
          <p:nvPr>
            <p:ph type="sldImg"/>
          </p:nvPr>
        </p:nvSpPr>
        <p:spPr>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a:solidFill>
                  <a:srgbClr val="426437"/>
                </a:solidFill>
                <a:latin typeface="Arial" charset="0"/>
              </a:rPr>
              <a:t>1. Plant non-invasive plants.</a:t>
            </a:r>
            <a:r>
              <a:rPr lang="en-US">
                <a:solidFill>
                  <a:srgbClr val="426437"/>
                </a:solidFill>
                <a:latin typeface="Verdana" charset="0"/>
              </a:rPr>
              <a:t>When gardening, plant species that are not listed on the Federal noxious weed list for your state, and find out what plants are causing problems in parks or natural areas in your region to make sure you know what species to avoid. Visit </a:t>
            </a:r>
            <a:r>
              <a:rPr lang="en-US" u="sng">
                <a:solidFill>
                  <a:srgbClr val="DD2020"/>
                </a:solidFill>
                <a:latin typeface="Arial" charset="0"/>
                <a:hlinkClick r:id="rId3"/>
              </a:rPr>
              <a:t>USDA Plants Noxious Weeds List</a:t>
            </a:r>
            <a:r>
              <a:rPr lang="en-US">
                <a:solidFill>
                  <a:srgbClr val="426437"/>
                </a:solidFill>
                <a:latin typeface="Verdana" charset="0"/>
              </a:rPr>
              <a:t> for your state.</a:t>
            </a:r>
            <a:endParaRPr lang="en-US" b="1">
              <a:solidFill>
                <a:srgbClr val="426437"/>
              </a:solidFill>
              <a:latin typeface="Arial" charset="0"/>
            </a:endParaRPr>
          </a:p>
          <a:p>
            <a:pPr eaLnBrk="1" hangingPunct="1"/>
            <a:endParaRPr lang="en-US" b="1">
              <a:solidFill>
                <a:srgbClr val="426437"/>
              </a:solidFill>
              <a:latin typeface="Arial" charset="0"/>
            </a:endParaRPr>
          </a:p>
          <a:p>
            <a:pPr eaLnBrk="1" hangingPunct="1"/>
            <a:r>
              <a:rPr lang="en-US" b="1">
                <a:solidFill>
                  <a:srgbClr val="426437"/>
                </a:solidFill>
                <a:latin typeface="Arial" charset="0"/>
              </a:rPr>
              <a:t>2. Use non-invasive alternatives.</a:t>
            </a:r>
            <a:r>
              <a:rPr lang="en-US">
                <a:solidFill>
                  <a:srgbClr val="426437"/>
                </a:solidFill>
                <a:latin typeface="Verdana" charset="0"/>
              </a:rPr>
              <a:t>Ask a local nursery about non-invasive plant alternatives. Native plants often have similar characteristics as invasives without the damaging ecological side effects.</a:t>
            </a:r>
          </a:p>
          <a:p>
            <a:pPr eaLnBrk="1" hangingPunct="1"/>
            <a:endParaRPr lang="en-US" b="1">
              <a:solidFill>
                <a:srgbClr val="426437"/>
              </a:solidFill>
              <a:latin typeface="Arial" charset="0"/>
            </a:endParaRPr>
          </a:p>
          <a:p>
            <a:pPr eaLnBrk="1" hangingPunct="1"/>
            <a:r>
              <a:rPr lang="en-US" b="1">
                <a:solidFill>
                  <a:srgbClr val="426437"/>
                </a:solidFill>
                <a:latin typeface="Arial" charset="0"/>
              </a:rPr>
              <a:t>3. Watch out for invasive plant hitchhikers.</a:t>
            </a:r>
            <a:r>
              <a:rPr lang="en-US">
                <a:solidFill>
                  <a:srgbClr val="426437"/>
                </a:solidFill>
                <a:latin typeface="Verdana" charset="0"/>
              </a:rPr>
              <a:t>Check clothes, belongings, and vehicles for seeds and pieces of plants. Many invasive plants are spread to new places when they become attached to these things and then drop off somewhere new.</a:t>
            </a:r>
          </a:p>
          <a:p>
            <a:pPr eaLnBrk="1" hangingPunct="1"/>
            <a:endParaRPr lang="en-US" b="1">
              <a:solidFill>
                <a:srgbClr val="426437"/>
              </a:solidFill>
              <a:latin typeface="Arial" charset="0"/>
            </a:endParaRPr>
          </a:p>
          <a:p>
            <a:pPr eaLnBrk="1" hangingPunct="1"/>
            <a:r>
              <a:rPr lang="en-US" b="1">
                <a:solidFill>
                  <a:srgbClr val="426437"/>
                </a:solidFill>
                <a:latin typeface="Arial" charset="0"/>
              </a:rPr>
              <a:t>4. Have a care if you share.</a:t>
            </a:r>
            <a:r>
              <a:rPr lang="en-US">
                <a:solidFill>
                  <a:srgbClr val="426437"/>
                </a:solidFill>
                <a:latin typeface="Verdana" charset="0"/>
              </a:rPr>
              <a:t>Many invasive plants move around because they are attractive garden plants. Do not share cuttings, seedlings or plants that are invasive with neighbors and friends.</a:t>
            </a:r>
          </a:p>
          <a:p>
            <a:pPr eaLnBrk="1" hangingPunct="1"/>
            <a:endParaRPr lang="en-US">
              <a:solidFill>
                <a:srgbClr val="426437"/>
              </a:solidFill>
              <a:latin typeface="Verdana" charset="0"/>
            </a:endParaRPr>
          </a:p>
          <a:p>
            <a:pPr eaLnBrk="1" hangingPunct="1"/>
            <a:r>
              <a:rPr lang="en-US" b="1">
                <a:solidFill>
                  <a:srgbClr val="426437"/>
                </a:solidFill>
                <a:latin typeface="Arial" charset="0"/>
              </a:rPr>
              <a:t>5. Use only seed mixes that are invasive plant free.</a:t>
            </a:r>
            <a:r>
              <a:rPr lang="en-US">
                <a:solidFill>
                  <a:srgbClr val="426437"/>
                </a:solidFill>
                <a:latin typeface="Verdana" charset="0"/>
              </a:rPr>
              <a:t>Some invasive plants were introduced because they were contaminants in wildflower and grass seed mixes. Check the ingredient lists of seed mixes to make sure that invasive plants are not included. Try to purchase seed mixes from reputable manufacturers that guarantee the purity and content of their seed. Take your regional native plant list with you when you buy the mix. To learn more about native plants in your area, visit </a:t>
            </a:r>
            <a:r>
              <a:rPr lang="en-US" u="sng">
                <a:solidFill>
                  <a:srgbClr val="6F1010"/>
                </a:solidFill>
                <a:latin typeface="Arial" charset="0"/>
                <a:hlinkClick r:id=""/>
              </a:rPr>
              <a:t>www.wildflower.org</a:t>
            </a:r>
            <a:r>
              <a:rPr lang="en-US">
                <a:solidFill>
                  <a:srgbClr val="426437"/>
                </a:solidFill>
                <a:latin typeface="Verdana" charset="0"/>
              </a:rPr>
              <a:t> and select </a:t>
            </a:r>
            <a:r>
              <a:rPr lang="en-US">
                <a:solidFill>
                  <a:srgbClr val="426437"/>
                </a:solidFill>
                <a:latin typeface="Verdana" charset="0"/>
                <a:ea typeface="ヒラギノ角ゴ Pro W3" charset="-128"/>
                <a:cs typeface="ヒラギノ角ゴ Pro W3" charset="-128"/>
              </a:rPr>
              <a:t>ﾒ</a:t>
            </a:r>
            <a:r>
              <a:rPr lang="en-US" altLang="ja-JP">
                <a:solidFill>
                  <a:srgbClr val="426437"/>
                </a:solidFill>
                <a:latin typeface="Verdana" charset="0"/>
              </a:rPr>
              <a:t>explore plants</a:t>
            </a:r>
            <a:r>
              <a:rPr lang="en-US">
                <a:solidFill>
                  <a:srgbClr val="426437"/>
                </a:solidFill>
                <a:latin typeface="Verdana" charset="0"/>
                <a:ea typeface="ヒラギノ角ゴ Pro W3" charset="-128"/>
                <a:cs typeface="ヒラギノ角ゴ Pro W3" charset="-128"/>
              </a:rPr>
              <a:t>ﾓ</a:t>
            </a:r>
            <a:r>
              <a:rPr lang="en-US" altLang="ja-JP">
                <a:solidFill>
                  <a:srgbClr val="426437"/>
                </a:solidFill>
                <a:latin typeface="Verdana" charset="0"/>
              </a:rPr>
              <a:t> to explore your states native plants.</a:t>
            </a:r>
          </a:p>
          <a:p>
            <a:pPr eaLnBrk="1" hangingPunct="1"/>
            <a:endParaRPr lang="en-US" b="1">
              <a:solidFill>
                <a:srgbClr val="426437"/>
              </a:solidFill>
              <a:latin typeface="Arial" charset="0"/>
            </a:endParaRPr>
          </a:p>
          <a:p>
            <a:pPr eaLnBrk="1" hangingPunct="1"/>
            <a:r>
              <a:rPr lang="en-US" b="1">
                <a:solidFill>
                  <a:srgbClr val="426437"/>
                </a:solidFill>
                <a:latin typeface="Arial" charset="0"/>
              </a:rPr>
              <a:t>6. Use weed-free soil and mulch mix</a:t>
            </a:r>
            <a:r>
              <a:rPr lang="en-US">
                <a:solidFill>
                  <a:srgbClr val="426437"/>
                </a:solidFill>
                <a:latin typeface="Verdana" charset="0"/>
              </a:rPr>
              <a:t>Some invasive plants are introduced because they were contaminants in landfill soil and mulch mixes. Try to purchase seed mixes from reputable manufacturers that guarantee the purity or weed-free content of their soil and mulch mixes. (Look for a tag that says </a:t>
            </a:r>
            <a:r>
              <a:rPr lang="en-US">
                <a:solidFill>
                  <a:srgbClr val="426437"/>
                </a:solidFill>
                <a:latin typeface="Verdana" charset="0"/>
                <a:ea typeface="ヒラギノ角ゴ Pro W3" charset="-128"/>
                <a:cs typeface="ヒラギノ角ゴ Pro W3" charset="-128"/>
              </a:rPr>
              <a:t>ﾒ</a:t>
            </a:r>
            <a:r>
              <a:rPr lang="en-US" altLang="ja-JP">
                <a:solidFill>
                  <a:srgbClr val="426437"/>
                </a:solidFill>
                <a:latin typeface="Verdana" charset="0"/>
              </a:rPr>
              <a:t>Certified weed free.</a:t>
            </a:r>
            <a:r>
              <a:rPr lang="en-US">
                <a:solidFill>
                  <a:srgbClr val="426437"/>
                </a:solidFill>
                <a:latin typeface="Verdana" charset="0"/>
                <a:ea typeface="ヒラギノ角ゴ Pro W3" charset="-128"/>
                <a:cs typeface="ヒラギノ角ゴ Pro W3" charset="-128"/>
              </a:rPr>
              <a:t>ﾓ</a:t>
            </a:r>
            <a:r>
              <a:rPr lang="en-US" altLang="ja-JP">
                <a:solidFill>
                  <a:srgbClr val="426437"/>
                </a:solidFill>
                <a:latin typeface="Verdana" charset="0"/>
              </a:rPr>
              <a:t>)</a:t>
            </a:r>
          </a:p>
          <a:p>
            <a:pPr eaLnBrk="1" hangingPunct="1"/>
            <a:endParaRPr lang="en-US" b="1">
              <a:solidFill>
                <a:srgbClr val="426437"/>
              </a:solidFill>
              <a:latin typeface="Arial" charset="0"/>
            </a:endParaRPr>
          </a:p>
          <a:p>
            <a:pPr eaLnBrk="1" hangingPunct="1"/>
            <a:r>
              <a:rPr lang="en-US" b="1">
                <a:solidFill>
                  <a:srgbClr val="426437"/>
                </a:solidFill>
                <a:latin typeface="Arial" charset="0"/>
              </a:rPr>
              <a:t>7. Be especially careful with aquatic plants.</a:t>
            </a:r>
            <a:r>
              <a:rPr lang="en-US">
                <a:solidFill>
                  <a:srgbClr val="426437"/>
                </a:solidFill>
                <a:latin typeface="Verdana" charset="0"/>
              </a:rPr>
              <a:t>Don</a:t>
            </a:r>
            <a:r>
              <a:rPr lang="en-US">
                <a:solidFill>
                  <a:srgbClr val="426437"/>
                </a:solidFill>
                <a:latin typeface="Verdana" charset="0"/>
                <a:ea typeface="ヒラギノ角ゴ Pro W3" charset="-128"/>
                <a:cs typeface="ヒラギノ角ゴ Pro W3" charset="-128"/>
              </a:rPr>
              <a:t>ﾕ</a:t>
            </a:r>
            <a:r>
              <a:rPr lang="en-US" altLang="ja-JP">
                <a:solidFill>
                  <a:srgbClr val="426437"/>
                </a:solidFill>
                <a:latin typeface="Verdana" charset="0"/>
              </a:rPr>
              <a:t>t just dump them!! Invasive aquatic plants were often introduced as attractive water garden and aquarium decorations. Visit www.habittitude.net to learn more about invasive aquatic plants and conservation of aquatic resources. See </a:t>
            </a:r>
            <a:r>
              <a:rPr lang="en-US" altLang="ja-JP" u="sng">
                <a:solidFill>
                  <a:srgbClr val="DD2020"/>
                </a:solidFill>
                <a:latin typeface="Arial" charset="0"/>
                <a:hlinkClick r:id=""/>
              </a:rPr>
              <a:t>Habittatitude</a:t>
            </a:r>
            <a:endParaRPr lang="en-US" altLang="ja-JP" u="sng">
              <a:solidFill>
                <a:srgbClr val="DD2020"/>
              </a:solidFill>
              <a:latin typeface="Arial" charset="0"/>
            </a:endParaRPr>
          </a:p>
          <a:p>
            <a:pPr eaLnBrk="1" hangingPunct="1"/>
            <a:endParaRPr lang="en-US" u="sng">
              <a:solidFill>
                <a:srgbClr val="DD2020"/>
              </a:solidFill>
              <a:latin typeface="Arial" charset="0"/>
            </a:endParaRPr>
          </a:p>
          <a:p>
            <a:pPr eaLnBrk="1" hangingPunct="1"/>
            <a:r>
              <a:rPr lang="en-US" b="1">
                <a:solidFill>
                  <a:srgbClr val="426437"/>
                </a:solidFill>
                <a:latin typeface="Arial" charset="0"/>
              </a:rPr>
              <a:t>8. Keep an eye on new sprouts and volunteers.</a:t>
            </a:r>
            <a:r>
              <a:rPr lang="en-US">
                <a:solidFill>
                  <a:srgbClr val="426437"/>
                </a:solidFill>
                <a:latin typeface="Verdana" charset="0"/>
              </a:rPr>
              <a:t>Invasive plants can come from anywhere and spread very quickly. Some invasive plants make attractive additions to our gardens but can spread very quickly by producing lots of seedlings. Control your invasive garden plants by hand-pulling or mowing unwanted seedlings to prevent them from growing to maturity. (Regular mowing or use of barriers.) Be aware of what is coming up in your yard, and take care to control these new invasives.</a:t>
            </a:r>
          </a:p>
          <a:p>
            <a:pPr eaLnBrk="1" hangingPunct="1"/>
            <a:endParaRPr lang="en-US">
              <a:solidFill>
                <a:srgbClr val="426437"/>
              </a:solidFill>
              <a:latin typeface="Verdana" charset="0"/>
            </a:endParaRPr>
          </a:p>
          <a:p>
            <a:pPr eaLnBrk="1" hangingPunct="1"/>
            <a:r>
              <a:rPr lang="en-US" b="1">
                <a:solidFill>
                  <a:srgbClr val="426437"/>
                </a:solidFill>
                <a:latin typeface="Arial" charset="0"/>
              </a:rPr>
              <a:t>9. Dispose of invasive plants carefully.</a:t>
            </a:r>
            <a:r>
              <a:rPr lang="en-US">
                <a:solidFill>
                  <a:srgbClr val="426437"/>
                </a:solidFill>
                <a:latin typeface="Verdana" charset="0"/>
              </a:rPr>
              <a:t>When pruning or removing parts of or whole invasive plants consider whether there are any seeds, fruits or cuttings that could resprout. Try freezing seeds, fruits and cuttings or burning them if it is permitted in your area, as this will make them nonviable. Or consider pruning or removing invasive plants before they produce fruit or seeds. (When removing the plant either burn, bag or freeze before you dispose.)</a:t>
            </a:r>
          </a:p>
          <a:p>
            <a:pPr eaLnBrk="1" hangingPunct="1"/>
            <a:endParaRPr lang="en-US">
              <a:solidFill>
                <a:srgbClr val="426437"/>
              </a:solidFill>
              <a:latin typeface="Verdana" charset="0"/>
            </a:endParaRPr>
          </a:p>
          <a:p>
            <a:pPr eaLnBrk="1" hangingPunct="1"/>
            <a:r>
              <a:rPr lang="en-US" b="1">
                <a:solidFill>
                  <a:srgbClr val="426437"/>
                </a:solidFill>
                <a:latin typeface="Arial" charset="0"/>
              </a:rPr>
              <a:t>10. If you can</a:t>
            </a:r>
            <a:r>
              <a:rPr lang="en-US" b="1">
                <a:solidFill>
                  <a:srgbClr val="426437"/>
                </a:solidFill>
                <a:latin typeface="Arial" charset="0"/>
                <a:ea typeface="ヒラギノ角ゴ Pro W3" charset="-128"/>
                <a:cs typeface="ヒラギノ角ゴ Pro W3" charset="-128"/>
              </a:rPr>
              <a:t>ﾕ</a:t>
            </a:r>
            <a:r>
              <a:rPr lang="en-US" altLang="ja-JP" b="1">
                <a:solidFill>
                  <a:srgbClr val="426437"/>
                </a:solidFill>
                <a:latin typeface="Arial" charset="0"/>
              </a:rPr>
              <a:t>t part with your invasive plant, remember </a:t>
            </a:r>
            <a:r>
              <a:rPr lang="en-US" b="1">
                <a:solidFill>
                  <a:srgbClr val="426437"/>
                </a:solidFill>
                <a:latin typeface="Arial" charset="0"/>
                <a:ea typeface="ヒラギノ角ゴ Pro W3" charset="-128"/>
                <a:cs typeface="ヒラギノ角ゴ Pro W3" charset="-128"/>
              </a:rPr>
              <a:t>ﾐ</a:t>
            </a:r>
            <a:r>
              <a:rPr lang="en-US" altLang="ja-JP" b="1">
                <a:solidFill>
                  <a:srgbClr val="426437"/>
                </a:solidFill>
                <a:latin typeface="Arial" charset="0"/>
              </a:rPr>
              <a:t> contain it, control it, or cage it. Please be responsible.</a:t>
            </a:r>
            <a:r>
              <a:rPr lang="en-US" altLang="ja-JP">
                <a:solidFill>
                  <a:srgbClr val="426437"/>
                </a:solidFill>
                <a:latin typeface="Verdana" charset="0"/>
              </a:rPr>
              <a:t>If you have a plant in your garden that has invasive tendencies, take special steps to keep it in your garden like inserting root barriers, trimming regularly, or harvesting fruits or seeds before they are spread.</a:t>
            </a:r>
            <a:endParaRPr lang="en-US">
              <a:solidFill>
                <a:srgbClr val="426437"/>
              </a:solidFill>
              <a:latin typeface="Verdana"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A2C24EF5-AD62-A947-BF29-681E732619DC}" type="slidenum">
              <a:rPr lang="en-US"/>
              <a:pPr/>
              <a:t>29</a:t>
            </a:fld>
            <a:endParaRPr lang="en-US"/>
          </a:p>
        </p:txBody>
      </p:sp>
      <p:sp>
        <p:nvSpPr>
          <p:cNvPr id="57347" name="Rectangle 2"/>
          <p:cNvSpPr>
            <a:spLocks noGrp="1" noRot="1" noChangeAspect="1" noChangeArrowheads="1"/>
          </p:cNvSpPr>
          <p:nvPr>
            <p:ph type="sldImg"/>
          </p:nvPr>
        </p:nvSpPr>
        <p:spPr>
          <a:solidFill>
            <a:srgbClr val="FFFFFF"/>
          </a:solidFill>
          <a:ln/>
        </p:spPr>
      </p:sp>
      <p:sp>
        <p:nvSpPr>
          <p:cNvPr id="573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D57B690E-3473-C24C-B699-4D19DB4C652B}" type="slidenum">
              <a:rPr lang="en-US"/>
              <a:pPr/>
              <a:t>30</a:t>
            </a:fld>
            <a:endParaRPr lang="en-US"/>
          </a:p>
        </p:txBody>
      </p:sp>
      <p:sp>
        <p:nvSpPr>
          <p:cNvPr id="61443" name="Slide Image Placeholder 1"/>
          <p:cNvSpPr>
            <a:spLocks noGrp="1" noRot="1" noChangeAspect="1"/>
          </p:cNvSpPr>
          <p:nvPr>
            <p:ph type="sldImg"/>
          </p:nvPr>
        </p:nvSpPr>
        <p:spPr>
          <a:noFill/>
          <a:ln/>
        </p:spPr>
      </p:sp>
      <p:sp>
        <p:nvSpPr>
          <p:cNvPr id="61444" name="Notes Placeholder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r>
              <a:rPr lang="en-US" smtClean="0"/>
              <a:t>Here is a quick list of the topics we’re going to cover today.</a:t>
            </a:r>
          </a:p>
          <a:p>
            <a:pPr eaLnBrk="1" hangingPunct="1">
              <a:spcBef>
                <a:spcPct val="0"/>
              </a:spcBef>
            </a:pPr>
            <a:r>
              <a:rPr lang="en-US" smtClean="0"/>
              <a:t>Is the plant locally or regionally native?Are the flowers or fruit the same color?Is the inflorescence the same shape and size?Does the plant bloom at the same time?Is the foliage similar in form, texture, and color?Is the overall shape and size of the plant similar?Does the plant have multiple seasons of interest?Is the root system similar?Is the plant easy to establish and maintain?Will it grow in the same hardiness zone and under the same site conditions</a:t>
            </a:r>
          </a:p>
        </p:txBody>
      </p:sp>
      <p:sp>
        <p:nvSpPr>
          <p:cNvPr id="6144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eaLnBrk="1" hangingPunct="1"/>
            <a:fld id="{32F6CADB-6A12-D54B-B20A-BFBAE139D1DE}" type="slidenum">
              <a:rPr lang="en-US" sz="1200">
                <a:latin typeface="Calibri" charset="0"/>
              </a:rPr>
              <a:pPr algn="r" eaLnBrk="1" hangingPunct="1"/>
              <a:t>30</a:t>
            </a:fld>
            <a:endParaRPr lang="en-US" sz="1200">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5E3D4077-D46A-0943-B289-D6F69A4BE8CF}" type="slidenum">
              <a:rPr lang="en-US"/>
              <a:pPr/>
              <a:t>31</a:t>
            </a:fld>
            <a:endParaRPr lang="en-US"/>
          </a:p>
        </p:txBody>
      </p:sp>
      <p:sp>
        <p:nvSpPr>
          <p:cNvPr id="67587" name="Rectangle 2"/>
          <p:cNvSpPr>
            <a:spLocks noGrp="1" noRot="1" noChangeAspect="1" noChangeArrowheads="1"/>
          </p:cNvSpPr>
          <p:nvPr>
            <p:ph type="sldImg"/>
          </p:nvPr>
        </p:nvSpPr>
        <p:spPr>
          <a:solidFill>
            <a:srgbClr val="FFFFFF"/>
          </a:solidFill>
          <a:ln/>
        </p:spPr>
      </p:sp>
      <p:sp>
        <p:nvSpPr>
          <p:cNvPr id="67588" name="Rectangle 3"/>
          <p:cNvSpPr>
            <a:spLocks noGrp="1" noChangeArrowheads="1"/>
          </p:cNvSpPr>
          <p:nvPr>
            <p:ph type="body" idx="1"/>
          </p:nvPr>
        </p:nvSpPr>
        <p:spPr>
          <a:solidFill>
            <a:srgbClr val="FFFFFF"/>
          </a:solidFill>
          <a:ln>
            <a:solidFill>
              <a:srgbClr val="000000"/>
            </a:solidFill>
          </a:ln>
        </p:spPr>
        <p:txBody>
          <a:bodyPr/>
          <a:lstStyle/>
          <a:p>
            <a:pPr marL="0" marR="0" lvl="1" indent="0" algn="l" defTabSz="914400" rtl="0" eaLnBrk="1" fontAlgn="base" latinLnBrk="0" hangingPunct="1">
              <a:lnSpc>
                <a:spcPct val="100000"/>
              </a:lnSpc>
              <a:spcBef>
                <a:spcPct val="50000"/>
              </a:spcBef>
              <a:spcAft>
                <a:spcPct val="0"/>
              </a:spcAft>
              <a:buClrTx/>
              <a:buSzTx/>
              <a:buFontTx/>
              <a:buNone/>
              <a:tabLst/>
              <a:defRPr/>
            </a:pPr>
            <a:r>
              <a:rPr lang="en-US" sz="1800" dirty="0" smtClean="0">
                <a:solidFill>
                  <a:srgbClr val="333333"/>
                </a:solidFill>
                <a:latin typeface="Arial" charset="0"/>
                <a:ea typeface="Times New Roman" charset="0"/>
                <a:cs typeface="Times New Roman" charset="0"/>
              </a:rPr>
              <a:t>Dr. Mark T. Simmons</a:t>
            </a:r>
            <a:endParaRPr lang="en-US" sz="1800" baseline="0" dirty="0" smtClean="0">
              <a:solidFill>
                <a:srgbClr val="333333"/>
              </a:solidFill>
              <a:latin typeface="Arial" charset="0"/>
              <a:ea typeface="Times New Roman" charset="0"/>
              <a:cs typeface="Times New Roman" charset="0"/>
            </a:endParaRPr>
          </a:p>
          <a:p>
            <a:pPr marL="0" marR="0" lvl="1" indent="0" algn="l" defTabSz="914400" rtl="0" eaLnBrk="1" fontAlgn="base" latinLnBrk="0" hangingPunct="1">
              <a:lnSpc>
                <a:spcPct val="100000"/>
              </a:lnSpc>
              <a:spcBef>
                <a:spcPct val="50000"/>
              </a:spcBef>
              <a:spcAft>
                <a:spcPct val="0"/>
              </a:spcAft>
              <a:buClrTx/>
              <a:buSzTx/>
              <a:buFontTx/>
              <a:buNone/>
              <a:tabLst/>
              <a:defRPr/>
            </a:pPr>
            <a:r>
              <a:rPr lang="en-US" sz="1800" dirty="0" smtClean="0">
                <a:latin typeface="Arial" charset="0"/>
                <a:ea typeface="Times New Roman" charset="0"/>
                <a:cs typeface="Times New Roman" charset="0"/>
              </a:rPr>
              <a:t>Wild turnip (</a:t>
            </a:r>
            <a:r>
              <a:rPr lang="en-US" sz="1800" i="1" dirty="0" err="1" smtClean="0">
                <a:latin typeface="Arial" charset="0"/>
                <a:ea typeface="Times New Roman" charset="0"/>
                <a:cs typeface="Times New Roman" charset="0"/>
              </a:rPr>
              <a:t>Rapistrum</a:t>
            </a:r>
            <a:r>
              <a:rPr lang="en-US" sz="1800" i="1" dirty="0" smtClean="0">
                <a:latin typeface="Arial" charset="0"/>
                <a:ea typeface="Times New Roman" charset="0"/>
                <a:cs typeface="Times New Roman" charset="0"/>
              </a:rPr>
              <a:t> </a:t>
            </a:r>
            <a:r>
              <a:rPr lang="en-US" sz="1800" i="1" dirty="0" err="1" smtClean="0">
                <a:latin typeface="Arial" charset="0"/>
                <a:ea typeface="Times New Roman" charset="0"/>
                <a:cs typeface="Times New Roman" charset="0"/>
              </a:rPr>
              <a:t>rugosum</a:t>
            </a:r>
            <a:r>
              <a:rPr lang="en-US" sz="1800" dirty="0" smtClean="0">
                <a:latin typeface="Arial" charset="0"/>
                <a:ea typeface="Times New Roman" charset="0"/>
                <a:cs typeface="Times New Roman" charset="0"/>
              </a:rPr>
              <a:t>) along Texas’ roadsides has become a high profile problem due to its widespread suppression of native spring wildflowers.</a:t>
            </a:r>
          </a:p>
          <a:p>
            <a:pPr eaLnBrk="1" hangingPunct="1">
              <a:spcBef>
                <a:spcPct val="50000"/>
              </a:spcBef>
            </a:pPr>
            <a:r>
              <a:rPr lang="en-US" sz="1800" dirty="0" smtClean="0">
                <a:latin typeface="Arial" charset="0"/>
                <a:ea typeface="Times New Roman" charset="0"/>
                <a:cs typeface="Times New Roman" charset="0"/>
              </a:rPr>
              <a:t>Three </a:t>
            </a:r>
            <a:r>
              <a:rPr lang="en-US" sz="1800" dirty="0">
                <a:latin typeface="Arial" charset="0"/>
                <a:ea typeface="Times New Roman" charset="0"/>
                <a:cs typeface="Times New Roman" charset="0"/>
              </a:rPr>
              <a:t>densities (0, 2 and 10g.m</a:t>
            </a:r>
            <a:r>
              <a:rPr lang="en-US" sz="1800" baseline="30000" dirty="0">
                <a:latin typeface="Arial" charset="0"/>
                <a:ea typeface="Times New Roman" charset="0"/>
                <a:cs typeface="Times New Roman" charset="0"/>
              </a:rPr>
              <a:t>-2</a:t>
            </a:r>
            <a:r>
              <a:rPr lang="en-US" sz="1800" dirty="0">
                <a:latin typeface="Arial" charset="0"/>
                <a:ea typeface="Times New Roman" charset="0"/>
                <a:cs typeface="Times New Roman" charset="0"/>
              </a:rPr>
              <a:t>; </a:t>
            </a:r>
            <a:r>
              <a:rPr lang="en-US" sz="1800" dirty="0" err="1">
                <a:latin typeface="Arial" charset="0"/>
                <a:ea typeface="Times New Roman" charset="0"/>
                <a:cs typeface="Times New Roman" charset="0"/>
              </a:rPr>
              <a:t>n</a:t>
            </a:r>
            <a:r>
              <a:rPr lang="en-US" sz="1800" dirty="0">
                <a:latin typeface="Arial" charset="0"/>
                <a:ea typeface="Times New Roman" charset="0"/>
                <a:cs typeface="Times New Roman" charset="0"/>
              </a:rPr>
              <a:t> = 10) of </a:t>
            </a:r>
            <a:r>
              <a:rPr lang="en-US" sz="1800" i="1" dirty="0">
                <a:latin typeface="Arial" charset="0"/>
                <a:ea typeface="Times New Roman" charset="0"/>
                <a:cs typeface="Times New Roman" charset="0"/>
              </a:rPr>
              <a:t>G. </a:t>
            </a:r>
            <a:r>
              <a:rPr lang="en-US" sz="1800" i="1" dirty="0" err="1">
                <a:latin typeface="Arial" charset="0"/>
                <a:ea typeface="Times New Roman" charset="0"/>
                <a:cs typeface="Times New Roman" charset="0"/>
              </a:rPr>
              <a:t>pulchella</a:t>
            </a:r>
            <a:r>
              <a:rPr lang="en-US" sz="1800" dirty="0">
                <a:latin typeface="Arial" charset="0"/>
                <a:ea typeface="Times New Roman" charset="0"/>
                <a:cs typeface="Times New Roman" charset="0"/>
              </a:rPr>
              <a:t> seeds were hand sown in randomly selected sites (0.25m</a:t>
            </a:r>
            <a:r>
              <a:rPr lang="en-US" sz="1800" baseline="30000" dirty="0">
                <a:latin typeface="Arial" charset="0"/>
                <a:ea typeface="Times New Roman" charset="0"/>
                <a:cs typeface="Times New Roman" charset="0"/>
              </a:rPr>
              <a:t>-2</a:t>
            </a:r>
            <a:r>
              <a:rPr lang="en-US" sz="1800" dirty="0">
                <a:latin typeface="Arial" charset="0"/>
                <a:ea typeface="Times New Roman" charset="0"/>
                <a:cs typeface="Times New Roman" charset="0"/>
              </a:rPr>
              <a:t>;) within established roadside colonies of </a:t>
            </a:r>
            <a:r>
              <a:rPr lang="en-US" sz="1800" i="1" dirty="0">
                <a:latin typeface="Arial" charset="0"/>
                <a:ea typeface="Times New Roman" charset="0"/>
                <a:cs typeface="Times New Roman" charset="0"/>
              </a:rPr>
              <a:t>R. </a:t>
            </a:r>
            <a:r>
              <a:rPr lang="en-US" sz="1800" i="1" dirty="0" err="1">
                <a:latin typeface="Arial" charset="0"/>
                <a:ea typeface="Times New Roman" charset="0"/>
                <a:cs typeface="Times New Roman" charset="0"/>
              </a:rPr>
              <a:t>rugosum</a:t>
            </a:r>
            <a:r>
              <a:rPr lang="en-US" sz="1800" i="1" dirty="0">
                <a:latin typeface="Arial" charset="0"/>
                <a:ea typeface="Times New Roman" charset="0"/>
                <a:cs typeface="Times New Roman" charset="0"/>
              </a:rPr>
              <a:t> </a:t>
            </a:r>
            <a:r>
              <a:rPr lang="en-US" sz="1800" dirty="0">
                <a:latin typeface="Arial" charset="0"/>
                <a:ea typeface="Times New Roman" charset="0"/>
                <a:cs typeface="Times New Roman" charset="0"/>
              </a:rPr>
              <a:t> in fall 2000.</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DD1F9E11-5447-054D-BF16-A3AE709A2EAE}" type="slidenum">
              <a:rPr lang="en-US"/>
              <a:pPr/>
              <a:t>32</a:t>
            </a:fld>
            <a:endParaRPr lang="en-US"/>
          </a:p>
        </p:txBody>
      </p:sp>
      <p:sp>
        <p:nvSpPr>
          <p:cNvPr id="69635" name="Rectangle 2"/>
          <p:cNvSpPr>
            <a:spLocks noGrp="1" noRot="1" noChangeAspect="1" noChangeArrowheads="1"/>
          </p:cNvSpPr>
          <p:nvPr>
            <p:ph type="sldImg"/>
          </p:nvPr>
        </p:nvSpPr>
        <p:spPr>
          <a:solidFill>
            <a:srgbClr val="FFFFFF"/>
          </a:solidFill>
          <a:ln/>
        </p:spPr>
      </p:sp>
      <p:sp>
        <p:nvSpPr>
          <p:cNvPr id="6963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2000" b="1">
                <a:solidFill>
                  <a:schemeClr val="tx2"/>
                </a:solidFill>
                <a:latin typeface="Arial" charset="0"/>
                <a:ea typeface="Times New Roman" charset="0"/>
                <a:cs typeface="Times New Roman" charset="0"/>
              </a:rPr>
              <a:t>The response of King Ranch bluestem (</a:t>
            </a:r>
            <a:r>
              <a:rPr lang="en-US" sz="2000" b="1" i="1">
                <a:latin typeface="Arial" charset="0"/>
              </a:rPr>
              <a:t>Bothriochloa ischaemum var. songarica</a:t>
            </a:r>
            <a:r>
              <a:rPr lang="en-US" sz="2000" b="1">
                <a:solidFill>
                  <a:schemeClr val="tx2"/>
                </a:solidFill>
                <a:latin typeface="Arial" charset="0"/>
                <a:ea typeface="Times New Roman" charset="0"/>
                <a:cs typeface="Times New Roman" charset="0"/>
              </a:rPr>
              <a:t>) to mowing, burning, &amp; herbicide, in Central Texas.</a:t>
            </a:r>
            <a:r>
              <a:rPr lang="en-US">
                <a:latin typeface="Arial" charset="0"/>
              </a:rPr>
              <a:t> </a:t>
            </a:r>
          </a:p>
          <a:p>
            <a:pPr eaLnBrk="1" hangingPunct="1"/>
            <a:endParaRPr lang="en-US">
              <a:latin typeface="Arial" charset="0"/>
            </a:endParaRPr>
          </a:p>
          <a:p>
            <a:pPr eaLnBrk="1" hangingPunct="1"/>
            <a:r>
              <a:rPr lang="en-US">
                <a:latin typeface="Arial" charset="0"/>
              </a:rPr>
              <a:t>Perennial, warm, introduced, fair grazing for wildlife and livestock. 18-48" tall bunchgrass with stems arising from almost a flat crown. The light green stems turn up and branch freely and turn a straw color when mature. The leaves are thicker near the collar and the upper surface is covered wtih silky hairs. The stems are naked at the top and each produces a terminal loose seed head. Both the sterile and fertile spikelets are conspicuous with slender, twisted, bent awns, and the branches have fine silky hairs.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AE54243D-1E7C-4395-A307-48C52E1C1F65}" type="slidenum">
              <a:rPr lang="en-US" smtClean="0"/>
              <a:pPr/>
              <a:t>33</a:t>
            </a:fld>
            <a:endParaRPr lang="en-US" smtClean="0"/>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r>
              <a:rPr lang="en-US" b="1" i="1" smtClean="0">
                <a:solidFill>
                  <a:srgbClr val="000000"/>
                </a:solidFill>
                <a:latin typeface="Times New Roman" pitchFamily="18" charset="0"/>
              </a:rPr>
              <a:t>INVADERS: Citizen Scientists Combat Invasive Species </a:t>
            </a:r>
          </a:p>
          <a:p>
            <a:endParaRPr lang="en-US" smtClean="0">
              <a:solidFill>
                <a:srgbClr val="000000"/>
              </a:solidFill>
              <a:latin typeface="Times New Roman" pitchFamily="18" charset="0"/>
            </a:endParaRPr>
          </a:p>
          <a:p>
            <a:r>
              <a:rPr lang="en-US" smtClean="0">
                <a:solidFill>
                  <a:srgbClr val="000000"/>
                </a:solidFill>
                <a:latin typeface="Times New Roman" pitchFamily="18" charset="0"/>
              </a:rPr>
              <a:t>At the national level, the Wildflower Center has joined with The Arizona Sonora Desert Museum to lead a consortium of museums participating in a national scientific education program entitled </a:t>
            </a:r>
            <a:r>
              <a:rPr lang="en-US" i="1" smtClean="0">
                <a:solidFill>
                  <a:srgbClr val="000000"/>
                </a:solidFill>
                <a:latin typeface="Times New Roman" pitchFamily="18" charset="0"/>
              </a:rPr>
              <a:t>INVADERS: Citizen Scientists Combat Invasive Species</a:t>
            </a:r>
            <a:r>
              <a:rPr lang="en-US" smtClean="0">
                <a:solidFill>
                  <a:srgbClr val="000000"/>
                </a:solidFill>
                <a:latin typeface="Times New Roman" pitchFamily="18" charset="0"/>
              </a:rPr>
              <a:t>. The </a:t>
            </a:r>
            <a:r>
              <a:rPr lang="en-US" i="1" smtClean="0">
                <a:solidFill>
                  <a:srgbClr val="000000"/>
                </a:solidFill>
                <a:latin typeface="Times New Roman" pitchFamily="18" charset="0"/>
              </a:rPr>
              <a:t>INVADERS</a:t>
            </a:r>
            <a:r>
              <a:rPr lang="en-US" smtClean="0">
                <a:solidFill>
                  <a:srgbClr val="000000"/>
                </a:solidFill>
                <a:latin typeface="Times New Roman" pitchFamily="18" charset="0"/>
              </a:rPr>
              <a:t> program involves recruiting, training, and providing materials to volunteers who detect and report invasive species in their communities.  These volunteers find, track, describe, photograph, and collect samples of invasive species and report occurrences to their affiliated institution.  The early detection data is then delivered to the U.S.G.S. National Institute of Invasive Species Science website for data hosting, analysis and mapping. The anticipated outcomes of this ground breaking program include a national network of volunteers contributing scientific data, increased public awareness of the dangers imposed by invasive species and what steps citizens can take when they encounter them; and reduced spread of invasive species through more timely control and eradication responses from regulatory agencies.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DFAAD5D9-50E0-EB49-A28F-9969C63B804F}" type="slidenum">
              <a:rPr lang="en-US"/>
              <a:pPr/>
              <a:t>3</a:t>
            </a:fld>
            <a:endParaRPr lang="en-US"/>
          </a:p>
        </p:txBody>
      </p:sp>
      <p:sp>
        <p:nvSpPr>
          <p:cNvPr id="9011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eaLnBrk="1" hangingPunct="1"/>
            <a:fld id="{31354797-BB55-144A-8716-58667C410C82}" type="slidenum">
              <a:rPr lang="en-US" sz="1200">
                <a:latin typeface="Calibri" charset="0"/>
              </a:rPr>
              <a:pPr algn="r" eaLnBrk="1" hangingPunct="1"/>
              <a:t>3</a:t>
            </a:fld>
            <a:endParaRPr lang="en-US" sz="1200">
              <a:latin typeface="Calibri" charset="0"/>
            </a:endParaRPr>
          </a:p>
        </p:txBody>
      </p:sp>
      <p:sp>
        <p:nvSpPr>
          <p:cNvPr id="90116" name="Rectangle 2"/>
          <p:cNvSpPr>
            <a:spLocks noGrp="1" noRot="1" noChangeAspect="1" noChangeArrowheads="1" noTextEdit="1"/>
          </p:cNvSpPr>
          <p:nvPr>
            <p:ph type="sldImg"/>
          </p:nvPr>
        </p:nvSpPr>
        <p:spPr>
          <a:solidFill>
            <a:srgbClr val="FFFFFF"/>
          </a:solidFill>
          <a:ln/>
        </p:spPr>
      </p:sp>
      <p:sp>
        <p:nvSpPr>
          <p:cNvPr id="9011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spcBef>
                <a:spcPct val="0"/>
              </a:spcBef>
            </a:pPr>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40205EDD-DB02-408C-BD30-B746C5A394EA}" type="slidenum">
              <a:rPr lang="en-US" smtClean="0"/>
              <a:pPr/>
              <a:t>34</a:t>
            </a:fld>
            <a:endParaRPr lang="en-US" smtClean="0"/>
          </a:p>
        </p:txBody>
      </p:sp>
      <p:sp>
        <p:nvSpPr>
          <p:cNvPr id="6758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60FC3D2B-CCC7-4D1F-9A83-2F7EA1DF771B}" type="slidenum">
              <a:rPr lang="en-US" sz="1200">
                <a:latin typeface="Calibri" pitchFamily="34" charset="0"/>
              </a:rPr>
              <a:pPr algn="r" eaLnBrk="1" hangingPunct="1"/>
              <a:t>34</a:t>
            </a:fld>
            <a:endParaRPr lang="en-US" sz="1200">
              <a:latin typeface="Calibri" pitchFamily="34" charset="0"/>
            </a:endParaRPr>
          </a:p>
        </p:txBody>
      </p:sp>
      <p:sp>
        <p:nvSpPr>
          <p:cNvPr id="67588" name="Rectangle 2"/>
          <p:cNvSpPr>
            <a:spLocks noGrp="1" noRot="1" noChangeAspect="1" noChangeArrowheads="1" noTextEdit="1"/>
          </p:cNvSpPr>
          <p:nvPr>
            <p:ph type="sldImg"/>
          </p:nvPr>
        </p:nvSpPr>
        <p:spPr>
          <a:solidFill>
            <a:srgbClr val="FFFFFF"/>
          </a:solidFill>
          <a:ln/>
        </p:spPr>
      </p:sp>
      <p:sp>
        <p:nvSpPr>
          <p:cNvPr id="6758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spcBef>
                <a:spcPct val="0"/>
              </a:spcBef>
            </a:pPr>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4396D7C0-05DB-BB4E-BD81-D1EBCD9D5522}" type="slidenum">
              <a:rPr lang="en-US"/>
              <a:pPr/>
              <a:t>35</a:t>
            </a:fld>
            <a:endParaRPr lang="en-US"/>
          </a:p>
        </p:txBody>
      </p:sp>
      <p:sp>
        <p:nvSpPr>
          <p:cNvPr id="7577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eaLnBrk="1" hangingPunct="1"/>
            <a:fld id="{68DFF334-0DF4-6544-85F0-1B2ADB1D0EB5}" type="slidenum">
              <a:rPr lang="en-US" sz="1200">
                <a:latin typeface="Calibri" charset="0"/>
              </a:rPr>
              <a:pPr algn="r" eaLnBrk="1" hangingPunct="1"/>
              <a:t>35</a:t>
            </a:fld>
            <a:endParaRPr lang="en-US" sz="1200">
              <a:latin typeface="Calibri" charset="0"/>
            </a:endParaRPr>
          </a:p>
        </p:txBody>
      </p:sp>
      <p:sp>
        <p:nvSpPr>
          <p:cNvPr id="75780" name="Rectangle 2"/>
          <p:cNvSpPr>
            <a:spLocks noGrp="1" noRot="1" noChangeAspect="1" noChangeArrowheads="1" noTextEdit="1"/>
          </p:cNvSpPr>
          <p:nvPr>
            <p:ph type="sldImg"/>
          </p:nvPr>
        </p:nvSpPr>
        <p:spPr>
          <a:solidFill>
            <a:srgbClr val="FFFFFF"/>
          </a:solidFill>
          <a:ln/>
        </p:spPr>
      </p:sp>
      <p:sp>
        <p:nvSpPr>
          <p:cNvPr id="7578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spcBef>
                <a:spcPct val="0"/>
              </a:spcBef>
            </a:pP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CBA8D4FC-5CC7-4EBC-8713-F8598A6EA58F}" type="slidenum">
              <a:rPr lang="en-US" smtClean="0"/>
              <a:pPr/>
              <a:t>36</a:t>
            </a:fld>
            <a:endParaRPr lang="en-US" smtClean="0"/>
          </a:p>
        </p:txBody>
      </p:sp>
      <p:sp>
        <p:nvSpPr>
          <p:cNvPr id="72707" name="Rectangle 2"/>
          <p:cNvSpPr>
            <a:spLocks noGrp="1" noRot="1" noChangeAspect="1" noChangeArrowheads="1" noTextEdit="1"/>
          </p:cNvSpPr>
          <p:nvPr>
            <p:ph type="sldImg"/>
          </p:nvPr>
        </p:nvSpPr>
        <p:spPr>
          <a:solidFill>
            <a:srgbClr val="FFFFFF"/>
          </a:solidFill>
          <a:ln/>
        </p:spPr>
      </p:sp>
      <p:sp>
        <p:nvSpPr>
          <p:cNvPr id="72708" name="Rectangle 3"/>
          <p:cNvSpPr>
            <a:spLocks noGrp="1" noChangeArrowheads="1"/>
          </p:cNvSpPr>
          <p:nvPr>
            <p:ph type="body" idx="1"/>
          </p:nvPr>
        </p:nvSpPr>
        <p:spPr>
          <a:solidFill>
            <a:srgbClr val="FFFFFF"/>
          </a:solidFill>
          <a:ln>
            <a:solidFill>
              <a:srgbClr val="000000"/>
            </a:solidFill>
          </a:ln>
        </p:spPr>
        <p:txBody>
          <a:bodyPr/>
          <a:lstStyle/>
          <a:p>
            <a:pPr>
              <a:lnSpc>
                <a:spcPct val="170000"/>
              </a:lnSpc>
              <a:spcBef>
                <a:spcPct val="0"/>
              </a:spcBef>
            </a:pPr>
            <a:r>
              <a:rPr lang="en-US" sz="1800" b="1" smtClean="0">
                <a:solidFill>
                  <a:srgbClr val="408000"/>
                </a:solidFill>
                <a:latin typeface="Arial" charset="0"/>
              </a:rPr>
              <a:t>ARC IMS</a:t>
            </a:r>
            <a:endParaRPr lang="en-US" sz="1800" smtClean="0">
              <a:solidFill>
                <a:srgbClr val="666600"/>
              </a:solidFill>
              <a:latin typeface="Arial" charset="0"/>
            </a:endParaRPr>
          </a:p>
          <a:p>
            <a:pPr>
              <a:lnSpc>
                <a:spcPct val="170000"/>
              </a:lnSpc>
              <a:spcBef>
                <a:spcPct val="0"/>
              </a:spcBef>
              <a:buFontTx/>
              <a:buChar char="•"/>
            </a:pPr>
            <a:r>
              <a:rPr lang="en-US" sz="1800" smtClean="0">
                <a:solidFill>
                  <a:srgbClr val="000000"/>
                </a:solidFill>
                <a:latin typeface="Arial" charset="0"/>
              </a:rPr>
              <a:t>ArcView Internet Map Server enables users to view county level distribution maps.</a:t>
            </a:r>
            <a:endParaRPr lang="en-US" sz="1800" smtClean="0">
              <a:latin typeface="Arial" charset="0"/>
            </a:endParaRPr>
          </a:p>
          <a:p>
            <a:pPr>
              <a:lnSpc>
                <a:spcPct val="170000"/>
              </a:lnSpc>
              <a:spcBef>
                <a:spcPct val="0"/>
              </a:spcBef>
              <a:buFontTx/>
              <a:buChar char="•"/>
            </a:pPr>
            <a:r>
              <a:rPr lang="en-US" sz="1800" smtClean="0">
                <a:latin typeface="Arial" charset="0"/>
              </a:rPr>
              <a:t>Open IMS System</a:t>
            </a:r>
          </a:p>
          <a:p>
            <a:pPr>
              <a:lnSpc>
                <a:spcPct val="170000"/>
              </a:lnSpc>
              <a:spcBef>
                <a:spcPct val="0"/>
              </a:spcBef>
              <a:buFontTx/>
              <a:buChar char="•"/>
            </a:pPr>
            <a:r>
              <a:rPr lang="en-US" sz="1800" smtClean="0">
                <a:latin typeface="Arial" charset="0"/>
              </a:rPr>
              <a:t>Citizen Science data to appear in real time after validation.</a:t>
            </a:r>
          </a:p>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CBA8D4FC-5CC7-4EBC-8713-F8598A6EA58F}" type="slidenum">
              <a:rPr lang="en-US" smtClean="0"/>
              <a:pPr/>
              <a:t>37</a:t>
            </a:fld>
            <a:endParaRPr lang="en-US" smtClean="0"/>
          </a:p>
        </p:txBody>
      </p:sp>
      <p:sp>
        <p:nvSpPr>
          <p:cNvPr id="72707" name="Rectangle 2"/>
          <p:cNvSpPr>
            <a:spLocks noGrp="1" noRot="1" noChangeAspect="1" noChangeArrowheads="1" noTextEdit="1"/>
          </p:cNvSpPr>
          <p:nvPr>
            <p:ph type="sldImg"/>
          </p:nvPr>
        </p:nvSpPr>
        <p:spPr>
          <a:solidFill>
            <a:srgbClr val="FFFFFF"/>
          </a:solidFill>
          <a:ln/>
        </p:spPr>
      </p:sp>
      <p:sp>
        <p:nvSpPr>
          <p:cNvPr id="72708" name="Rectangle 3"/>
          <p:cNvSpPr>
            <a:spLocks noGrp="1" noChangeArrowheads="1"/>
          </p:cNvSpPr>
          <p:nvPr>
            <p:ph type="body" idx="1"/>
          </p:nvPr>
        </p:nvSpPr>
        <p:spPr>
          <a:solidFill>
            <a:srgbClr val="FFFFFF"/>
          </a:solidFill>
          <a:ln>
            <a:solidFill>
              <a:srgbClr val="000000"/>
            </a:solidFill>
          </a:ln>
        </p:spPr>
        <p:txBody>
          <a:bodyPr/>
          <a:lstStyle/>
          <a:p>
            <a:pPr>
              <a:lnSpc>
                <a:spcPct val="170000"/>
              </a:lnSpc>
              <a:spcBef>
                <a:spcPct val="0"/>
              </a:spcBef>
            </a:pPr>
            <a:r>
              <a:rPr lang="en-US" sz="1800" b="1" smtClean="0">
                <a:solidFill>
                  <a:srgbClr val="408000"/>
                </a:solidFill>
                <a:latin typeface="Arial" charset="0"/>
              </a:rPr>
              <a:t>ARC IMS</a:t>
            </a:r>
            <a:endParaRPr lang="en-US" sz="1800" smtClean="0">
              <a:solidFill>
                <a:srgbClr val="666600"/>
              </a:solidFill>
              <a:latin typeface="Arial" charset="0"/>
            </a:endParaRPr>
          </a:p>
          <a:p>
            <a:pPr>
              <a:lnSpc>
                <a:spcPct val="170000"/>
              </a:lnSpc>
              <a:spcBef>
                <a:spcPct val="0"/>
              </a:spcBef>
              <a:buFontTx/>
              <a:buChar char="•"/>
            </a:pPr>
            <a:r>
              <a:rPr lang="en-US" sz="1800" smtClean="0">
                <a:solidFill>
                  <a:srgbClr val="000000"/>
                </a:solidFill>
                <a:latin typeface="Arial" charset="0"/>
              </a:rPr>
              <a:t>ArcView Internet Map Server enables users to view county level distribution maps.</a:t>
            </a:r>
            <a:endParaRPr lang="en-US" sz="1800" smtClean="0">
              <a:latin typeface="Arial" charset="0"/>
            </a:endParaRPr>
          </a:p>
          <a:p>
            <a:pPr>
              <a:lnSpc>
                <a:spcPct val="170000"/>
              </a:lnSpc>
              <a:spcBef>
                <a:spcPct val="0"/>
              </a:spcBef>
              <a:buFontTx/>
              <a:buChar char="•"/>
            </a:pPr>
            <a:r>
              <a:rPr lang="en-US" sz="1800" smtClean="0">
                <a:latin typeface="Arial" charset="0"/>
              </a:rPr>
              <a:t>Open IMS System</a:t>
            </a:r>
          </a:p>
          <a:p>
            <a:pPr>
              <a:lnSpc>
                <a:spcPct val="170000"/>
              </a:lnSpc>
              <a:spcBef>
                <a:spcPct val="0"/>
              </a:spcBef>
              <a:buFontTx/>
              <a:buChar char="•"/>
            </a:pPr>
            <a:r>
              <a:rPr lang="en-US" sz="1800" smtClean="0">
                <a:latin typeface="Arial" charset="0"/>
              </a:rPr>
              <a:t>Citizen Science data to appear in real time after validation.</a:t>
            </a:r>
          </a:p>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CBA8D4FC-5CC7-4EBC-8713-F8598A6EA58F}" type="slidenum">
              <a:rPr lang="en-US" smtClean="0"/>
              <a:pPr/>
              <a:t>38</a:t>
            </a:fld>
            <a:endParaRPr lang="en-US" smtClean="0"/>
          </a:p>
        </p:txBody>
      </p:sp>
      <p:sp>
        <p:nvSpPr>
          <p:cNvPr id="72707" name="Rectangle 2"/>
          <p:cNvSpPr>
            <a:spLocks noGrp="1" noRot="1" noChangeAspect="1" noChangeArrowheads="1" noTextEdit="1"/>
          </p:cNvSpPr>
          <p:nvPr>
            <p:ph type="sldImg"/>
          </p:nvPr>
        </p:nvSpPr>
        <p:spPr>
          <a:solidFill>
            <a:srgbClr val="FFFFFF"/>
          </a:solidFill>
          <a:ln/>
        </p:spPr>
      </p:sp>
      <p:sp>
        <p:nvSpPr>
          <p:cNvPr id="72708" name="Rectangle 3"/>
          <p:cNvSpPr>
            <a:spLocks noGrp="1" noChangeArrowheads="1"/>
          </p:cNvSpPr>
          <p:nvPr>
            <p:ph type="body" idx="1"/>
          </p:nvPr>
        </p:nvSpPr>
        <p:spPr>
          <a:solidFill>
            <a:srgbClr val="FFFFFF"/>
          </a:solidFill>
          <a:ln>
            <a:solidFill>
              <a:srgbClr val="000000"/>
            </a:solidFill>
          </a:ln>
        </p:spPr>
        <p:txBody>
          <a:bodyPr/>
          <a:lstStyle/>
          <a:p>
            <a:pPr>
              <a:lnSpc>
                <a:spcPct val="170000"/>
              </a:lnSpc>
              <a:spcBef>
                <a:spcPct val="0"/>
              </a:spcBef>
            </a:pPr>
            <a:r>
              <a:rPr lang="en-US" sz="1800" b="1" smtClean="0">
                <a:solidFill>
                  <a:srgbClr val="408000"/>
                </a:solidFill>
                <a:latin typeface="Arial" charset="0"/>
              </a:rPr>
              <a:t>ARC IMS</a:t>
            </a:r>
            <a:endParaRPr lang="en-US" sz="1800" smtClean="0">
              <a:solidFill>
                <a:srgbClr val="666600"/>
              </a:solidFill>
              <a:latin typeface="Arial" charset="0"/>
            </a:endParaRPr>
          </a:p>
          <a:p>
            <a:pPr>
              <a:lnSpc>
                <a:spcPct val="170000"/>
              </a:lnSpc>
              <a:spcBef>
                <a:spcPct val="0"/>
              </a:spcBef>
              <a:buFontTx/>
              <a:buChar char="•"/>
            </a:pPr>
            <a:r>
              <a:rPr lang="en-US" sz="1800" smtClean="0">
                <a:solidFill>
                  <a:srgbClr val="000000"/>
                </a:solidFill>
                <a:latin typeface="Arial" charset="0"/>
              </a:rPr>
              <a:t>ArcView Internet Map Server enables users to view county level distribution maps.</a:t>
            </a:r>
            <a:endParaRPr lang="en-US" sz="1800" smtClean="0">
              <a:latin typeface="Arial" charset="0"/>
            </a:endParaRPr>
          </a:p>
          <a:p>
            <a:pPr>
              <a:lnSpc>
                <a:spcPct val="170000"/>
              </a:lnSpc>
              <a:spcBef>
                <a:spcPct val="0"/>
              </a:spcBef>
              <a:buFontTx/>
              <a:buChar char="•"/>
            </a:pPr>
            <a:r>
              <a:rPr lang="en-US" sz="1800" smtClean="0">
                <a:latin typeface="Arial" charset="0"/>
              </a:rPr>
              <a:t>Open IMS System</a:t>
            </a:r>
          </a:p>
          <a:p>
            <a:pPr>
              <a:lnSpc>
                <a:spcPct val="170000"/>
              </a:lnSpc>
              <a:spcBef>
                <a:spcPct val="0"/>
              </a:spcBef>
              <a:buFontTx/>
              <a:buChar char="•"/>
            </a:pPr>
            <a:r>
              <a:rPr lang="en-US" sz="1800" smtClean="0">
                <a:latin typeface="Arial" charset="0"/>
              </a:rPr>
              <a:t>Citizen Science data to appear in real time after validation.</a:t>
            </a:r>
          </a:p>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CBA8D4FC-5CC7-4EBC-8713-F8598A6EA58F}" type="slidenum">
              <a:rPr lang="en-US" smtClean="0"/>
              <a:pPr/>
              <a:t>39</a:t>
            </a:fld>
            <a:endParaRPr lang="en-US" smtClean="0"/>
          </a:p>
        </p:txBody>
      </p:sp>
      <p:sp>
        <p:nvSpPr>
          <p:cNvPr id="72707" name="Rectangle 2"/>
          <p:cNvSpPr>
            <a:spLocks noGrp="1" noRot="1" noChangeAspect="1" noChangeArrowheads="1" noTextEdit="1"/>
          </p:cNvSpPr>
          <p:nvPr>
            <p:ph type="sldImg"/>
          </p:nvPr>
        </p:nvSpPr>
        <p:spPr>
          <a:solidFill>
            <a:srgbClr val="FFFFFF"/>
          </a:solidFill>
          <a:ln/>
        </p:spPr>
      </p:sp>
      <p:sp>
        <p:nvSpPr>
          <p:cNvPr id="72708" name="Rectangle 3"/>
          <p:cNvSpPr>
            <a:spLocks noGrp="1" noChangeArrowheads="1"/>
          </p:cNvSpPr>
          <p:nvPr>
            <p:ph type="body" idx="1"/>
          </p:nvPr>
        </p:nvSpPr>
        <p:spPr>
          <a:solidFill>
            <a:srgbClr val="FFFFFF"/>
          </a:solidFill>
          <a:ln>
            <a:solidFill>
              <a:srgbClr val="000000"/>
            </a:solidFill>
          </a:ln>
        </p:spPr>
        <p:txBody>
          <a:bodyPr/>
          <a:lstStyle/>
          <a:p>
            <a:pPr>
              <a:lnSpc>
                <a:spcPct val="170000"/>
              </a:lnSpc>
              <a:spcBef>
                <a:spcPct val="0"/>
              </a:spcBef>
            </a:pPr>
            <a:r>
              <a:rPr lang="en-US" sz="1800" b="1" smtClean="0">
                <a:solidFill>
                  <a:srgbClr val="408000"/>
                </a:solidFill>
                <a:latin typeface="Arial" charset="0"/>
              </a:rPr>
              <a:t>ARC IMS</a:t>
            </a:r>
            <a:endParaRPr lang="en-US" sz="1800" smtClean="0">
              <a:solidFill>
                <a:srgbClr val="666600"/>
              </a:solidFill>
              <a:latin typeface="Arial" charset="0"/>
            </a:endParaRPr>
          </a:p>
          <a:p>
            <a:pPr>
              <a:lnSpc>
                <a:spcPct val="170000"/>
              </a:lnSpc>
              <a:spcBef>
                <a:spcPct val="0"/>
              </a:spcBef>
              <a:buFontTx/>
              <a:buChar char="•"/>
            </a:pPr>
            <a:r>
              <a:rPr lang="en-US" sz="1800" smtClean="0">
                <a:solidFill>
                  <a:srgbClr val="000000"/>
                </a:solidFill>
                <a:latin typeface="Arial" charset="0"/>
              </a:rPr>
              <a:t>ArcView Internet Map Server enables users to view county level distribution maps.</a:t>
            </a:r>
            <a:endParaRPr lang="en-US" sz="1800" smtClean="0">
              <a:latin typeface="Arial" charset="0"/>
            </a:endParaRPr>
          </a:p>
          <a:p>
            <a:pPr>
              <a:lnSpc>
                <a:spcPct val="170000"/>
              </a:lnSpc>
              <a:spcBef>
                <a:spcPct val="0"/>
              </a:spcBef>
              <a:buFontTx/>
              <a:buChar char="•"/>
            </a:pPr>
            <a:r>
              <a:rPr lang="en-US" sz="1800" smtClean="0">
                <a:latin typeface="Arial" charset="0"/>
              </a:rPr>
              <a:t>Open IMS System</a:t>
            </a:r>
          </a:p>
          <a:p>
            <a:pPr>
              <a:lnSpc>
                <a:spcPct val="170000"/>
              </a:lnSpc>
              <a:spcBef>
                <a:spcPct val="0"/>
              </a:spcBef>
              <a:buFontTx/>
              <a:buChar char="•"/>
            </a:pPr>
            <a:r>
              <a:rPr lang="en-US" sz="1800" smtClean="0">
                <a:latin typeface="Arial" charset="0"/>
              </a:rPr>
              <a:t>Citizen Science data to appear in real time after validation.</a:t>
            </a:r>
          </a:p>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CBA8D4FC-5CC7-4EBC-8713-F8598A6EA58F}" type="slidenum">
              <a:rPr lang="en-US" smtClean="0"/>
              <a:pPr/>
              <a:t>40</a:t>
            </a:fld>
            <a:endParaRPr lang="en-US" smtClean="0"/>
          </a:p>
        </p:txBody>
      </p:sp>
      <p:sp>
        <p:nvSpPr>
          <p:cNvPr id="72707" name="Rectangle 2"/>
          <p:cNvSpPr>
            <a:spLocks noGrp="1" noRot="1" noChangeAspect="1" noChangeArrowheads="1" noTextEdit="1"/>
          </p:cNvSpPr>
          <p:nvPr>
            <p:ph type="sldImg"/>
          </p:nvPr>
        </p:nvSpPr>
        <p:spPr>
          <a:solidFill>
            <a:srgbClr val="FFFFFF"/>
          </a:solidFill>
          <a:ln/>
        </p:spPr>
      </p:sp>
      <p:sp>
        <p:nvSpPr>
          <p:cNvPr id="72708" name="Rectangle 3"/>
          <p:cNvSpPr>
            <a:spLocks noGrp="1" noChangeArrowheads="1"/>
          </p:cNvSpPr>
          <p:nvPr>
            <p:ph type="body" idx="1"/>
          </p:nvPr>
        </p:nvSpPr>
        <p:spPr>
          <a:solidFill>
            <a:srgbClr val="FFFFFF"/>
          </a:solidFill>
          <a:ln>
            <a:solidFill>
              <a:srgbClr val="000000"/>
            </a:solidFill>
          </a:ln>
        </p:spPr>
        <p:txBody>
          <a:bodyPr/>
          <a:lstStyle/>
          <a:p>
            <a:pPr>
              <a:lnSpc>
                <a:spcPct val="170000"/>
              </a:lnSpc>
              <a:spcBef>
                <a:spcPct val="0"/>
              </a:spcBef>
            </a:pPr>
            <a:r>
              <a:rPr lang="en-US" sz="1800" b="1" smtClean="0">
                <a:solidFill>
                  <a:srgbClr val="408000"/>
                </a:solidFill>
                <a:latin typeface="Arial" charset="0"/>
              </a:rPr>
              <a:t>ARC IMS</a:t>
            </a:r>
            <a:endParaRPr lang="en-US" sz="1800" smtClean="0">
              <a:solidFill>
                <a:srgbClr val="666600"/>
              </a:solidFill>
              <a:latin typeface="Arial" charset="0"/>
            </a:endParaRPr>
          </a:p>
          <a:p>
            <a:pPr>
              <a:lnSpc>
                <a:spcPct val="170000"/>
              </a:lnSpc>
              <a:spcBef>
                <a:spcPct val="0"/>
              </a:spcBef>
              <a:buFontTx/>
              <a:buChar char="•"/>
            </a:pPr>
            <a:r>
              <a:rPr lang="en-US" sz="1800" smtClean="0">
                <a:solidFill>
                  <a:srgbClr val="000000"/>
                </a:solidFill>
                <a:latin typeface="Arial" charset="0"/>
              </a:rPr>
              <a:t>ArcView Internet Map Server enables users to view county level distribution maps.</a:t>
            </a:r>
            <a:endParaRPr lang="en-US" sz="1800" smtClean="0">
              <a:latin typeface="Arial" charset="0"/>
            </a:endParaRPr>
          </a:p>
          <a:p>
            <a:pPr>
              <a:lnSpc>
                <a:spcPct val="170000"/>
              </a:lnSpc>
              <a:spcBef>
                <a:spcPct val="0"/>
              </a:spcBef>
              <a:buFontTx/>
              <a:buChar char="•"/>
            </a:pPr>
            <a:r>
              <a:rPr lang="en-US" sz="1800" smtClean="0">
                <a:latin typeface="Arial" charset="0"/>
              </a:rPr>
              <a:t>Open IMS System</a:t>
            </a:r>
          </a:p>
          <a:p>
            <a:pPr>
              <a:lnSpc>
                <a:spcPct val="170000"/>
              </a:lnSpc>
              <a:spcBef>
                <a:spcPct val="0"/>
              </a:spcBef>
              <a:buFontTx/>
              <a:buChar char="•"/>
            </a:pPr>
            <a:r>
              <a:rPr lang="en-US" sz="1800" smtClean="0">
                <a:latin typeface="Arial" charset="0"/>
              </a:rPr>
              <a:t>Citizen Science data to appear in real time after validation.</a:t>
            </a:r>
          </a:p>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Placeholder 2"/>
          <p:cNvSpPr>
            <a:spLocks noGrp="1" noRot="1" noChangeAspect="1"/>
          </p:cNvSpPr>
          <p:nvPr>
            <p:ph type="sldImg"/>
          </p:nvPr>
        </p:nvSpPr>
        <p:spPr bwMode="auto">
          <a:noFill/>
          <a:ln>
            <a:solidFill>
              <a:srgbClr val="000000"/>
            </a:solidFill>
            <a:miter lim="800000"/>
            <a:headEnd/>
            <a:tailEnd/>
          </a:ln>
        </p:spPr>
      </p:sp>
      <p:sp>
        <p:nvSpPr>
          <p:cNvPr id="60419"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Placeholder 2"/>
          <p:cNvSpPr>
            <a:spLocks noGrp="1" noRot="1" noChangeAspect="1"/>
          </p:cNvSpPr>
          <p:nvPr>
            <p:ph type="sldImg"/>
          </p:nvPr>
        </p:nvSpPr>
        <p:spPr bwMode="auto">
          <a:noFill/>
          <a:ln>
            <a:solidFill>
              <a:srgbClr val="000000"/>
            </a:solidFill>
            <a:miter lim="800000"/>
            <a:headEnd/>
            <a:tailEnd/>
          </a:ln>
        </p:spPr>
      </p:sp>
      <p:sp>
        <p:nvSpPr>
          <p:cNvPr id="61443"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Placeholder 2"/>
          <p:cNvSpPr>
            <a:spLocks noGrp="1" noRot="1" noChangeAspect="1"/>
          </p:cNvSpPr>
          <p:nvPr>
            <p:ph type="sldImg"/>
          </p:nvPr>
        </p:nvSpPr>
        <p:spPr bwMode="auto">
          <a:noFill/>
          <a:ln>
            <a:solidFill>
              <a:srgbClr val="000000"/>
            </a:solidFill>
            <a:miter lim="800000"/>
            <a:headEnd/>
            <a:tailEnd/>
          </a:ln>
        </p:spPr>
      </p:sp>
      <p:sp>
        <p:nvSpPr>
          <p:cNvPr id="66563"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957F476F-20EB-FA41-AE90-0475E93F4C7B}" type="slidenum">
              <a:rPr lang="en-US"/>
              <a:pPr/>
              <a:t>4</a:t>
            </a:fld>
            <a:endParaRPr lang="en-US"/>
          </a:p>
        </p:txBody>
      </p:sp>
      <p:sp>
        <p:nvSpPr>
          <p:cNvPr id="20483" name="Rectangle 2"/>
          <p:cNvSpPr>
            <a:spLocks noGrp="1" noRot="1" noChangeAspect="1" noChangeArrowheads="1"/>
          </p:cNvSpPr>
          <p:nvPr>
            <p:ph type="sldImg"/>
          </p:nvPr>
        </p:nvSpPr>
        <p:spPr>
          <a:solidFill>
            <a:srgbClr val="FFFFFF"/>
          </a:solidFill>
          <a:ln/>
        </p:spPr>
      </p:sp>
      <p:sp>
        <p:nvSpPr>
          <p:cNvPr id="204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kern="1200" dirty="0" smtClean="0">
                <a:solidFill>
                  <a:schemeClr val="tx1"/>
                </a:solidFill>
                <a:latin typeface="Times" charset="0"/>
                <a:ea typeface="ＭＳ Ｐゴシック" charset="-128"/>
                <a:cs typeface="ＭＳ Ｐゴシック" charset="-128"/>
              </a:rPr>
              <a:t>An invasive species grows/reproduces and spreads rapidly, establishes over large areas, and persists. Species that become invasive succeed due to favorable environmental conditions and lack of natural predators, competitors and diseases that normally regulate their </a:t>
            </a:r>
            <a:r>
              <a:rPr lang="en-US" sz="1200" kern="1200" dirty="0" err="1" smtClean="0">
                <a:solidFill>
                  <a:schemeClr val="tx1"/>
                </a:solidFill>
                <a:latin typeface="Times" charset="0"/>
                <a:ea typeface="ＭＳ Ｐゴシック" charset="-128"/>
                <a:cs typeface="ＭＳ Ｐゴシック" charset="-128"/>
              </a:rPr>
              <a:t>populations.This</a:t>
            </a:r>
            <a:r>
              <a:rPr lang="en-US" sz="1200" kern="1200" dirty="0" smtClean="0">
                <a:solidFill>
                  <a:schemeClr val="tx1"/>
                </a:solidFill>
                <a:latin typeface="Times" charset="0"/>
                <a:ea typeface="ＭＳ Ｐゴシック" charset="-128"/>
                <a:cs typeface="ＭＳ Ｐゴシック" charset="-128"/>
              </a:rPr>
              <a:t> includes a wide variety of plants, insects and animals from exotic places. As invasive species spread and take over ecosystems, they decrease biodiversity by threatening the survival of native plants and animals. In fact, invasive species are a significant threat to almost half of the native U.S. species currently listed as federally </a:t>
            </a:r>
            <a:r>
              <a:rPr lang="en-US" sz="1200" kern="1200" dirty="0" err="1" smtClean="0">
                <a:solidFill>
                  <a:schemeClr val="tx1"/>
                </a:solidFill>
                <a:latin typeface="Times" charset="0"/>
                <a:ea typeface="ＭＳ Ｐゴシック" charset="-128"/>
                <a:cs typeface="ＭＳ Ｐゴシック" charset="-128"/>
              </a:rPr>
              <a:t>endangered.In</a:t>
            </a:r>
            <a:r>
              <a:rPr lang="en-US" sz="1200" kern="1200" dirty="0" smtClean="0">
                <a:solidFill>
                  <a:schemeClr val="tx1"/>
                </a:solidFill>
                <a:latin typeface="Times" charset="0"/>
                <a:ea typeface="ＭＳ Ｐゴシック" charset="-128"/>
                <a:cs typeface="ＭＳ Ｐゴシック" charset="-128"/>
              </a:rPr>
              <a:t> addition to negatively impacting ecosystems, invasive species are also costly. It is very expensive to prevent, monitor and control the spread of </a:t>
            </a:r>
            <a:r>
              <a:rPr lang="en-US" sz="1200" kern="1200" dirty="0" err="1" smtClean="0">
                <a:solidFill>
                  <a:schemeClr val="tx1"/>
                </a:solidFill>
                <a:latin typeface="Times" charset="0"/>
                <a:ea typeface="ＭＳ Ｐゴシック" charset="-128"/>
                <a:cs typeface="ＭＳ Ｐゴシック" charset="-128"/>
              </a:rPr>
              <a:t>invasives</a:t>
            </a:r>
            <a:r>
              <a:rPr lang="en-US" sz="1200" kern="1200" dirty="0" smtClean="0">
                <a:solidFill>
                  <a:schemeClr val="tx1"/>
                </a:solidFill>
                <a:latin typeface="Times" charset="0"/>
                <a:ea typeface="ＭＳ Ｐゴシック" charset="-128"/>
                <a:cs typeface="ＭＳ Ｐゴシック" charset="-128"/>
              </a:rPr>
              <a:t>, not to mention the damage to crops, fisheries, forests, and other resources. </a:t>
            </a:r>
            <a:r>
              <a:rPr lang="en-US" sz="1200" kern="1200" dirty="0" err="1" smtClean="0">
                <a:solidFill>
                  <a:schemeClr val="tx1"/>
                </a:solidFill>
                <a:latin typeface="Times" charset="0"/>
                <a:ea typeface="ＭＳ Ｐゴシック" charset="-128"/>
                <a:cs typeface="ＭＳ Ｐゴシック" charset="-128"/>
              </a:rPr>
              <a:t>Invasives</a:t>
            </a:r>
            <a:r>
              <a:rPr lang="en-US" sz="1200" kern="1200" dirty="0" smtClean="0">
                <a:solidFill>
                  <a:schemeClr val="tx1"/>
                </a:solidFill>
                <a:latin typeface="Times" charset="0"/>
                <a:ea typeface="ＭＳ Ｐゴシック" charset="-128"/>
                <a:cs typeface="ＭＳ Ｐゴシック" charset="-128"/>
              </a:rPr>
              <a:t> cost the US $137 billion annually. Some of the most harmful species cost in excess of $100 million </a:t>
            </a:r>
            <a:r>
              <a:rPr lang="en-US" sz="1200" kern="1200" dirty="0" err="1" smtClean="0">
                <a:solidFill>
                  <a:schemeClr val="tx1"/>
                </a:solidFill>
                <a:latin typeface="Times" charset="0"/>
                <a:ea typeface="ＭＳ Ｐゴシック" charset="-128"/>
                <a:cs typeface="ＭＳ Ｐゴシック" charset="-128"/>
              </a:rPr>
              <a:t>annually.Sometimes</a:t>
            </a:r>
            <a:r>
              <a:rPr lang="en-US" sz="1200" kern="1200" dirty="0" smtClean="0">
                <a:solidFill>
                  <a:schemeClr val="tx1"/>
                </a:solidFill>
                <a:latin typeface="Times" charset="0"/>
                <a:ea typeface="ＭＳ Ｐゴシック" charset="-128"/>
                <a:cs typeface="ＭＳ Ｐゴシック" charset="-128"/>
              </a:rPr>
              <a:t> you will see invasive species referred to as exotic, alien, or non-indigenous species. The problem with these names is that they only refer to the non-native part of the definition above. Many exotic or alien species do not cause harm to our economy, our environment, or our health. In fact, the vast majority of "introduced" species do not survive and only about 15% of those that do go on to become "invasive" or harmful.</a:t>
            </a: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Placeholder 2"/>
          <p:cNvSpPr>
            <a:spLocks noGrp="1" noRot="1" noChangeAspect="1"/>
          </p:cNvSpPr>
          <p:nvPr>
            <p:ph type="sldImg"/>
          </p:nvPr>
        </p:nvSpPr>
        <p:spPr bwMode="auto">
          <a:noFill/>
          <a:ln>
            <a:solidFill>
              <a:srgbClr val="000000"/>
            </a:solidFill>
            <a:miter lim="800000"/>
            <a:headEnd/>
            <a:tailEnd/>
          </a:ln>
        </p:spPr>
      </p:sp>
      <p:sp>
        <p:nvSpPr>
          <p:cNvPr id="63491"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Placeholder 2"/>
          <p:cNvSpPr>
            <a:spLocks noGrp="1" noRot="1" noChangeAspect="1"/>
          </p:cNvSpPr>
          <p:nvPr>
            <p:ph type="sldImg"/>
          </p:nvPr>
        </p:nvSpPr>
        <p:spPr bwMode="auto">
          <a:noFill/>
          <a:ln>
            <a:solidFill>
              <a:srgbClr val="000000"/>
            </a:solidFill>
            <a:miter lim="800000"/>
            <a:headEnd/>
            <a:tailEnd/>
          </a:ln>
        </p:spPr>
      </p:sp>
      <p:sp>
        <p:nvSpPr>
          <p:cNvPr id="64515"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Placeholder 2"/>
          <p:cNvSpPr>
            <a:spLocks noGrp="1" noRot="1" noChangeAspect="1"/>
          </p:cNvSpPr>
          <p:nvPr>
            <p:ph type="sldImg"/>
          </p:nvPr>
        </p:nvSpPr>
        <p:spPr bwMode="auto">
          <a:noFill/>
          <a:ln>
            <a:solidFill>
              <a:srgbClr val="000000"/>
            </a:solidFill>
            <a:miter lim="800000"/>
            <a:headEnd/>
            <a:tailEnd/>
          </a:ln>
        </p:spPr>
      </p:sp>
      <p:sp>
        <p:nvSpPr>
          <p:cNvPr id="65539"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Placeholder 2"/>
          <p:cNvSpPr>
            <a:spLocks noGrp="1" noRot="1" noChangeAspect="1"/>
          </p:cNvSpPr>
          <p:nvPr>
            <p:ph type="sldImg"/>
          </p:nvPr>
        </p:nvSpPr>
        <p:spPr bwMode="auto">
          <a:noFill/>
          <a:ln>
            <a:solidFill>
              <a:srgbClr val="000000"/>
            </a:solidFill>
            <a:miter lim="800000"/>
            <a:headEnd/>
            <a:tailEnd/>
          </a:ln>
        </p:spPr>
      </p:sp>
      <p:sp>
        <p:nvSpPr>
          <p:cNvPr id="67587"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DFAAD5D9-50E0-EB49-A28F-9969C63B804F}" type="slidenum">
              <a:rPr lang="en-US"/>
              <a:pPr/>
              <a:t>48</a:t>
            </a:fld>
            <a:endParaRPr lang="en-US"/>
          </a:p>
        </p:txBody>
      </p:sp>
      <p:sp>
        <p:nvSpPr>
          <p:cNvPr id="9011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eaLnBrk="1" hangingPunct="1"/>
            <a:fld id="{31354797-BB55-144A-8716-58667C410C82}" type="slidenum">
              <a:rPr lang="en-US" sz="1200">
                <a:latin typeface="Calibri" charset="0"/>
              </a:rPr>
              <a:pPr algn="r" eaLnBrk="1" hangingPunct="1"/>
              <a:t>48</a:t>
            </a:fld>
            <a:endParaRPr lang="en-US" sz="1200">
              <a:latin typeface="Calibri" charset="0"/>
            </a:endParaRPr>
          </a:p>
        </p:txBody>
      </p:sp>
      <p:sp>
        <p:nvSpPr>
          <p:cNvPr id="90116" name="Rectangle 2"/>
          <p:cNvSpPr>
            <a:spLocks noGrp="1" noRot="1" noChangeAspect="1" noChangeArrowheads="1" noTextEdit="1"/>
          </p:cNvSpPr>
          <p:nvPr>
            <p:ph type="sldImg"/>
          </p:nvPr>
        </p:nvSpPr>
        <p:spPr>
          <a:solidFill>
            <a:srgbClr val="FFFFFF"/>
          </a:solidFill>
          <a:ln/>
        </p:spPr>
      </p:sp>
      <p:sp>
        <p:nvSpPr>
          <p:cNvPr id="9011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spcBef>
                <a:spcPct val="0"/>
              </a:spcBef>
            </a:pPr>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8D0F057B-9122-2240-8DD3-35F0631A039D}" type="slidenum">
              <a:rPr lang="en-US"/>
              <a:pPr/>
              <a:t>49</a:t>
            </a:fld>
            <a:endParaRPr lang="en-US"/>
          </a:p>
        </p:txBody>
      </p:sp>
      <p:sp>
        <p:nvSpPr>
          <p:cNvPr id="92163" name="Rectangle 2"/>
          <p:cNvSpPr>
            <a:spLocks noGrp="1" noRot="1" noChangeAspect="1" noChangeArrowheads="1"/>
          </p:cNvSpPr>
          <p:nvPr>
            <p:ph type="sldImg"/>
          </p:nvPr>
        </p:nvSpPr>
        <p:spPr>
          <a:solidFill>
            <a:srgbClr val="FFFFFF"/>
          </a:solidFill>
          <a:ln/>
        </p:spPr>
      </p:sp>
      <p:sp>
        <p:nvSpPr>
          <p:cNvPr id="92164"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1600" b="1">
                <a:solidFill>
                  <a:srgbClr val="336633"/>
                </a:solidFill>
                <a:latin typeface="Arial" charset="0"/>
              </a:rPr>
              <a:t>Texas Forest Service</a:t>
            </a:r>
            <a:r>
              <a:rPr lang="en-US" sz="1600">
                <a:solidFill>
                  <a:srgbClr val="000000"/>
                </a:solidFill>
                <a:latin typeface="Arial" charset="0"/>
              </a:rPr>
              <a:t> - Assure that the state's forest, tree, and related natural resources are wisely used, nurtured, protected, and perpetuated for the benefit of all.</a:t>
            </a:r>
          </a:p>
          <a:p>
            <a:pPr>
              <a:spcBef>
                <a:spcPct val="0"/>
              </a:spcBef>
            </a:pPr>
            <a:endParaRPr lang="en-US" sz="1600">
              <a:solidFill>
                <a:srgbClr val="000000"/>
              </a:solidFill>
              <a:latin typeface="Arial" charset="0"/>
            </a:endParaRPr>
          </a:p>
          <a:p>
            <a:pPr>
              <a:spcBef>
                <a:spcPct val="0"/>
              </a:spcBef>
            </a:pPr>
            <a:r>
              <a:rPr lang="en-US" sz="1600" b="1">
                <a:solidFill>
                  <a:srgbClr val="336633"/>
                </a:solidFill>
                <a:latin typeface="Arial" charset="0"/>
              </a:rPr>
              <a:t>Forest Health Protection</a:t>
            </a:r>
            <a:r>
              <a:rPr lang="en-US" sz="1600">
                <a:solidFill>
                  <a:srgbClr val="000000"/>
                </a:solidFill>
                <a:latin typeface="Arial" charset="0"/>
              </a:rPr>
              <a:t> - Forest Service specialists provide technical assistance on forest health-related matters.</a:t>
            </a:r>
          </a:p>
          <a:p>
            <a:pPr>
              <a:spcBef>
                <a:spcPct val="0"/>
              </a:spcBef>
            </a:pPr>
            <a:endParaRPr lang="en-US" sz="1600">
              <a:solidFill>
                <a:srgbClr val="000000"/>
              </a:solidFill>
              <a:latin typeface="Arial" charset="0"/>
            </a:endParaRPr>
          </a:p>
          <a:p>
            <a:pPr>
              <a:spcBef>
                <a:spcPct val="0"/>
              </a:spcBef>
            </a:pPr>
            <a:r>
              <a:rPr lang="en-US" sz="1600" b="1">
                <a:solidFill>
                  <a:srgbClr val="336633"/>
                </a:solidFill>
                <a:latin typeface="Arial" charset="0"/>
              </a:rPr>
              <a:t>National Biological Information Infrastructure</a:t>
            </a:r>
            <a:r>
              <a:rPr lang="en-US" sz="1600">
                <a:solidFill>
                  <a:srgbClr val="000000"/>
                </a:solidFill>
                <a:latin typeface="Arial" charset="0"/>
              </a:rPr>
              <a:t> - NBII links biological databases to answer questions related to the management, use, or conservation of the Nation’s biological resources.</a:t>
            </a:r>
          </a:p>
          <a:p>
            <a:pPr>
              <a:spcBef>
                <a:spcPct val="0"/>
              </a:spcBef>
            </a:pPr>
            <a:endParaRPr lang="en-US" sz="1600" b="1">
              <a:solidFill>
                <a:srgbClr val="336633"/>
              </a:solidFill>
              <a:latin typeface="Arial" charset="0"/>
            </a:endParaRPr>
          </a:p>
          <a:p>
            <a:pPr>
              <a:spcBef>
                <a:spcPct val="0"/>
              </a:spcBef>
            </a:pPr>
            <a:r>
              <a:rPr lang="en-US" sz="1600" b="1">
                <a:solidFill>
                  <a:srgbClr val="336633"/>
                </a:solidFill>
                <a:latin typeface="Arial" charset="0"/>
              </a:rPr>
              <a:t>Houston Advanced Research Center</a:t>
            </a:r>
            <a:r>
              <a:rPr lang="en-US" sz="1600">
                <a:solidFill>
                  <a:srgbClr val="000000"/>
                </a:solidFill>
                <a:latin typeface="Arial" charset="0"/>
              </a:rPr>
              <a:t> - Dedicated to improving human and ecosystem well-being through the application of sustainability science and principles of sustainable development.</a:t>
            </a:r>
          </a:p>
          <a:p>
            <a:pPr>
              <a:spcBef>
                <a:spcPct val="0"/>
              </a:spcBef>
            </a:pPr>
            <a:endParaRPr lang="en-US" sz="1600">
              <a:solidFill>
                <a:srgbClr val="000000"/>
              </a:solidFill>
              <a:latin typeface="Arial" charset="0"/>
            </a:endParaRPr>
          </a:p>
          <a:p>
            <a:pPr>
              <a:spcBef>
                <a:spcPct val="0"/>
              </a:spcBef>
            </a:pPr>
            <a:r>
              <a:rPr lang="en-US" sz="1600" b="1">
                <a:solidFill>
                  <a:srgbClr val="336633"/>
                </a:solidFill>
                <a:latin typeface="Arial" charset="0"/>
              </a:rPr>
              <a:t>Lady Bird Johnson Wildflower Center</a:t>
            </a:r>
            <a:r>
              <a:rPr lang="en-US" sz="1600">
                <a:solidFill>
                  <a:srgbClr val="000000"/>
                </a:solidFill>
                <a:latin typeface="Arial" charset="0"/>
              </a:rPr>
              <a:t> - Protects and conserves North America's native flora by educating people about the environmental necessity, economic value, and natural beauty of native plants.</a:t>
            </a:r>
          </a:p>
          <a:p>
            <a:pPr eaLnBrk="1" hangingPunct="1"/>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A18823D1-159F-6B4E-8DDE-E117B01641DA}" type="slidenum">
              <a:rPr lang="en-US"/>
              <a:pPr/>
              <a:t>50</a:t>
            </a:fld>
            <a:endParaRPr lang="en-US"/>
          </a:p>
        </p:txBody>
      </p:sp>
      <p:sp>
        <p:nvSpPr>
          <p:cNvPr id="96259" name="Rectangle 2"/>
          <p:cNvSpPr>
            <a:spLocks noGrp="1" noRot="1" noChangeAspect="1" noChangeArrowheads="1" noTextEdit="1"/>
          </p:cNvSpPr>
          <p:nvPr>
            <p:ph type="sldImg"/>
          </p:nvPr>
        </p:nvSpPr>
        <p:spPr>
          <a:solidFill>
            <a:srgbClr val="FFFFFF"/>
          </a:solidFill>
          <a:ln/>
        </p:spPr>
      </p:sp>
      <p:sp>
        <p:nvSpPr>
          <p:cNvPr id="962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65813B10-770C-CA4F-AF4B-F8E414B21578}" type="slidenum">
              <a:rPr lang="en-US"/>
              <a:pPr/>
              <a:t>5</a:t>
            </a:fld>
            <a:endParaRPr lang="en-US"/>
          </a:p>
        </p:txBody>
      </p:sp>
      <p:sp>
        <p:nvSpPr>
          <p:cNvPr id="22531" name="Rectangle 2"/>
          <p:cNvSpPr>
            <a:spLocks noGrp="1" noRot="1" noChangeAspect="1" noChangeArrowheads="1"/>
          </p:cNvSpPr>
          <p:nvPr>
            <p:ph type="sldImg"/>
          </p:nvPr>
        </p:nvSpPr>
        <p:spPr>
          <a:solidFill>
            <a:srgbClr val="FFFFFF"/>
          </a:solidFill>
          <a:ln/>
        </p:spPr>
      </p:sp>
      <p:sp>
        <p:nvSpPr>
          <p:cNvPr id="225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957F476F-20EB-FA41-AE90-0475E93F4C7B}" type="slidenum">
              <a:rPr lang="en-US"/>
              <a:pPr/>
              <a:t>6</a:t>
            </a:fld>
            <a:endParaRPr lang="en-US"/>
          </a:p>
        </p:txBody>
      </p:sp>
      <p:sp>
        <p:nvSpPr>
          <p:cNvPr id="20483" name="Rectangle 2"/>
          <p:cNvSpPr>
            <a:spLocks noGrp="1" noRot="1" noChangeAspect="1" noChangeArrowheads="1"/>
          </p:cNvSpPr>
          <p:nvPr>
            <p:ph type="sldImg"/>
          </p:nvPr>
        </p:nvSpPr>
        <p:spPr>
          <a:solidFill>
            <a:srgbClr val="FFFFFF"/>
          </a:solidFill>
          <a:ln/>
        </p:spPr>
      </p:sp>
      <p:sp>
        <p:nvSpPr>
          <p:cNvPr id="204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A18823D1-159F-6B4E-8DDE-E117B01641DA}" type="slidenum">
              <a:rPr lang="en-US"/>
              <a:pPr/>
              <a:t>7</a:t>
            </a:fld>
            <a:endParaRPr lang="en-US"/>
          </a:p>
        </p:txBody>
      </p:sp>
      <p:sp>
        <p:nvSpPr>
          <p:cNvPr id="96259" name="Rectangle 2"/>
          <p:cNvSpPr>
            <a:spLocks noGrp="1" noRot="1" noChangeAspect="1" noChangeArrowheads="1" noTextEdit="1"/>
          </p:cNvSpPr>
          <p:nvPr>
            <p:ph type="sldImg"/>
          </p:nvPr>
        </p:nvSpPr>
        <p:spPr>
          <a:solidFill>
            <a:srgbClr val="FFFFFF"/>
          </a:solidFill>
          <a:ln/>
        </p:spPr>
      </p:sp>
      <p:sp>
        <p:nvSpPr>
          <p:cNvPr id="9626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One Ecosystem’s trash……</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A18823D1-159F-6B4E-8DDE-E117B01641DA}" type="slidenum">
              <a:rPr lang="en-US"/>
              <a:pPr/>
              <a:t>8</a:t>
            </a:fld>
            <a:endParaRPr lang="en-US"/>
          </a:p>
        </p:txBody>
      </p:sp>
      <p:sp>
        <p:nvSpPr>
          <p:cNvPr id="96259" name="Rectangle 2"/>
          <p:cNvSpPr>
            <a:spLocks noGrp="1" noRot="1" noChangeAspect="1" noChangeArrowheads="1" noTextEdit="1"/>
          </p:cNvSpPr>
          <p:nvPr>
            <p:ph type="sldImg"/>
          </p:nvPr>
        </p:nvSpPr>
        <p:spPr>
          <a:solidFill>
            <a:srgbClr val="FFFFFF"/>
          </a:solidFill>
          <a:ln/>
        </p:spPr>
      </p:sp>
      <p:sp>
        <p:nvSpPr>
          <p:cNvPr id="9626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Is another Ecosystems treasure.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9F25F3A0-86C8-CC44-8561-F3E90D6076A6}" type="slidenum">
              <a:rPr lang="en-US"/>
              <a:pPr/>
              <a:t>9</a:t>
            </a:fld>
            <a:endParaRPr lang="en-US"/>
          </a:p>
        </p:txBody>
      </p:sp>
      <p:sp>
        <p:nvSpPr>
          <p:cNvPr id="24579" name="Rectangle 2"/>
          <p:cNvSpPr>
            <a:spLocks noGrp="1" noRot="1" noChangeAspect="1" noChangeArrowheads="1"/>
          </p:cNvSpPr>
          <p:nvPr>
            <p:ph type="sldImg"/>
          </p:nvPr>
        </p:nvSpPr>
        <p:spPr>
          <a:solidFill>
            <a:srgbClr val="FFFFFF"/>
          </a:solidFill>
          <a:ln/>
        </p:spPr>
      </p:sp>
      <p:sp>
        <p:nvSpPr>
          <p:cNvPr id="2458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Even in fire-adapted communities, non-native invaders may alter the intensity and frequency of fire to the detriment of native species. Cogongrass (</a:t>
            </a:r>
            <a:r>
              <a:rPr lang="en-US" i="1"/>
              <a:t>Imperata cylindrica</a:t>
            </a:r>
            <a:r>
              <a:rPr lang="en-US"/>
              <a:t>), shown here completely dominating the understory of a forest plantation, has done just this in longleaf pine-wiregrass communities along the eastern Gulf Coast.</a:t>
            </a:r>
          </a:p>
          <a:p>
            <a:pPr eaLnBrk="1" hangingPunct="1"/>
            <a:endParaRPr lang="en-US"/>
          </a:p>
          <a:p>
            <a:pPr eaLnBrk="1" hangingPunct="1"/>
            <a:r>
              <a:rPr lang="en-US"/>
              <a:t>Dense infestations of tamarisk as shown here along a small ephemeral stream in southeastern Utah, can also block flood flows, sharply altering patterns of erosion and deposition. Bailey et al. (2001) found that tamarisk leaf litter degrades more rapidly than that of native riparian trees and that this was associated with a two-fold decrease in aquatic macroinvertebrate richness and a four-fold decrease in abundance. Research conducted by University of Minnesota graduate student Ted Kennedy at Ash Meadows National Wildlife Refuge in Nevada has also shown that tamarisk infestations reduce diversity and biomass of native fishes (personal communication).</a:t>
            </a:r>
          </a:p>
          <a:p>
            <a:pPr eaLnBrk="1" hangingPunct="1"/>
            <a:endParaRPr lang="en-US"/>
          </a:p>
          <a:p>
            <a:pPr eaLnBrk="1" hangingPunct="1"/>
            <a:r>
              <a:rPr lang="en-US"/>
              <a:t>In many areas of the Pacific Northwest knapweeds (</a:t>
            </a:r>
            <a:r>
              <a:rPr lang="en-US" i="1"/>
              <a:t>Centaurea</a:t>
            </a:r>
            <a:r>
              <a:rPr lang="en-US"/>
              <a:t> spp.) have invaded and displaced native bunchgrasses. Here, a comparison of the roots of a native wheatgrass and the invasive non-native spotted knapweed (</a:t>
            </a:r>
            <a:r>
              <a:rPr lang="en-US" i="1"/>
              <a:t>Centaurea maculosa</a:t>
            </a:r>
            <a:r>
              <a:rPr lang="en-US"/>
              <a:t>, right) demonstrates a striking difference between the fibrous, soil-holding roots of the former and the thin taproot of the latter.</a:t>
            </a:r>
          </a:p>
          <a:p>
            <a:pPr eaLnBrk="1" hangingPunct="1"/>
            <a:endParaRPr lang="en-US"/>
          </a:p>
          <a:p>
            <a:pPr eaLnBrk="1" hangingPunct="1">
              <a:spcBef>
                <a:spcPct val="0"/>
              </a:spcBef>
            </a:pPr>
            <a:r>
              <a:rPr lang="en-US"/>
              <a:t>Invasive aquatic plants can sharply reduce light levels and dissolved oxygen concentrations in the waters they occupy. Giant salvinia (</a:t>
            </a:r>
            <a:r>
              <a:rPr lang="en-US" i="1"/>
              <a:t>Salvinia molesta</a:t>
            </a:r>
            <a:r>
              <a:rPr lang="en-US"/>
              <a:t>) is another floating aquatic plant which severely impacts water bodies at sites around the world. Native to southeastern Brazil, it is shown here completely covering a pond in Texas. Infestations are now known from other US sites - Hawai'i, California, Arizona, Louisiana, Alabama, Georgia, Florida, Mississippi, and North and South Carolina. (Photograph provided for this presentation by www.invasive.org.)</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39026AB5-7B17-354F-AFA7-CCF03D7715D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5190CC23-2299-FA46-B412-E61CE66501E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2AF0C7C7-65BA-B445-99B8-EDA0DF4A542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9444EA56-92C8-8D4D-ACCC-E10041D92DF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692341C3-A7D6-FB4E-80C2-BD4715130A8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82C7F8C0-0E1F-AB43-AB12-60D7C0D0A19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771E02E6-8BB0-5547-B634-226BAABFC12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C7011189-3670-A84D-A5A9-56A45879836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39DF10AB-D235-014B-9342-2955FDD3C4A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4F7DB216-71BA-0E4E-B525-4B9FB5950C2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636636D1-CB4F-7C43-9197-0A4C84E1CFE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pic>
        <p:nvPicPr>
          <p:cNvPr id="19" name="Picture 6" descr="ti_originalbk2.jpg"/>
          <p:cNvPicPr>
            <a:picLocks noChangeAspect="1"/>
          </p:cNvPicPr>
          <p:nvPr userDrawn="1"/>
        </p:nvPicPr>
        <p:blipFill>
          <a:blip r:embed="rId13" cstate="print"/>
          <a:srcRect b="3641"/>
          <a:stretch>
            <a:fillRect/>
          </a:stretch>
        </p:blipFill>
        <p:spPr bwMode="auto">
          <a:xfrm>
            <a:off x="0" y="0"/>
            <a:ext cx="9144000" cy="6858000"/>
          </a:xfrm>
          <a:prstGeom prst="rect">
            <a:avLst/>
          </a:prstGeom>
          <a:noFill/>
          <a:ln w="9525">
            <a:noFill/>
            <a:miter lim="800000"/>
            <a:headEnd/>
            <a:tailEnd/>
          </a:ln>
        </p:spPr>
      </p:pic>
      <p:pic>
        <p:nvPicPr>
          <p:cNvPr id="20" name="Picture 16" descr="header_logo.png"/>
          <p:cNvPicPr>
            <a:picLocks noChangeAspect="1"/>
          </p:cNvPicPr>
          <p:nvPr userDrawn="1"/>
        </p:nvPicPr>
        <p:blipFill>
          <a:blip r:embed="rId14" cstate="print"/>
          <a:srcRect/>
          <a:stretch>
            <a:fillRect/>
          </a:stretch>
        </p:blipFill>
        <p:spPr bwMode="auto">
          <a:xfrm>
            <a:off x="0" y="0"/>
            <a:ext cx="6667500" cy="904875"/>
          </a:xfrm>
          <a:prstGeom prst="rect">
            <a:avLst/>
          </a:prstGeom>
          <a:noFill/>
          <a:ln w="9525">
            <a:noFill/>
            <a:miter lim="800000"/>
            <a:headEnd/>
            <a:tailEnd/>
          </a:ln>
        </p:spPr>
      </p:pic>
      <p:pic>
        <p:nvPicPr>
          <p:cNvPr id="21" name="Picture 8" descr="color_wfclogo.png"/>
          <p:cNvPicPr>
            <a:picLocks noChangeAspect="1"/>
          </p:cNvPicPr>
          <p:nvPr userDrawn="1"/>
        </p:nvPicPr>
        <p:blipFill>
          <a:blip r:embed="rId15" cstate="print"/>
          <a:srcRect/>
          <a:stretch>
            <a:fillRect/>
          </a:stretch>
        </p:blipFill>
        <p:spPr bwMode="auto">
          <a:xfrm>
            <a:off x="228600" y="6172200"/>
            <a:ext cx="1752600" cy="6127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21.jpe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27.jpeg"/><Relationship Id="rId7" Type="http://schemas.openxmlformats.org/officeDocument/2006/relationships/image" Target="../media/image28.jpeg"/><Relationship Id="rId8" Type="http://schemas.openxmlformats.org/officeDocument/2006/relationships/image" Target="../media/image29.jpeg"/><Relationship Id="rId9" Type="http://schemas.openxmlformats.org/officeDocument/2006/relationships/image" Target="../media/image30.png"/><Relationship Id="rId10" Type="http://schemas.openxmlformats.org/officeDocument/2006/relationships/image" Target="../media/image31.jpeg"/><Relationship Id="rId11"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38.jpeg"/><Relationship Id="rId5" Type="http://schemas.openxmlformats.org/officeDocument/2006/relationships/image" Target="../media/image2.png"/><Relationship Id="rId6" Type="http://schemas.openxmlformats.org/officeDocument/2006/relationships/image" Target="../media/image39.png"/><Relationship Id="rId1" Type="http://schemas.openxmlformats.org/officeDocument/2006/relationships/audio" Target="file://localhost/Users/dwaitt/Documents/Invasives/35325245.WAV" TargetMode="External"/><Relationship Id="rId2"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0.gif"/><Relationship Id="rId4" Type="http://schemas.openxmlformats.org/officeDocument/2006/relationships/image" Target="../media/image41.jpe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chart" Target="../charts/char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oleObject" Target="../embeddings/Microsoft_Word_97_-_2004_Document1.doc"/><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oleObject" Target="../embeddings/oleObject1.bin"/><Relationship Id="rId5" Type="http://schemas.openxmlformats.org/officeDocument/2006/relationships/oleObject" Target="../embeddings/oleObject2.bin"/><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58.jpeg"/><Relationship Id="rId5" Type="http://schemas.openxmlformats.org/officeDocument/2006/relationships/oleObject" Target="../embeddings/oleObject3.bin"/><Relationship Id="rId1" Type="http://schemas.openxmlformats.org/officeDocument/2006/relationships/vmlDrawing" Target="../drawings/vmlDrawing3.vml"/><Relationship Id="rId2"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59.jpeg"/></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6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6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6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6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6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67.jpeg"/></Relationships>
</file>

<file path=ppt/slides/_rels/slide41.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image" Target="../media/image70.jpe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7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7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7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7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75.jpeg"/></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jpeg"/><Relationship Id="rId1" Type="http://schemas.openxmlformats.org/officeDocument/2006/relationships/slideLayout" Target="../slideLayouts/slideLayout4.xml"/><Relationship Id="rId2" Type="http://schemas.openxmlformats.org/officeDocument/2006/relationships/notesSlide" Target="../notesSlides/notesSlide4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78.jpeg"/></Relationships>
</file>

<file path=ppt/slides/_rels/slide49.xml.rels><?xml version="1.0" encoding="UTF-8" standalone="yes"?>
<Relationships xmlns="http://schemas.openxmlformats.org/package/2006/relationships"><Relationship Id="rId9" Type="http://schemas.openxmlformats.org/officeDocument/2006/relationships/image" Target="../media/image85.jpeg"/><Relationship Id="rId20" Type="http://schemas.openxmlformats.org/officeDocument/2006/relationships/image" Target="../media/image96.jpeg"/><Relationship Id="rId21" Type="http://schemas.openxmlformats.org/officeDocument/2006/relationships/image" Target="../media/image97.png"/><Relationship Id="rId22" Type="http://schemas.openxmlformats.org/officeDocument/2006/relationships/image" Target="../media/image98.jpeg"/><Relationship Id="rId23" Type="http://schemas.openxmlformats.org/officeDocument/2006/relationships/image" Target="../media/image99.png"/><Relationship Id="rId10" Type="http://schemas.openxmlformats.org/officeDocument/2006/relationships/image" Target="../media/image86.jpeg"/><Relationship Id="rId11" Type="http://schemas.openxmlformats.org/officeDocument/2006/relationships/image" Target="../media/image87.jpeg"/><Relationship Id="rId12" Type="http://schemas.openxmlformats.org/officeDocument/2006/relationships/image" Target="../media/image88.png"/><Relationship Id="rId13" Type="http://schemas.openxmlformats.org/officeDocument/2006/relationships/image" Target="../media/image89.jpeg"/><Relationship Id="rId14" Type="http://schemas.openxmlformats.org/officeDocument/2006/relationships/image" Target="../media/image90.png"/><Relationship Id="rId15" Type="http://schemas.openxmlformats.org/officeDocument/2006/relationships/image" Target="../media/image91.jpeg"/><Relationship Id="rId16" Type="http://schemas.openxmlformats.org/officeDocument/2006/relationships/image" Target="../media/image92.png"/><Relationship Id="rId17" Type="http://schemas.openxmlformats.org/officeDocument/2006/relationships/image" Target="../media/image93.jpeg"/><Relationship Id="rId18" Type="http://schemas.openxmlformats.org/officeDocument/2006/relationships/image" Target="../media/image94.png"/><Relationship Id="rId19" Type="http://schemas.openxmlformats.org/officeDocument/2006/relationships/image" Target="../media/image95.png"/><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79.jpeg"/><Relationship Id="rId4" Type="http://schemas.openxmlformats.org/officeDocument/2006/relationships/image" Target="../media/image80.jpeg"/><Relationship Id="rId5" Type="http://schemas.openxmlformats.org/officeDocument/2006/relationships/image" Target="../media/image81.png"/><Relationship Id="rId6" Type="http://schemas.openxmlformats.org/officeDocument/2006/relationships/image" Target="../media/image82.jpeg"/><Relationship Id="rId7" Type="http://schemas.openxmlformats.org/officeDocument/2006/relationships/image" Target="../media/image83.jpeg"/><Relationship Id="rId8" Type="http://schemas.openxmlformats.org/officeDocument/2006/relationships/image" Target="../media/image8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0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jpe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152400" y="2971800"/>
            <a:ext cx="5029200" cy="2308324"/>
          </a:xfrm>
          <a:prstGeom prst="rect">
            <a:avLst/>
          </a:prstGeom>
          <a:noFill/>
          <a:ln w="9525">
            <a:noFill/>
            <a:miter lim="800000"/>
            <a:headEnd/>
            <a:tailEnd/>
          </a:ln>
        </p:spPr>
        <p:txBody>
          <a:bodyPr wrap="square">
            <a:prstTxWarp prst="textNoShape">
              <a:avLst/>
            </a:prstTxWarp>
            <a:spAutoFit/>
          </a:bodyPr>
          <a:lstStyle/>
          <a:p>
            <a:r>
              <a:rPr lang="en-US" sz="1800" b="1" dirty="0">
                <a:solidFill>
                  <a:srgbClr val="808000"/>
                </a:solidFill>
                <a:latin typeface="Arial" charset="0"/>
              </a:rPr>
              <a:t>Damon Waitt, Ph. D</a:t>
            </a:r>
          </a:p>
          <a:p>
            <a:r>
              <a:rPr lang="en-US" sz="1800" dirty="0">
                <a:solidFill>
                  <a:srgbClr val="808000"/>
                </a:solidFill>
                <a:latin typeface="Arial" charset="0"/>
              </a:rPr>
              <a:t>Lady Bird Johnson Wildflower Center </a:t>
            </a:r>
          </a:p>
          <a:p>
            <a:r>
              <a:rPr lang="en-US" sz="1800" dirty="0">
                <a:solidFill>
                  <a:srgbClr val="808000"/>
                </a:solidFill>
                <a:latin typeface="Arial" charset="0"/>
              </a:rPr>
              <a:t>at the University of Texas at </a:t>
            </a:r>
            <a:r>
              <a:rPr lang="en-US" sz="1800" dirty="0" smtClean="0">
                <a:solidFill>
                  <a:srgbClr val="808000"/>
                </a:solidFill>
                <a:latin typeface="Arial" charset="0"/>
              </a:rPr>
              <a:t>Austin</a:t>
            </a:r>
          </a:p>
          <a:p>
            <a:endParaRPr lang="en-US" sz="1800" dirty="0" smtClean="0">
              <a:solidFill>
                <a:srgbClr val="408000"/>
              </a:solidFill>
              <a:latin typeface="Arial" charset="0"/>
            </a:endParaRPr>
          </a:p>
          <a:p>
            <a:endParaRPr lang="en-US" sz="1800" b="1" dirty="0" smtClean="0">
              <a:solidFill>
                <a:srgbClr val="808000"/>
              </a:solidFill>
              <a:latin typeface="Arial" charset="0"/>
            </a:endParaRPr>
          </a:p>
          <a:p>
            <a:r>
              <a:rPr lang="en-US" sz="1800" dirty="0" smtClean="0">
                <a:solidFill>
                  <a:srgbClr val="408000"/>
                </a:solidFill>
                <a:latin typeface="Arial" charset="0"/>
              </a:rPr>
              <a:t>Native Plant Society of Texas – Austin Chapter</a:t>
            </a:r>
          </a:p>
          <a:p>
            <a:r>
              <a:rPr lang="en-US" sz="1800" dirty="0" smtClean="0">
                <a:solidFill>
                  <a:srgbClr val="408000"/>
                </a:solidFill>
                <a:latin typeface="Arial" charset="0"/>
              </a:rPr>
              <a:t>November 16, 2010</a:t>
            </a:r>
          </a:p>
          <a:p>
            <a:r>
              <a:rPr lang="en-US" sz="1800" dirty="0" smtClean="0">
                <a:solidFill>
                  <a:srgbClr val="408000"/>
                </a:solidFill>
                <a:latin typeface="Arial" charset="0"/>
              </a:rPr>
              <a:t>Austin, TX</a:t>
            </a:r>
            <a:endParaRPr lang="en-US" sz="1800" dirty="0">
              <a:solidFill>
                <a:srgbClr val="408000"/>
              </a:solidFill>
              <a:latin typeface="Arial" charset="0"/>
            </a:endParaRPr>
          </a:p>
        </p:txBody>
      </p:sp>
      <p:sp>
        <p:nvSpPr>
          <p:cNvPr id="15363" name="Rectangle 4"/>
          <p:cNvSpPr>
            <a:spLocks noGrp="1" noChangeArrowheads="1"/>
          </p:cNvSpPr>
          <p:nvPr>
            <p:ph type="ctrTitle"/>
          </p:nvPr>
        </p:nvSpPr>
        <p:spPr bwMode="auto">
          <a:xfrm>
            <a:off x="152400" y="1066800"/>
            <a:ext cx="8763000" cy="2057400"/>
          </a:xfrm>
          <a:noFill/>
          <a:ln>
            <a:miter lim="800000"/>
            <a:headEnd/>
            <a:tailEnd/>
          </a:ln>
        </p:spPr>
        <p:txBody>
          <a:bodyPr wrap="square" lIns="91440" tIns="45720" rIns="91440" bIns="45720" numCol="1" anchor="t" anchorCtr="0" compatLnSpc="1">
            <a:prstTxWarp prst="textNoShape">
              <a:avLst/>
            </a:prstTxWarp>
          </a:bodyPr>
          <a:lstStyle/>
          <a:p>
            <a:pPr algn="l" eaLnBrk="1" hangingPunct="1"/>
            <a:r>
              <a:rPr lang="en-US" sz="3600" b="1" dirty="0" smtClean="0">
                <a:solidFill>
                  <a:srgbClr val="408000"/>
                </a:solidFill>
                <a:latin typeface="Arial"/>
                <a:cs typeface="Arial"/>
              </a:rPr>
              <a:t>VENIMUS, VIDIMUS, VICIMUS?</a:t>
            </a:r>
            <a:r>
              <a:rPr lang="en-US" sz="3600" b="1" i="1" dirty="0" smtClean="0"/>
              <a:t> </a:t>
            </a:r>
            <a:br>
              <a:rPr lang="en-US" sz="3600" b="1" i="1" dirty="0" smtClean="0"/>
            </a:br>
            <a:r>
              <a:rPr lang="en-US" sz="2400" b="1" dirty="0" smtClean="0">
                <a:latin typeface="Arial"/>
                <a:cs typeface="Arial"/>
              </a:rPr>
              <a:t>INVASIVE SPECIES AND THE LADY BIRD JOHNSON WILDFLOWER CENTER</a:t>
            </a:r>
            <a:r>
              <a:rPr lang="en-US" sz="2400" dirty="0" smtClean="0">
                <a:latin typeface="Arial"/>
                <a:cs typeface="Arial"/>
              </a:rPr>
              <a:t> </a:t>
            </a:r>
            <a:r>
              <a:rPr lang="en-US" sz="3600" b="1" dirty="0" smtClean="0">
                <a:solidFill>
                  <a:srgbClr val="408000"/>
                </a:solidFill>
                <a:latin typeface="Arial"/>
                <a:cs typeface="Arial"/>
              </a:rPr>
              <a:t/>
            </a:r>
            <a:br>
              <a:rPr lang="en-US" sz="3600" b="1" dirty="0" smtClean="0">
                <a:solidFill>
                  <a:srgbClr val="408000"/>
                </a:solidFill>
                <a:latin typeface="Arial"/>
                <a:cs typeface="Arial"/>
              </a:rPr>
            </a:br>
            <a:endParaRPr lang="en-US" sz="3600" b="1" dirty="0">
              <a:solidFill>
                <a:srgbClr val="408000"/>
              </a:solidFill>
              <a:latin typeface="Arial"/>
              <a:cs typeface="Arial"/>
            </a:endParaRPr>
          </a:p>
        </p:txBody>
      </p:sp>
      <p:sp>
        <p:nvSpPr>
          <p:cNvPr id="15364" name="Rectangle 5"/>
          <p:cNvSpPr>
            <a:spLocks noChangeArrowheads="1"/>
          </p:cNvSpPr>
          <p:nvPr/>
        </p:nvSpPr>
        <p:spPr bwMode="auto">
          <a:xfrm>
            <a:off x="1652588" y="509588"/>
            <a:ext cx="184150" cy="457200"/>
          </a:xfrm>
          <a:prstGeom prst="rect">
            <a:avLst/>
          </a:prstGeom>
          <a:noFill/>
          <a:ln w="9525">
            <a:noFill/>
            <a:miter lim="800000"/>
            <a:headEnd/>
            <a:tailEnd/>
          </a:ln>
        </p:spPr>
        <p:txBody>
          <a:bodyPr wrap="none">
            <a:prstTxWarp prst="textNoShape">
              <a:avLst/>
            </a:prstTxWarp>
            <a:spAutoFit/>
          </a:bodyPr>
          <a:lstStyle/>
          <a:p>
            <a:endParaRPr lang="en-US"/>
          </a:p>
        </p:txBody>
      </p:sp>
      <p:pic>
        <p:nvPicPr>
          <p:cNvPr id="5" name="Picture 5" descr="last-weed"/>
          <p:cNvPicPr>
            <a:picLocks noChangeAspect="1" noChangeArrowheads="1"/>
          </p:cNvPicPr>
          <p:nvPr/>
        </p:nvPicPr>
        <p:blipFill>
          <a:blip r:embed="rId3"/>
          <a:srcRect/>
          <a:stretch>
            <a:fillRect/>
          </a:stretch>
        </p:blipFill>
        <p:spPr bwMode="auto">
          <a:xfrm>
            <a:off x="5410200" y="2822957"/>
            <a:ext cx="3429000" cy="3730243"/>
          </a:xfrm>
          <a:prstGeom prst="rect">
            <a:avLst/>
          </a:prstGeom>
          <a:noFill/>
          <a:ln w="57150" cmpd="sng">
            <a:solidFill>
              <a:schemeClr val="tx1"/>
            </a:solid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703263" y="2185988"/>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33795" name="Rectangle 3"/>
          <p:cNvSpPr>
            <a:spLocks noGrp="1" noChangeArrowheads="1"/>
          </p:cNvSpPr>
          <p:nvPr>
            <p:ph type="ctrTitle"/>
          </p:nvPr>
        </p:nvSpPr>
        <p:spPr bwMode="auto">
          <a:xfrm>
            <a:off x="228600" y="838200"/>
            <a:ext cx="8839200" cy="457200"/>
          </a:xfrm>
          <a:noFill/>
          <a:ln>
            <a:miter lim="800000"/>
            <a:headEnd/>
            <a:tailEnd/>
          </a:ln>
        </p:spPr>
        <p:txBody>
          <a:bodyPr wrap="square" lIns="91440" tIns="45720" rIns="91440" bIns="45720" numCol="1" anchor="t" anchorCtr="0" compatLnSpc="1">
            <a:prstTxWarp prst="textNoShape">
              <a:avLst/>
            </a:prstTxWarp>
          </a:bodyPr>
          <a:lstStyle/>
          <a:p>
            <a:pPr algn="l" eaLnBrk="1" hangingPunct="1"/>
            <a:r>
              <a:rPr lang="en-US" sz="2400" b="1" dirty="0">
                <a:solidFill>
                  <a:srgbClr val="408000"/>
                </a:solidFill>
                <a:latin typeface="Arial" charset="0"/>
              </a:rPr>
              <a:t>Texas Issues (circa 2005)</a:t>
            </a:r>
          </a:p>
        </p:txBody>
      </p:sp>
      <p:sp>
        <p:nvSpPr>
          <p:cNvPr id="33796" name="Rectangle 4"/>
          <p:cNvSpPr>
            <a:spLocks noChangeArrowheads="1"/>
          </p:cNvSpPr>
          <p:nvPr/>
        </p:nvSpPr>
        <p:spPr bwMode="auto">
          <a:xfrm>
            <a:off x="228600" y="1316038"/>
            <a:ext cx="4800600" cy="4478149"/>
          </a:xfrm>
          <a:prstGeom prst="rect">
            <a:avLst/>
          </a:prstGeom>
          <a:noFill/>
          <a:ln w="9525">
            <a:noFill/>
            <a:miter lim="800000"/>
            <a:headEnd/>
            <a:tailEnd/>
          </a:ln>
        </p:spPr>
        <p:txBody>
          <a:bodyPr>
            <a:prstTxWarp prst="textNoShape">
              <a:avLst/>
            </a:prstTxWarp>
            <a:spAutoFit/>
          </a:bodyPr>
          <a:lstStyle/>
          <a:p>
            <a:pPr marL="457200" indent="-457200">
              <a:lnSpc>
                <a:spcPct val="130000"/>
              </a:lnSpc>
            </a:pPr>
            <a:r>
              <a:rPr lang="en-US" sz="2000" dirty="0">
                <a:solidFill>
                  <a:srgbClr val="000000"/>
                </a:solidFill>
                <a:latin typeface="Arial" charset="0"/>
                <a:ea typeface="Times New Roman" charset="0"/>
                <a:cs typeface="Times New Roman" charset="0"/>
              </a:rPr>
              <a:t>1.	</a:t>
            </a:r>
            <a:r>
              <a:rPr lang="en-US" sz="2000" dirty="0">
                <a:solidFill>
                  <a:srgbClr val="000000"/>
                </a:solidFill>
                <a:latin typeface="Arial" charset="0"/>
              </a:rPr>
              <a:t>There is not a definitive source for IS information in Texas.</a:t>
            </a:r>
          </a:p>
          <a:p>
            <a:pPr marL="457200" indent="-457200">
              <a:lnSpc>
                <a:spcPct val="130000"/>
              </a:lnSpc>
            </a:pPr>
            <a:r>
              <a:rPr lang="en-US" sz="2000" dirty="0">
                <a:solidFill>
                  <a:srgbClr val="000000"/>
                </a:solidFill>
                <a:latin typeface="Arial" charset="0"/>
                <a:ea typeface="Times New Roman" charset="0"/>
                <a:cs typeface="Times New Roman" charset="0"/>
              </a:rPr>
              <a:t>2.	</a:t>
            </a:r>
            <a:r>
              <a:rPr lang="en-US" sz="2000" dirty="0">
                <a:solidFill>
                  <a:srgbClr val="000000"/>
                </a:solidFill>
                <a:latin typeface="Arial" charset="0"/>
              </a:rPr>
              <a:t>There is a gap in our knowledge about the distribution and biology of IS.</a:t>
            </a:r>
          </a:p>
          <a:p>
            <a:pPr marL="457200" indent="-457200">
              <a:lnSpc>
                <a:spcPct val="130000"/>
              </a:lnSpc>
            </a:pPr>
            <a:r>
              <a:rPr lang="en-US" sz="2000" dirty="0">
                <a:solidFill>
                  <a:srgbClr val="000000"/>
                </a:solidFill>
                <a:latin typeface="Arial" charset="0"/>
                <a:ea typeface="Times New Roman" charset="0"/>
                <a:cs typeface="Times New Roman" charset="0"/>
              </a:rPr>
              <a:t>3.	</a:t>
            </a:r>
            <a:r>
              <a:rPr lang="en-US" sz="2000" dirty="0">
                <a:solidFill>
                  <a:srgbClr val="000000"/>
                </a:solidFill>
                <a:latin typeface="Arial" charset="0"/>
              </a:rPr>
              <a:t>There is a need for more communication among the state’s IS stakeholders</a:t>
            </a:r>
          </a:p>
          <a:p>
            <a:pPr marL="457200" indent="-457200">
              <a:lnSpc>
                <a:spcPct val="130000"/>
              </a:lnSpc>
            </a:pPr>
            <a:r>
              <a:rPr lang="en-US" sz="2000" dirty="0">
                <a:solidFill>
                  <a:srgbClr val="000000"/>
                </a:solidFill>
                <a:latin typeface="Arial" charset="0"/>
                <a:ea typeface="Times New Roman" charset="0"/>
                <a:cs typeface="Times New Roman" charset="0"/>
              </a:rPr>
              <a:t>4.	</a:t>
            </a:r>
            <a:r>
              <a:rPr lang="en-US" sz="2000" dirty="0">
                <a:solidFill>
                  <a:srgbClr val="000000"/>
                </a:solidFill>
                <a:latin typeface="Arial" charset="0"/>
              </a:rPr>
              <a:t>A coordinated response to address IS on a statewide level has yet to materialize.</a:t>
            </a:r>
          </a:p>
        </p:txBody>
      </p:sp>
      <p:pic>
        <p:nvPicPr>
          <p:cNvPr id="33797" name="Picture 5" descr="ARDO4"/>
          <p:cNvPicPr>
            <a:picLocks noChangeAspect="1" noChangeArrowheads="1"/>
          </p:cNvPicPr>
          <p:nvPr/>
        </p:nvPicPr>
        <p:blipFill>
          <a:blip r:embed="rId3"/>
          <a:srcRect/>
          <a:stretch>
            <a:fillRect/>
          </a:stretch>
        </p:blipFill>
        <p:spPr bwMode="auto">
          <a:xfrm>
            <a:off x="5257800" y="990600"/>
            <a:ext cx="3581400" cy="2686050"/>
          </a:xfrm>
          <a:prstGeom prst="rect">
            <a:avLst/>
          </a:prstGeom>
          <a:noFill/>
          <a:ln w="9525">
            <a:solidFill>
              <a:schemeClr val="tx1"/>
            </a:solidFill>
            <a:miter lim="800000"/>
            <a:headEnd/>
            <a:tailEnd/>
          </a:ln>
        </p:spPr>
      </p:pic>
      <p:pic>
        <p:nvPicPr>
          <p:cNvPr id="33798" name="Picture 6" descr="ReportMapper"/>
          <p:cNvPicPr>
            <a:picLocks noChangeAspect="1" noChangeArrowheads="1"/>
          </p:cNvPicPr>
          <p:nvPr/>
        </p:nvPicPr>
        <p:blipFill>
          <a:blip r:embed="rId4"/>
          <a:srcRect/>
          <a:stretch>
            <a:fillRect/>
          </a:stretch>
        </p:blipFill>
        <p:spPr bwMode="auto">
          <a:xfrm>
            <a:off x="5257800" y="3448050"/>
            <a:ext cx="3586163" cy="27432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3" name="Rectangle 3"/>
          <p:cNvSpPr>
            <a:spLocks noGrp="1" noChangeArrowheads="1"/>
          </p:cNvSpPr>
          <p:nvPr>
            <p:ph type="ctrTitle"/>
          </p:nvPr>
        </p:nvSpPr>
        <p:spPr bwMode="auto">
          <a:xfrm>
            <a:off x="228600" y="838200"/>
            <a:ext cx="8839200" cy="457200"/>
          </a:xfrm>
          <a:noFill/>
          <a:ln>
            <a:miter lim="800000"/>
            <a:headEnd/>
            <a:tailEnd/>
          </a:ln>
        </p:spPr>
        <p:txBody>
          <a:bodyPr wrap="square" lIns="91440" tIns="45720" rIns="91440" bIns="45720" numCol="1" anchor="t" anchorCtr="0" compatLnSpc="1">
            <a:prstTxWarp prst="textNoShape">
              <a:avLst/>
            </a:prstTxWarp>
          </a:bodyPr>
          <a:lstStyle/>
          <a:p>
            <a:pPr algn="l" eaLnBrk="1" hangingPunct="1"/>
            <a:r>
              <a:rPr lang="en-US" sz="2400" b="1" dirty="0">
                <a:solidFill>
                  <a:srgbClr val="408000"/>
                </a:solidFill>
                <a:latin typeface="Arial" charset="0"/>
              </a:rPr>
              <a:t>Addressing the Issues</a:t>
            </a:r>
          </a:p>
        </p:txBody>
      </p:sp>
      <p:sp>
        <p:nvSpPr>
          <p:cNvPr id="35844" name="Rectangle 4"/>
          <p:cNvSpPr>
            <a:spLocks noChangeArrowheads="1"/>
          </p:cNvSpPr>
          <p:nvPr/>
        </p:nvSpPr>
        <p:spPr bwMode="auto">
          <a:xfrm>
            <a:off x="228600" y="1280517"/>
            <a:ext cx="8382000" cy="1538883"/>
          </a:xfrm>
          <a:prstGeom prst="rect">
            <a:avLst/>
          </a:prstGeom>
          <a:noFill/>
          <a:ln w="9525">
            <a:noFill/>
            <a:miter lim="800000"/>
            <a:headEnd/>
            <a:tailEnd/>
          </a:ln>
        </p:spPr>
        <p:txBody>
          <a:bodyPr>
            <a:prstTxWarp prst="textNoShape">
              <a:avLst/>
            </a:prstTxWarp>
            <a:spAutoFit/>
          </a:bodyPr>
          <a:lstStyle/>
          <a:p>
            <a:pPr marL="457200" indent="-457200">
              <a:lnSpc>
                <a:spcPct val="160000"/>
              </a:lnSpc>
            </a:pPr>
            <a:r>
              <a:rPr lang="en-US" sz="2000" dirty="0" smtClean="0">
                <a:solidFill>
                  <a:srgbClr val="000000"/>
                </a:solidFill>
                <a:latin typeface="Arial" charset="0"/>
                <a:ea typeface="Times New Roman" charset="0"/>
                <a:cs typeface="Times New Roman" charset="0"/>
              </a:rPr>
              <a:t>1</a:t>
            </a:r>
            <a:r>
              <a:rPr lang="en-US" sz="2000" dirty="0">
                <a:solidFill>
                  <a:srgbClr val="000000"/>
                </a:solidFill>
                <a:latin typeface="Arial" charset="0"/>
                <a:ea typeface="Times New Roman" charset="0"/>
                <a:cs typeface="Times New Roman" charset="0"/>
              </a:rPr>
              <a:t>.	</a:t>
            </a:r>
            <a:r>
              <a:rPr lang="en-US" sz="2000" dirty="0">
                <a:solidFill>
                  <a:srgbClr val="000000"/>
                </a:solidFill>
                <a:latin typeface="Arial" charset="0"/>
              </a:rPr>
              <a:t>Help define the problem through research and information sharing.</a:t>
            </a:r>
          </a:p>
          <a:p>
            <a:pPr marL="457200" indent="-457200">
              <a:lnSpc>
                <a:spcPct val="160000"/>
              </a:lnSpc>
            </a:pPr>
            <a:r>
              <a:rPr lang="en-US" sz="2000" dirty="0">
                <a:solidFill>
                  <a:srgbClr val="000000"/>
                </a:solidFill>
                <a:latin typeface="Arial" charset="0"/>
                <a:ea typeface="Times New Roman" charset="0"/>
                <a:cs typeface="Times New Roman" charset="0"/>
              </a:rPr>
              <a:t>2.	</a:t>
            </a:r>
            <a:r>
              <a:rPr lang="en-US" sz="2000" dirty="0">
                <a:solidFill>
                  <a:srgbClr val="000000"/>
                </a:solidFill>
                <a:latin typeface="Arial" charset="0"/>
              </a:rPr>
              <a:t>Raise public awareness through educational outreach.</a:t>
            </a:r>
          </a:p>
          <a:p>
            <a:pPr marL="457200" indent="-457200">
              <a:lnSpc>
                <a:spcPct val="160000"/>
              </a:lnSpc>
            </a:pPr>
            <a:r>
              <a:rPr lang="en-US" sz="2000" dirty="0">
                <a:solidFill>
                  <a:srgbClr val="000000"/>
                </a:solidFill>
                <a:latin typeface="Arial" charset="0"/>
                <a:ea typeface="Times New Roman" charset="0"/>
                <a:cs typeface="Times New Roman" charset="0"/>
              </a:rPr>
              <a:t>3.	</a:t>
            </a:r>
            <a:r>
              <a:rPr lang="en-US" sz="2000" dirty="0">
                <a:solidFill>
                  <a:srgbClr val="000000"/>
                </a:solidFill>
                <a:latin typeface="Arial" charset="0"/>
              </a:rPr>
              <a:t>Take action to help stop the spread of invasive plant species.</a:t>
            </a:r>
            <a:endParaRPr lang="en-US" sz="2000" dirty="0">
              <a:solidFill>
                <a:schemeClr val="tx2"/>
              </a:solidFill>
              <a:latin typeface="Arial" charset="0"/>
            </a:endParaRPr>
          </a:p>
        </p:txBody>
      </p:sp>
      <p:pic>
        <p:nvPicPr>
          <p:cNvPr id="35845" name="Picture 5" descr="WISI"/>
          <p:cNvPicPr>
            <a:picLocks noChangeAspect="1" noChangeArrowheads="1"/>
          </p:cNvPicPr>
          <p:nvPr/>
        </p:nvPicPr>
        <p:blipFill>
          <a:blip r:embed="rId3"/>
          <a:srcRect/>
          <a:stretch>
            <a:fillRect/>
          </a:stretch>
        </p:blipFill>
        <p:spPr bwMode="auto">
          <a:xfrm>
            <a:off x="4572000" y="2919412"/>
            <a:ext cx="4424363" cy="2733675"/>
          </a:xfrm>
          <a:prstGeom prst="rect">
            <a:avLst/>
          </a:prstGeom>
          <a:noFill/>
          <a:ln w="9525">
            <a:solidFill>
              <a:schemeClr val="tx1"/>
            </a:solidFill>
            <a:miter lim="800000"/>
            <a:headEnd/>
            <a:tailEnd/>
          </a:ln>
        </p:spPr>
      </p:pic>
      <p:pic>
        <p:nvPicPr>
          <p:cNvPr id="35846" name="Picture 6" descr="cenci10"/>
          <p:cNvPicPr>
            <a:picLocks noChangeAspect="1" noChangeArrowheads="1"/>
          </p:cNvPicPr>
          <p:nvPr/>
        </p:nvPicPr>
        <p:blipFill>
          <a:blip r:embed="rId4"/>
          <a:srcRect/>
          <a:stretch>
            <a:fillRect/>
          </a:stretch>
        </p:blipFill>
        <p:spPr bwMode="auto">
          <a:xfrm>
            <a:off x="228600" y="2919412"/>
            <a:ext cx="4114800" cy="2743200"/>
          </a:xfrm>
          <a:prstGeom prst="rect">
            <a:avLst/>
          </a:prstGeom>
          <a:noFill/>
          <a:ln w="9525">
            <a:solidFill>
              <a:schemeClr val="tx1"/>
            </a:solidFill>
            <a:miter lim="800000"/>
            <a:headEnd/>
            <a:tailEnd/>
          </a:ln>
        </p:spPr>
      </p:pic>
      <p:sp>
        <p:nvSpPr>
          <p:cNvPr id="35847" name="Text Box 7"/>
          <p:cNvSpPr txBox="1">
            <a:spLocks noChangeArrowheads="1"/>
          </p:cNvSpPr>
          <p:nvPr/>
        </p:nvSpPr>
        <p:spPr bwMode="auto">
          <a:xfrm>
            <a:off x="152400" y="5684837"/>
            <a:ext cx="2490788" cy="304800"/>
          </a:xfrm>
          <a:prstGeom prst="rect">
            <a:avLst/>
          </a:prstGeom>
          <a:noFill/>
          <a:ln w="9525">
            <a:noFill/>
            <a:miter lim="800000"/>
            <a:headEnd/>
            <a:tailEnd/>
          </a:ln>
        </p:spPr>
        <p:txBody>
          <a:bodyPr wrap="none">
            <a:prstTxWarp prst="textNoShape">
              <a:avLst/>
            </a:prstTxWarp>
            <a:spAutoFit/>
          </a:bodyPr>
          <a:lstStyle/>
          <a:p>
            <a:r>
              <a:rPr lang="en-US" sz="1400" i="1"/>
              <a:t>Pennisetum ciliare</a:t>
            </a:r>
            <a:r>
              <a:rPr lang="en-US" sz="1400"/>
              <a:t> - Buffelgrass</a:t>
            </a:r>
          </a:p>
        </p:txBody>
      </p:sp>
      <p:sp>
        <p:nvSpPr>
          <p:cNvPr id="35848" name="Text Box 8"/>
          <p:cNvSpPr txBox="1">
            <a:spLocks noChangeArrowheads="1"/>
          </p:cNvSpPr>
          <p:nvPr/>
        </p:nvSpPr>
        <p:spPr bwMode="auto">
          <a:xfrm>
            <a:off x="4506913" y="5730875"/>
            <a:ext cx="2732087" cy="304800"/>
          </a:xfrm>
          <a:prstGeom prst="rect">
            <a:avLst/>
          </a:prstGeom>
          <a:noFill/>
          <a:ln w="9525">
            <a:noFill/>
            <a:miter lim="800000"/>
            <a:headEnd/>
            <a:tailEnd/>
          </a:ln>
        </p:spPr>
        <p:txBody>
          <a:bodyPr wrap="none">
            <a:prstTxWarp prst="textNoShape">
              <a:avLst/>
            </a:prstTxWarp>
            <a:spAutoFit/>
          </a:bodyPr>
          <a:lstStyle/>
          <a:p>
            <a:r>
              <a:rPr lang="en-US" sz="1400" i="1"/>
              <a:t>Wisteria sinensis - Chinese wisteria</a:t>
            </a:r>
            <a:endParaRPr lang="en-US" sz="140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29698" name="Picture 35" descr="TPWD_ecoregions.JPG"/>
          <p:cNvPicPr>
            <a:picLocks noChangeAspect="1"/>
          </p:cNvPicPr>
          <p:nvPr/>
        </p:nvPicPr>
        <p:blipFill>
          <a:blip r:embed="rId3"/>
          <a:srcRect/>
          <a:stretch>
            <a:fillRect/>
          </a:stretch>
        </p:blipFill>
        <p:spPr bwMode="auto">
          <a:xfrm>
            <a:off x="3049588" y="2139950"/>
            <a:ext cx="3043237" cy="2576513"/>
          </a:xfrm>
          <a:prstGeom prst="rect">
            <a:avLst/>
          </a:prstGeom>
          <a:noFill/>
          <a:ln w="9525">
            <a:noFill/>
            <a:miter lim="800000"/>
            <a:headEnd/>
            <a:tailEnd/>
          </a:ln>
        </p:spPr>
      </p:pic>
      <p:sp>
        <p:nvSpPr>
          <p:cNvPr id="29699" name="Rectangle 20"/>
          <p:cNvSpPr>
            <a:spLocks noGrp="1" noChangeArrowheads="1"/>
          </p:cNvSpPr>
          <p:nvPr>
            <p:ph type="title" idx="4294967295"/>
          </p:nvPr>
        </p:nvSpPr>
        <p:spPr bwMode="auto">
          <a:xfrm>
            <a:off x="152400" y="228600"/>
            <a:ext cx="7772400" cy="457200"/>
          </a:xfrm>
          <a:prstGeom prst="rect">
            <a:avLst/>
          </a:prstGeom>
          <a:noFill/>
          <a:ln>
            <a:miter lim="800000"/>
            <a:headEnd/>
            <a:tailEnd/>
          </a:ln>
        </p:spPr>
        <p:txBody>
          <a:bodyPr>
            <a:prstTxWarp prst="textNoShape">
              <a:avLst/>
            </a:prstTxWarp>
          </a:bodyPr>
          <a:lstStyle/>
          <a:p>
            <a:pPr algn="l" eaLnBrk="1" hangingPunct="1"/>
            <a:r>
              <a:rPr lang="en-US" sz="2400" b="1" dirty="0">
                <a:solidFill>
                  <a:srgbClr val="408000"/>
                </a:solidFill>
                <a:latin typeface="Arial" charset="0"/>
              </a:rPr>
              <a:t>Invaders in Texas</a:t>
            </a:r>
            <a:endParaRPr lang="en-US" dirty="0"/>
          </a:p>
        </p:txBody>
      </p:sp>
      <p:grpSp>
        <p:nvGrpSpPr>
          <p:cNvPr id="2" name="Group 44"/>
          <p:cNvGrpSpPr>
            <a:grpSpLocks/>
          </p:cNvGrpSpPr>
          <p:nvPr/>
        </p:nvGrpSpPr>
        <p:grpSpPr bwMode="auto">
          <a:xfrm>
            <a:off x="228600" y="914400"/>
            <a:ext cx="3429000" cy="2514600"/>
            <a:chOff x="144" y="576"/>
            <a:chExt cx="2160" cy="1584"/>
          </a:xfrm>
        </p:grpSpPr>
        <p:pic>
          <p:nvPicPr>
            <p:cNvPr id="29731" name="Picture 6" descr="027"/>
            <p:cNvPicPr>
              <a:picLocks noChangeAspect="1" noChangeArrowheads="1"/>
            </p:cNvPicPr>
            <p:nvPr/>
          </p:nvPicPr>
          <p:blipFill>
            <a:blip r:embed="rId4"/>
            <a:srcRect/>
            <a:stretch>
              <a:fillRect/>
            </a:stretch>
          </p:blipFill>
          <p:spPr bwMode="auto">
            <a:xfrm>
              <a:off x="144" y="576"/>
              <a:ext cx="1440" cy="1122"/>
            </a:xfrm>
            <a:prstGeom prst="rect">
              <a:avLst/>
            </a:prstGeom>
            <a:noFill/>
            <a:ln w="12700">
              <a:solidFill>
                <a:schemeClr val="tx1"/>
              </a:solidFill>
              <a:miter lim="800000"/>
              <a:headEnd/>
              <a:tailEnd/>
            </a:ln>
          </p:spPr>
        </p:pic>
        <p:sp>
          <p:nvSpPr>
            <p:cNvPr id="29732" name="Line 27"/>
            <p:cNvSpPr>
              <a:spLocks noChangeShapeType="1"/>
            </p:cNvSpPr>
            <p:nvPr/>
          </p:nvSpPr>
          <p:spPr bwMode="auto">
            <a:xfrm>
              <a:off x="816" y="1104"/>
              <a:ext cx="1488" cy="1056"/>
            </a:xfrm>
            <a:prstGeom prst="line">
              <a:avLst/>
            </a:prstGeom>
            <a:noFill/>
            <a:ln w="38100">
              <a:solidFill>
                <a:srgbClr val="408000"/>
              </a:solidFill>
              <a:round/>
              <a:headEnd type="oval" w="med" len="med"/>
              <a:tailEnd type="triangle" w="med" len="med"/>
            </a:ln>
          </p:spPr>
          <p:txBody>
            <a:bodyPr wrap="none" anchor="ctr">
              <a:prstTxWarp prst="textNoShape">
                <a:avLst/>
              </a:prstTxWarp>
            </a:bodyPr>
            <a:lstStyle/>
            <a:p>
              <a:endParaRPr lang="en-US"/>
            </a:p>
          </p:txBody>
        </p:sp>
      </p:grpSp>
      <p:grpSp>
        <p:nvGrpSpPr>
          <p:cNvPr id="3" name="Group 45"/>
          <p:cNvGrpSpPr>
            <a:grpSpLocks/>
          </p:cNvGrpSpPr>
          <p:nvPr/>
        </p:nvGrpSpPr>
        <p:grpSpPr bwMode="auto">
          <a:xfrm>
            <a:off x="228600" y="2819400"/>
            <a:ext cx="4953000" cy="1928813"/>
            <a:chOff x="144" y="1776"/>
            <a:chExt cx="3120" cy="1215"/>
          </a:xfrm>
        </p:grpSpPr>
        <p:pic>
          <p:nvPicPr>
            <p:cNvPr id="29726" name="Picture 23" descr="corizocane1"/>
            <p:cNvPicPr>
              <a:picLocks noChangeAspect="1" noChangeArrowheads="1"/>
            </p:cNvPicPr>
            <p:nvPr/>
          </p:nvPicPr>
          <p:blipFill>
            <a:blip r:embed="rId5"/>
            <a:srcRect/>
            <a:stretch>
              <a:fillRect/>
            </a:stretch>
          </p:blipFill>
          <p:spPr bwMode="auto">
            <a:xfrm>
              <a:off x="144" y="1776"/>
              <a:ext cx="1440" cy="1215"/>
            </a:xfrm>
            <a:prstGeom prst="rect">
              <a:avLst/>
            </a:prstGeom>
            <a:noFill/>
            <a:ln w="9525">
              <a:solidFill>
                <a:schemeClr val="tx1"/>
              </a:solidFill>
              <a:miter lim="800000"/>
              <a:headEnd/>
              <a:tailEnd/>
            </a:ln>
          </p:spPr>
        </p:pic>
        <p:sp>
          <p:nvSpPr>
            <p:cNvPr id="29727" name="Line 28"/>
            <p:cNvSpPr>
              <a:spLocks noChangeShapeType="1"/>
            </p:cNvSpPr>
            <p:nvPr/>
          </p:nvSpPr>
          <p:spPr bwMode="auto">
            <a:xfrm flipV="1">
              <a:off x="864" y="1776"/>
              <a:ext cx="1632" cy="576"/>
            </a:xfrm>
            <a:prstGeom prst="line">
              <a:avLst/>
            </a:prstGeom>
            <a:noFill/>
            <a:ln w="38100">
              <a:solidFill>
                <a:srgbClr val="408000"/>
              </a:solidFill>
              <a:round/>
              <a:headEnd type="oval" w="med" len="med"/>
              <a:tailEnd type="triangle" w="med" len="med"/>
            </a:ln>
          </p:spPr>
          <p:txBody>
            <a:bodyPr wrap="none" anchor="ctr">
              <a:prstTxWarp prst="textNoShape">
                <a:avLst/>
              </a:prstTxWarp>
            </a:bodyPr>
            <a:lstStyle/>
            <a:p>
              <a:endParaRPr lang="en-US"/>
            </a:p>
          </p:txBody>
        </p:sp>
        <p:sp>
          <p:nvSpPr>
            <p:cNvPr id="29728" name="Line 29"/>
            <p:cNvSpPr>
              <a:spLocks noChangeShapeType="1"/>
            </p:cNvSpPr>
            <p:nvPr/>
          </p:nvSpPr>
          <p:spPr bwMode="auto">
            <a:xfrm flipV="1">
              <a:off x="864" y="2304"/>
              <a:ext cx="2016" cy="48"/>
            </a:xfrm>
            <a:prstGeom prst="line">
              <a:avLst/>
            </a:prstGeom>
            <a:noFill/>
            <a:ln w="38100">
              <a:solidFill>
                <a:srgbClr val="408000"/>
              </a:solidFill>
              <a:round/>
              <a:headEnd type="oval" w="med" len="med"/>
              <a:tailEnd type="triangle" w="med" len="med"/>
            </a:ln>
          </p:spPr>
          <p:txBody>
            <a:bodyPr wrap="none" anchor="ctr">
              <a:prstTxWarp prst="textNoShape">
                <a:avLst/>
              </a:prstTxWarp>
            </a:bodyPr>
            <a:lstStyle/>
            <a:p>
              <a:endParaRPr lang="en-US"/>
            </a:p>
          </p:txBody>
        </p:sp>
        <p:sp>
          <p:nvSpPr>
            <p:cNvPr id="29729" name="Line 30"/>
            <p:cNvSpPr>
              <a:spLocks noChangeShapeType="1"/>
            </p:cNvSpPr>
            <p:nvPr/>
          </p:nvSpPr>
          <p:spPr bwMode="auto">
            <a:xfrm flipV="1">
              <a:off x="864" y="1920"/>
              <a:ext cx="2304" cy="432"/>
            </a:xfrm>
            <a:prstGeom prst="line">
              <a:avLst/>
            </a:prstGeom>
            <a:noFill/>
            <a:ln w="38100">
              <a:solidFill>
                <a:srgbClr val="408000"/>
              </a:solidFill>
              <a:round/>
              <a:headEnd type="oval" w="med" len="med"/>
              <a:tailEnd type="triangle" w="med" len="med"/>
            </a:ln>
          </p:spPr>
          <p:txBody>
            <a:bodyPr wrap="none" anchor="ctr">
              <a:prstTxWarp prst="textNoShape">
                <a:avLst/>
              </a:prstTxWarp>
            </a:bodyPr>
            <a:lstStyle/>
            <a:p>
              <a:endParaRPr lang="en-US"/>
            </a:p>
          </p:txBody>
        </p:sp>
        <p:sp>
          <p:nvSpPr>
            <p:cNvPr id="29730" name="Line 31"/>
            <p:cNvSpPr>
              <a:spLocks noChangeShapeType="1"/>
            </p:cNvSpPr>
            <p:nvPr/>
          </p:nvSpPr>
          <p:spPr bwMode="auto">
            <a:xfrm flipV="1">
              <a:off x="864" y="2160"/>
              <a:ext cx="2400" cy="192"/>
            </a:xfrm>
            <a:prstGeom prst="line">
              <a:avLst/>
            </a:prstGeom>
            <a:noFill/>
            <a:ln w="38100">
              <a:solidFill>
                <a:srgbClr val="408000"/>
              </a:solidFill>
              <a:round/>
              <a:headEnd type="oval" w="med" len="med"/>
              <a:tailEnd type="triangle" w="med" len="med"/>
            </a:ln>
          </p:spPr>
          <p:txBody>
            <a:bodyPr wrap="none" anchor="ctr">
              <a:prstTxWarp prst="textNoShape">
                <a:avLst/>
              </a:prstTxWarp>
            </a:bodyPr>
            <a:lstStyle/>
            <a:p>
              <a:endParaRPr lang="en-US"/>
            </a:p>
          </p:txBody>
        </p:sp>
      </p:grpSp>
      <p:grpSp>
        <p:nvGrpSpPr>
          <p:cNvPr id="4" name="Group 47"/>
          <p:cNvGrpSpPr>
            <a:grpSpLocks/>
          </p:cNvGrpSpPr>
          <p:nvPr/>
        </p:nvGrpSpPr>
        <p:grpSpPr bwMode="auto">
          <a:xfrm>
            <a:off x="3276600" y="3810000"/>
            <a:ext cx="2590800" cy="2794000"/>
            <a:chOff x="2064" y="2400"/>
            <a:chExt cx="1632" cy="1760"/>
          </a:xfrm>
        </p:grpSpPr>
        <p:pic>
          <p:nvPicPr>
            <p:cNvPr id="29724" name="Picture 22" descr="Hya Rio DCP_0008_0001"/>
            <p:cNvPicPr>
              <a:picLocks noChangeAspect="1" noChangeArrowheads="1"/>
            </p:cNvPicPr>
            <p:nvPr/>
          </p:nvPicPr>
          <p:blipFill>
            <a:blip r:embed="rId6"/>
            <a:srcRect/>
            <a:stretch>
              <a:fillRect/>
            </a:stretch>
          </p:blipFill>
          <p:spPr bwMode="auto">
            <a:xfrm>
              <a:off x="2064" y="3072"/>
              <a:ext cx="1632" cy="1088"/>
            </a:xfrm>
            <a:prstGeom prst="rect">
              <a:avLst/>
            </a:prstGeom>
            <a:noFill/>
            <a:ln w="9525">
              <a:solidFill>
                <a:schemeClr val="tx1"/>
              </a:solidFill>
              <a:miter lim="800000"/>
              <a:headEnd/>
              <a:tailEnd/>
            </a:ln>
          </p:spPr>
        </p:pic>
        <p:sp>
          <p:nvSpPr>
            <p:cNvPr id="29725" name="Line 33"/>
            <p:cNvSpPr>
              <a:spLocks noChangeShapeType="1"/>
            </p:cNvSpPr>
            <p:nvPr/>
          </p:nvSpPr>
          <p:spPr bwMode="auto">
            <a:xfrm flipH="1" flipV="1">
              <a:off x="2688" y="2400"/>
              <a:ext cx="192" cy="1248"/>
            </a:xfrm>
            <a:prstGeom prst="line">
              <a:avLst/>
            </a:prstGeom>
            <a:noFill/>
            <a:ln w="38100">
              <a:solidFill>
                <a:srgbClr val="408000"/>
              </a:solidFill>
              <a:round/>
              <a:headEnd type="oval" w="med" len="med"/>
              <a:tailEnd type="triangle" w="med" len="med"/>
            </a:ln>
          </p:spPr>
          <p:txBody>
            <a:bodyPr wrap="none" anchor="ctr">
              <a:prstTxWarp prst="textNoShape">
                <a:avLst/>
              </a:prstTxWarp>
            </a:bodyPr>
            <a:lstStyle/>
            <a:p>
              <a:endParaRPr lang="en-US"/>
            </a:p>
          </p:txBody>
        </p:sp>
      </p:grpSp>
      <p:grpSp>
        <p:nvGrpSpPr>
          <p:cNvPr id="5" name="Group 51"/>
          <p:cNvGrpSpPr>
            <a:grpSpLocks/>
          </p:cNvGrpSpPr>
          <p:nvPr/>
        </p:nvGrpSpPr>
        <p:grpSpPr bwMode="auto">
          <a:xfrm>
            <a:off x="4800600" y="3429000"/>
            <a:ext cx="4148138" cy="3124200"/>
            <a:chOff x="3024" y="2160"/>
            <a:chExt cx="2613" cy="1968"/>
          </a:xfrm>
        </p:grpSpPr>
        <p:pic>
          <p:nvPicPr>
            <p:cNvPr id="29720" name="Picture 6" descr="http://www.invasive.org/images/768x512/5276074.jpg"/>
            <p:cNvPicPr>
              <a:picLocks noChangeAspect="1" noChangeArrowheads="1"/>
            </p:cNvPicPr>
            <p:nvPr/>
          </p:nvPicPr>
          <p:blipFill>
            <a:blip r:embed="rId7"/>
            <a:srcRect/>
            <a:stretch>
              <a:fillRect/>
            </a:stretch>
          </p:blipFill>
          <p:spPr bwMode="auto">
            <a:xfrm>
              <a:off x="4080" y="3088"/>
              <a:ext cx="1557" cy="1040"/>
            </a:xfrm>
            <a:prstGeom prst="rect">
              <a:avLst/>
            </a:prstGeom>
            <a:noFill/>
            <a:ln w="12700">
              <a:solidFill>
                <a:schemeClr val="tx1"/>
              </a:solidFill>
              <a:miter lim="800000"/>
              <a:headEnd/>
              <a:tailEnd/>
            </a:ln>
          </p:spPr>
        </p:pic>
        <p:sp>
          <p:nvSpPr>
            <p:cNvPr id="29721" name="Line 34"/>
            <p:cNvSpPr>
              <a:spLocks noChangeShapeType="1"/>
            </p:cNvSpPr>
            <p:nvPr/>
          </p:nvSpPr>
          <p:spPr bwMode="auto">
            <a:xfrm flipH="1" flipV="1">
              <a:off x="3024" y="2688"/>
              <a:ext cx="1824" cy="960"/>
            </a:xfrm>
            <a:prstGeom prst="line">
              <a:avLst/>
            </a:prstGeom>
            <a:noFill/>
            <a:ln w="38100">
              <a:solidFill>
                <a:srgbClr val="408000"/>
              </a:solidFill>
              <a:round/>
              <a:headEnd type="oval" w="med" len="med"/>
              <a:tailEnd type="triangle" w="med" len="med"/>
            </a:ln>
          </p:spPr>
          <p:txBody>
            <a:bodyPr wrap="none" anchor="ctr">
              <a:prstTxWarp prst="textNoShape">
                <a:avLst/>
              </a:prstTxWarp>
            </a:bodyPr>
            <a:lstStyle/>
            <a:p>
              <a:endParaRPr lang="en-US"/>
            </a:p>
          </p:txBody>
        </p:sp>
        <p:sp>
          <p:nvSpPr>
            <p:cNvPr id="29722" name="Line 35"/>
            <p:cNvSpPr>
              <a:spLocks noChangeShapeType="1"/>
            </p:cNvSpPr>
            <p:nvPr/>
          </p:nvSpPr>
          <p:spPr bwMode="auto">
            <a:xfrm flipH="1" flipV="1">
              <a:off x="3024" y="2400"/>
              <a:ext cx="1824" cy="1248"/>
            </a:xfrm>
            <a:prstGeom prst="line">
              <a:avLst/>
            </a:prstGeom>
            <a:noFill/>
            <a:ln w="38100">
              <a:solidFill>
                <a:srgbClr val="408000"/>
              </a:solidFill>
              <a:round/>
              <a:headEnd type="oval" w="med" len="med"/>
              <a:tailEnd type="triangle" w="med" len="med"/>
            </a:ln>
          </p:spPr>
          <p:txBody>
            <a:bodyPr wrap="none" anchor="ctr">
              <a:prstTxWarp prst="textNoShape">
                <a:avLst/>
              </a:prstTxWarp>
            </a:bodyPr>
            <a:lstStyle/>
            <a:p>
              <a:endParaRPr lang="en-US"/>
            </a:p>
          </p:txBody>
        </p:sp>
        <p:sp>
          <p:nvSpPr>
            <p:cNvPr id="29723" name="Line 36"/>
            <p:cNvSpPr>
              <a:spLocks noChangeShapeType="1"/>
            </p:cNvSpPr>
            <p:nvPr/>
          </p:nvSpPr>
          <p:spPr bwMode="auto">
            <a:xfrm flipH="1" flipV="1">
              <a:off x="3408" y="2160"/>
              <a:ext cx="1440" cy="1488"/>
            </a:xfrm>
            <a:prstGeom prst="line">
              <a:avLst/>
            </a:prstGeom>
            <a:noFill/>
            <a:ln w="38100">
              <a:solidFill>
                <a:srgbClr val="408000"/>
              </a:solidFill>
              <a:round/>
              <a:headEnd type="oval" w="med" len="med"/>
              <a:tailEnd type="triangle" w="med" len="med"/>
            </a:ln>
          </p:spPr>
          <p:txBody>
            <a:bodyPr wrap="none" anchor="ctr">
              <a:prstTxWarp prst="textNoShape">
                <a:avLst/>
              </a:prstTxWarp>
            </a:bodyPr>
            <a:lstStyle/>
            <a:p>
              <a:endParaRPr lang="en-US"/>
            </a:p>
          </p:txBody>
        </p:sp>
      </p:grpSp>
      <p:grpSp>
        <p:nvGrpSpPr>
          <p:cNvPr id="6" name="Group 50"/>
          <p:cNvGrpSpPr>
            <a:grpSpLocks/>
          </p:cNvGrpSpPr>
          <p:nvPr/>
        </p:nvGrpSpPr>
        <p:grpSpPr bwMode="auto">
          <a:xfrm>
            <a:off x="5105400" y="3124200"/>
            <a:ext cx="3810000" cy="1676400"/>
            <a:chOff x="3216" y="1968"/>
            <a:chExt cx="2400" cy="1056"/>
          </a:xfrm>
        </p:grpSpPr>
        <p:pic>
          <p:nvPicPr>
            <p:cNvPr id="29717" name="Picture 21" descr="Giant salvinia James Bayou"/>
            <p:cNvPicPr>
              <a:picLocks noChangeAspect="1" noChangeArrowheads="1"/>
            </p:cNvPicPr>
            <p:nvPr/>
          </p:nvPicPr>
          <p:blipFill>
            <a:blip r:embed="rId8"/>
            <a:srcRect/>
            <a:stretch>
              <a:fillRect/>
            </a:stretch>
          </p:blipFill>
          <p:spPr bwMode="auto">
            <a:xfrm>
              <a:off x="4080" y="2141"/>
              <a:ext cx="1536" cy="883"/>
            </a:xfrm>
            <a:prstGeom prst="rect">
              <a:avLst/>
            </a:prstGeom>
            <a:noFill/>
            <a:ln w="9525">
              <a:solidFill>
                <a:schemeClr val="tx1"/>
              </a:solidFill>
              <a:miter lim="800000"/>
              <a:headEnd/>
              <a:tailEnd/>
            </a:ln>
          </p:spPr>
        </p:pic>
        <p:sp>
          <p:nvSpPr>
            <p:cNvPr id="29718" name="Line 37"/>
            <p:cNvSpPr>
              <a:spLocks noChangeShapeType="1"/>
            </p:cNvSpPr>
            <p:nvPr/>
          </p:nvSpPr>
          <p:spPr bwMode="auto">
            <a:xfrm flipH="1" flipV="1">
              <a:off x="3360" y="1968"/>
              <a:ext cx="1488" cy="528"/>
            </a:xfrm>
            <a:prstGeom prst="line">
              <a:avLst/>
            </a:prstGeom>
            <a:noFill/>
            <a:ln w="38100">
              <a:solidFill>
                <a:srgbClr val="408000"/>
              </a:solidFill>
              <a:round/>
              <a:headEnd type="oval" w="med" len="med"/>
              <a:tailEnd type="triangle" w="med" len="med"/>
            </a:ln>
          </p:spPr>
          <p:txBody>
            <a:bodyPr wrap="none" anchor="ctr">
              <a:prstTxWarp prst="textNoShape">
                <a:avLst/>
              </a:prstTxWarp>
            </a:bodyPr>
            <a:lstStyle/>
            <a:p>
              <a:endParaRPr lang="en-US"/>
            </a:p>
          </p:txBody>
        </p:sp>
        <p:sp>
          <p:nvSpPr>
            <p:cNvPr id="29719" name="Line 38"/>
            <p:cNvSpPr>
              <a:spLocks noChangeShapeType="1"/>
            </p:cNvSpPr>
            <p:nvPr/>
          </p:nvSpPr>
          <p:spPr bwMode="auto">
            <a:xfrm flipH="1" flipV="1">
              <a:off x="3216" y="2304"/>
              <a:ext cx="1632" cy="192"/>
            </a:xfrm>
            <a:prstGeom prst="line">
              <a:avLst/>
            </a:prstGeom>
            <a:noFill/>
            <a:ln w="38100">
              <a:solidFill>
                <a:srgbClr val="408000"/>
              </a:solidFill>
              <a:round/>
              <a:headEnd type="oval" w="med" len="med"/>
              <a:tailEnd type="triangle" w="med" len="med"/>
            </a:ln>
          </p:spPr>
          <p:txBody>
            <a:bodyPr wrap="none" anchor="ctr">
              <a:prstTxWarp prst="textNoShape">
                <a:avLst/>
              </a:prstTxWarp>
            </a:bodyPr>
            <a:lstStyle/>
            <a:p>
              <a:endParaRPr lang="en-US"/>
            </a:p>
          </p:txBody>
        </p:sp>
      </p:grpSp>
      <p:grpSp>
        <p:nvGrpSpPr>
          <p:cNvPr id="7" name="Group 49"/>
          <p:cNvGrpSpPr>
            <a:grpSpLocks/>
          </p:cNvGrpSpPr>
          <p:nvPr/>
        </p:nvGrpSpPr>
        <p:grpSpPr bwMode="auto">
          <a:xfrm>
            <a:off x="5257800" y="1371600"/>
            <a:ext cx="3644900" cy="2057400"/>
            <a:chOff x="3312" y="864"/>
            <a:chExt cx="2296" cy="1296"/>
          </a:xfrm>
        </p:grpSpPr>
        <p:pic>
          <p:nvPicPr>
            <p:cNvPr id="29714" name="Picture 2"/>
            <p:cNvPicPr>
              <a:picLocks noChangeAspect="1" noChangeArrowheads="1"/>
            </p:cNvPicPr>
            <p:nvPr/>
          </p:nvPicPr>
          <p:blipFill>
            <a:blip r:embed="rId9"/>
            <a:srcRect/>
            <a:stretch>
              <a:fillRect/>
            </a:stretch>
          </p:blipFill>
          <p:spPr bwMode="auto">
            <a:xfrm>
              <a:off x="4080" y="864"/>
              <a:ext cx="1528" cy="1197"/>
            </a:xfrm>
            <a:prstGeom prst="rect">
              <a:avLst/>
            </a:prstGeom>
            <a:noFill/>
            <a:ln w="12700">
              <a:solidFill>
                <a:schemeClr val="tx1"/>
              </a:solidFill>
              <a:miter lim="800000"/>
              <a:headEnd/>
              <a:tailEnd/>
            </a:ln>
          </p:spPr>
        </p:pic>
        <p:sp>
          <p:nvSpPr>
            <p:cNvPr id="29715" name="Line 39"/>
            <p:cNvSpPr>
              <a:spLocks noChangeShapeType="1"/>
            </p:cNvSpPr>
            <p:nvPr/>
          </p:nvSpPr>
          <p:spPr bwMode="auto">
            <a:xfrm flipH="1">
              <a:off x="3408" y="1392"/>
              <a:ext cx="1440" cy="480"/>
            </a:xfrm>
            <a:prstGeom prst="line">
              <a:avLst/>
            </a:prstGeom>
            <a:noFill/>
            <a:ln w="38100">
              <a:solidFill>
                <a:srgbClr val="408000"/>
              </a:solidFill>
              <a:round/>
              <a:headEnd type="oval" w="med" len="med"/>
              <a:tailEnd type="triangle" w="med" len="med"/>
            </a:ln>
          </p:spPr>
          <p:txBody>
            <a:bodyPr wrap="none" anchor="ctr">
              <a:prstTxWarp prst="textNoShape">
                <a:avLst/>
              </a:prstTxWarp>
            </a:bodyPr>
            <a:lstStyle/>
            <a:p>
              <a:endParaRPr lang="en-US"/>
            </a:p>
          </p:txBody>
        </p:sp>
        <p:sp>
          <p:nvSpPr>
            <p:cNvPr id="29716" name="Line 40"/>
            <p:cNvSpPr>
              <a:spLocks noChangeShapeType="1"/>
            </p:cNvSpPr>
            <p:nvPr/>
          </p:nvSpPr>
          <p:spPr bwMode="auto">
            <a:xfrm flipH="1">
              <a:off x="3312" y="1392"/>
              <a:ext cx="1536" cy="768"/>
            </a:xfrm>
            <a:prstGeom prst="line">
              <a:avLst/>
            </a:prstGeom>
            <a:noFill/>
            <a:ln w="38100">
              <a:solidFill>
                <a:srgbClr val="408000"/>
              </a:solidFill>
              <a:round/>
              <a:headEnd type="oval" w="med" len="med"/>
              <a:tailEnd type="triangle" w="med" len="med"/>
            </a:ln>
          </p:spPr>
          <p:txBody>
            <a:bodyPr wrap="none" anchor="ctr">
              <a:prstTxWarp prst="textNoShape">
                <a:avLst/>
              </a:prstTxWarp>
            </a:bodyPr>
            <a:lstStyle/>
            <a:p>
              <a:endParaRPr lang="en-US"/>
            </a:p>
          </p:txBody>
        </p:sp>
      </p:grpSp>
      <p:grpSp>
        <p:nvGrpSpPr>
          <p:cNvPr id="8" name="Group 48"/>
          <p:cNvGrpSpPr>
            <a:grpSpLocks/>
          </p:cNvGrpSpPr>
          <p:nvPr/>
        </p:nvGrpSpPr>
        <p:grpSpPr bwMode="auto">
          <a:xfrm>
            <a:off x="3200400" y="76200"/>
            <a:ext cx="2667000" cy="3581400"/>
            <a:chOff x="2016" y="48"/>
            <a:chExt cx="1680" cy="2256"/>
          </a:xfrm>
        </p:grpSpPr>
        <p:pic>
          <p:nvPicPr>
            <p:cNvPr id="29711" name="Picture 24" descr="ligustrum.japonicum.lf.jpg (52197 bytes)"/>
            <p:cNvPicPr>
              <a:picLocks noChangeAspect="1" noChangeArrowheads="1"/>
            </p:cNvPicPr>
            <p:nvPr/>
          </p:nvPicPr>
          <p:blipFill>
            <a:blip r:embed="rId10"/>
            <a:srcRect/>
            <a:stretch>
              <a:fillRect/>
            </a:stretch>
          </p:blipFill>
          <p:spPr bwMode="auto">
            <a:xfrm>
              <a:off x="2016" y="48"/>
              <a:ext cx="1680" cy="1260"/>
            </a:xfrm>
            <a:prstGeom prst="rect">
              <a:avLst/>
            </a:prstGeom>
            <a:noFill/>
            <a:ln w="9525">
              <a:solidFill>
                <a:schemeClr val="tx1"/>
              </a:solidFill>
              <a:miter lim="800000"/>
              <a:headEnd/>
              <a:tailEnd/>
            </a:ln>
          </p:spPr>
        </p:pic>
        <p:sp>
          <p:nvSpPr>
            <p:cNvPr id="29712" name="Line 41"/>
            <p:cNvSpPr>
              <a:spLocks noChangeShapeType="1"/>
            </p:cNvSpPr>
            <p:nvPr/>
          </p:nvSpPr>
          <p:spPr bwMode="auto">
            <a:xfrm>
              <a:off x="2880" y="768"/>
              <a:ext cx="0" cy="1056"/>
            </a:xfrm>
            <a:prstGeom prst="line">
              <a:avLst/>
            </a:prstGeom>
            <a:noFill/>
            <a:ln w="38100">
              <a:solidFill>
                <a:srgbClr val="408000"/>
              </a:solidFill>
              <a:round/>
              <a:headEnd type="oval" w="med" len="med"/>
              <a:tailEnd type="triangle" w="med" len="med"/>
            </a:ln>
          </p:spPr>
          <p:txBody>
            <a:bodyPr wrap="none" anchor="ctr">
              <a:prstTxWarp prst="textNoShape">
                <a:avLst/>
              </a:prstTxWarp>
            </a:bodyPr>
            <a:lstStyle/>
            <a:p>
              <a:endParaRPr lang="en-US"/>
            </a:p>
          </p:txBody>
        </p:sp>
        <p:sp>
          <p:nvSpPr>
            <p:cNvPr id="29713" name="Line 42"/>
            <p:cNvSpPr>
              <a:spLocks noChangeShapeType="1"/>
            </p:cNvSpPr>
            <p:nvPr/>
          </p:nvSpPr>
          <p:spPr bwMode="auto">
            <a:xfrm>
              <a:off x="2880" y="768"/>
              <a:ext cx="144" cy="1536"/>
            </a:xfrm>
            <a:prstGeom prst="line">
              <a:avLst/>
            </a:prstGeom>
            <a:noFill/>
            <a:ln w="38100">
              <a:solidFill>
                <a:srgbClr val="408000"/>
              </a:solidFill>
              <a:round/>
              <a:headEnd type="oval" w="med" len="med"/>
              <a:tailEnd type="triangle" w="med" len="med"/>
            </a:ln>
          </p:spPr>
          <p:txBody>
            <a:bodyPr wrap="none" anchor="ctr">
              <a:prstTxWarp prst="textNoShape">
                <a:avLst/>
              </a:prstTxWarp>
            </a:bodyPr>
            <a:lstStyle/>
            <a:p>
              <a:endParaRPr lang="en-US"/>
            </a:p>
          </p:txBody>
        </p:sp>
      </p:grpSp>
      <p:grpSp>
        <p:nvGrpSpPr>
          <p:cNvPr id="9" name="Group 46"/>
          <p:cNvGrpSpPr>
            <a:grpSpLocks/>
          </p:cNvGrpSpPr>
          <p:nvPr/>
        </p:nvGrpSpPr>
        <p:grpSpPr bwMode="auto">
          <a:xfrm>
            <a:off x="228600" y="3886200"/>
            <a:ext cx="4343400" cy="2690813"/>
            <a:chOff x="144" y="2448"/>
            <a:chExt cx="2736" cy="1695"/>
          </a:xfrm>
        </p:grpSpPr>
        <p:pic>
          <p:nvPicPr>
            <p:cNvPr id="29708" name="Picture 2"/>
            <p:cNvPicPr>
              <a:picLocks noChangeAspect="1" noChangeArrowheads="1"/>
            </p:cNvPicPr>
            <p:nvPr/>
          </p:nvPicPr>
          <p:blipFill>
            <a:blip r:embed="rId11"/>
            <a:srcRect/>
            <a:stretch>
              <a:fillRect/>
            </a:stretch>
          </p:blipFill>
          <p:spPr bwMode="auto">
            <a:xfrm>
              <a:off x="144" y="3063"/>
              <a:ext cx="1440" cy="1080"/>
            </a:xfrm>
            <a:prstGeom prst="rect">
              <a:avLst/>
            </a:prstGeom>
            <a:noFill/>
            <a:ln w="12700">
              <a:solidFill>
                <a:schemeClr val="tx1"/>
              </a:solidFill>
              <a:miter lim="800000"/>
              <a:headEnd/>
              <a:tailEnd/>
            </a:ln>
          </p:spPr>
        </p:pic>
        <p:sp>
          <p:nvSpPr>
            <p:cNvPr id="29709" name="Line 32"/>
            <p:cNvSpPr>
              <a:spLocks noChangeShapeType="1"/>
            </p:cNvSpPr>
            <p:nvPr/>
          </p:nvSpPr>
          <p:spPr bwMode="auto">
            <a:xfrm flipV="1">
              <a:off x="912" y="2448"/>
              <a:ext cx="1968" cy="1152"/>
            </a:xfrm>
            <a:prstGeom prst="line">
              <a:avLst/>
            </a:prstGeom>
            <a:noFill/>
            <a:ln w="38100">
              <a:solidFill>
                <a:srgbClr val="408000"/>
              </a:solidFill>
              <a:round/>
              <a:headEnd type="oval" w="med" len="med"/>
              <a:tailEnd type="triangle" w="med" len="med"/>
            </a:ln>
          </p:spPr>
          <p:txBody>
            <a:bodyPr wrap="none" anchor="ctr">
              <a:prstTxWarp prst="textNoShape">
                <a:avLst/>
              </a:prstTxWarp>
            </a:bodyPr>
            <a:lstStyle/>
            <a:p>
              <a:endParaRPr lang="en-US"/>
            </a:p>
          </p:txBody>
        </p:sp>
        <p:sp>
          <p:nvSpPr>
            <p:cNvPr id="29710" name="Line 43"/>
            <p:cNvSpPr>
              <a:spLocks noChangeShapeType="1"/>
            </p:cNvSpPr>
            <p:nvPr/>
          </p:nvSpPr>
          <p:spPr bwMode="auto">
            <a:xfrm flipV="1">
              <a:off x="912" y="2688"/>
              <a:ext cx="1968" cy="912"/>
            </a:xfrm>
            <a:prstGeom prst="line">
              <a:avLst/>
            </a:prstGeom>
            <a:noFill/>
            <a:ln w="38100">
              <a:solidFill>
                <a:srgbClr val="408000"/>
              </a:solidFill>
              <a:round/>
              <a:headEnd type="oval" w="med" len="med"/>
              <a:tailEnd type="triangle" w="med" len="med"/>
            </a:ln>
          </p:spPr>
          <p:txBody>
            <a:bodyPr wrap="none" anchor="ctr">
              <a:prstTxWarp prst="textNoShape">
                <a:avLst/>
              </a:prstTxWarp>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855663" y="2185988"/>
            <a:ext cx="184150" cy="457200"/>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3" name="Rectangle 3"/>
          <p:cNvSpPr txBox="1">
            <a:spLocks noChangeArrowheads="1"/>
          </p:cNvSpPr>
          <p:nvPr/>
        </p:nvSpPr>
        <p:spPr bwMode="auto">
          <a:xfrm>
            <a:off x="228600" y="838200"/>
            <a:ext cx="88392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rgbClr val="408000"/>
                </a:solidFill>
                <a:effectLst/>
                <a:uLnTx/>
                <a:uFillTx/>
                <a:latin typeface="Arial" charset="0"/>
                <a:ea typeface="+mj-ea"/>
                <a:cs typeface="+mj-cs"/>
              </a:rPr>
              <a:t>Texas Department of Agriculture</a:t>
            </a:r>
            <a:r>
              <a:rPr kumimoji="0" lang="en-US" sz="2400" b="1" i="0" u="none" strike="noStrike" kern="0" cap="none" spc="0" normalizeH="0" noProof="0" dirty="0" smtClean="0">
                <a:ln>
                  <a:noFill/>
                </a:ln>
                <a:solidFill>
                  <a:srgbClr val="408000"/>
                </a:solidFill>
                <a:effectLst/>
                <a:uLnTx/>
                <a:uFillTx/>
                <a:latin typeface="Arial" charset="0"/>
                <a:ea typeface="+mj-ea"/>
                <a:cs typeface="+mj-cs"/>
              </a:rPr>
              <a:t> </a:t>
            </a:r>
            <a:r>
              <a:rPr kumimoji="0" lang="en-US" sz="2400" b="1" i="0" u="none" strike="noStrike" kern="0" cap="none" spc="0" normalizeH="0" baseline="0" noProof="0" dirty="0" smtClean="0">
                <a:ln>
                  <a:noFill/>
                </a:ln>
                <a:solidFill>
                  <a:srgbClr val="808000"/>
                </a:solidFill>
                <a:effectLst/>
                <a:uLnTx/>
                <a:uFillTx/>
                <a:latin typeface="Arial" charset="0"/>
                <a:ea typeface="+mj-ea"/>
                <a:cs typeface="+mj-cs"/>
              </a:rPr>
              <a:t>N=33 spp.</a:t>
            </a:r>
            <a:endParaRPr kumimoji="0" lang="en-US" sz="2400" b="1" i="0" u="none" strike="noStrike" kern="0" cap="none" spc="0" normalizeH="0" baseline="0" noProof="0" dirty="0">
              <a:ln>
                <a:noFill/>
              </a:ln>
              <a:solidFill>
                <a:srgbClr val="408000"/>
              </a:solidFill>
              <a:effectLst/>
              <a:uLnTx/>
              <a:uFillTx/>
              <a:latin typeface="Arial" charset="0"/>
              <a:ea typeface="+mj-ea"/>
              <a:cs typeface="+mj-cs"/>
            </a:endParaRPr>
          </a:p>
        </p:txBody>
      </p:sp>
      <p:graphicFrame>
        <p:nvGraphicFramePr>
          <p:cNvPr id="4" name="Group 4"/>
          <p:cNvGraphicFramePr>
            <a:graphicFrameLocks noGrp="1"/>
          </p:cNvGraphicFramePr>
          <p:nvPr/>
        </p:nvGraphicFramePr>
        <p:xfrm>
          <a:off x="609600" y="1497013"/>
          <a:ext cx="8229600" cy="4913374"/>
        </p:xfrm>
        <a:graphic>
          <a:graphicData uri="http://schemas.openxmlformats.org/drawingml/2006/table">
            <a:tbl>
              <a:tblPr/>
              <a:tblGrid>
                <a:gridCol w="4114800"/>
                <a:gridCol w="4114800"/>
              </a:tblGrid>
              <a:tr h="4064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rPr>
                        <a:t>TITLE 4.AGRICULTURE</a:t>
                      </a:r>
                      <a:r>
                        <a:rPr kumimoji="0" lang="en-US" sz="1400" b="0" i="0" u="none" strike="noStrike" cap="none" normalizeH="0" baseline="0">
                          <a:ln>
                            <a:noFill/>
                          </a:ln>
                          <a:solidFill>
                            <a:schemeClr val="tx1"/>
                          </a:solidFill>
                          <a:effectLst/>
                          <a:latin typeface="Arial" charset="0"/>
                        </a:rPr>
                        <a:t>. </a:t>
                      </a:r>
                      <a:r>
                        <a:rPr kumimoji="0" lang="en-US" sz="1400" b="1" i="0" u="none" strike="noStrike" cap="none" normalizeH="0" baseline="0">
                          <a:ln>
                            <a:noFill/>
                          </a:ln>
                          <a:solidFill>
                            <a:schemeClr val="tx1"/>
                          </a:solidFill>
                          <a:effectLst/>
                          <a:latin typeface="Arial" charset="0"/>
                          <a:ea typeface="ＭＳ Ｐゴシック" charset="-128"/>
                          <a:cs typeface="ＭＳ Ｐゴシック" charset="-128"/>
                        </a:rPr>
                        <a:t>Part 1.</a:t>
                      </a:r>
                      <a:r>
                        <a:rPr kumimoji="0" lang="en-US" sz="1400" b="0" i="0" u="none" strike="noStrike" cap="none" normalizeH="0" baseline="0">
                          <a:ln>
                            <a:noFill/>
                          </a:ln>
                          <a:solidFill>
                            <a:schemeClr val="tx1"/>
                          </a:solidFill>
                          <a:effectLst/>
                          <a:latin typeface="Arial" charset="0"/>
                          <a:ea typeface="ＭＳ Ｐゴシック" charset="-128"/>
                          <a:cs typeface="ＭＳ Ｐゴシック" charset="-128"/>
                        </a:rPr>
                        <a:t> </a:t>
                      </a:r>
                      <a:r>
                        <a:rPr kumimoji="0" lang="en-US" sz="1400" b="1" i="0" u="none" strike="noStrike" cap="none" normalizeH="0" baseline="0">
                          <a:ln>
                            <a:noFill/>
                          </a:ln>
                          <a:solidFill>
                            <a:schemeClr val="tx1"/>
                          </a:solidFill>
                          <a:effectLst/>
                          <a:latin typeface="Arial" charset="0"/>
                          <a:ea typeface="ＭＳ Ｐゴシック" charset="-128"/>
                          <a:cs typeface="ＭＳ Ｐゴシック" charset="-128"/>
                        </a:rPr>
                        <a:t>TEXAS DEPARTMENT OF AGRICULTURE</a:t>
                      </a:r>
                      <a:r>
                        <a:rPr kumimoji="0" lang="en-US" sz="1400" b="0" i="0" u="none" strike="noStrike" cap="none" normalizeH="0" baseline="0">
                          <a:ln>
                            <a:noFill/>
                          </a:ln>
                          <a:solidFill>
                            <a:schemeClr val="tx1"/>
                          </a:solidFill>
                          <a:effectLst/>
                          <a:latin typeface="Arial" charset="0"/>
                          <a:ea typeface="ＭＳ Ｐゴシック" charset="-128"/>
                          <a:cs typeface="ＭＳ Ｐゴシック" charset="-128"/>
                        </a:rPr>
                        <a:t>. </a:t>
                      </a:r>
                      <a:r>
                        <a:rPr kumimoji="0" lang="en-US" sz="1400" b="1" i="0" u="none" strike="noStrike" cap="none" normalizeH="0" baseline="0">
                          <a:ln>
                            <a:noFill/>
                          </a:ln>
                          <a:solidFill>
                            <a:schemeClr val="tx1"/>
                          </a:solidFill>
                          <a:effectLst/>
                          <a:latin typeface="Arial" charset="0"/>
                          <a:ea typeface="ＭＳ Ｐゴシック" charset="-128"/>
                          <a:cs typeface="ＭＳ Ｐゴシック" charset="-128"/>
                        </a:rPr>
                        <a:t>Chapter 19.</a:t>
                      </a:r>
                      <a:r>
                        <a:rPr kumimoji="0" lang="en-US" sz="1400" b="0" i="0" u="none" strike="noStrike" cap="none" normalizeH="0" baseline="0">
                          <a:ln>
                            <a:noFill/>
                          </a:ln>
                          <a:solidFill>
                            <a:schemeClr val="tx1"/>
                          </a:solidFill>
                          <a:effectLst/>
                          <a:latin typeface="Arial" charset="0"/>
                          <a:ea typeface="ＭＳ Ｐゴシック" charset="-128"/>
                          <a:cs typeface="ＭＳ Ｐゴシック" charset="-128"/>
                        </a:rPr>
                        <a:t> </a:t>
                      </a:r>
                      <a:r>
                        <a:rPr kumimoji="0" lang="en-US" sz="1400" b="1" i="0" u="none" strike="noStrike" cap="none" normalizeH="0" baseline="0">
                          <a:ln>
                            <a:noFill/>
                          </a:ln>
                          <a:solidFill>
                            <a:schemeClr val="tx1"/>
                          </a:solidFill>
                          <a:effectLst/>
                          <a:latin typeface="Arial" charset="0"/>
                          <a:ea typeface="ＭＳ Ｐゴシック" charset="-128"/>
                          <a:cs typeface="ＭＳ Ｐゴシック" charset="-128"/>
                        </a:rPr>
                        <a:t>QUARANTINES AND NOXIOUS PLANTS</a:t>
                      </a:r>
                      <a:r>
                        <a:rPr kumimoji="0" lang="en-US" sz="1400" b="0" i="0" u="none" strike="noStrike" cap="none" normalizeH="0" baseline="0">
                          <a:ln>
                            <a:noFill/>
                          </a:ln>
                          <a:solidFill>
                            <a:schemeClr val="tx1"/>
                          </a:solidFill>
                          <a:effectLst/>
                          <a:latin typeface="Arial" charset="0"/>
                          <a:ea typeface="ＭＳ Ｐゴシック" charset="-128"/>
                          <a:cs typeface="ＭＳ Ｐゴシック" charset="-128"/>
                        </a:rPr>
                        <a:t> </a:t>
                      </a:r>
                    </a:p>
                    <a:p>
                      <a:pPr marL="0" marR="0" lvl="0" indent="0" algn="l" defTabSz="914400" rtl="0" eaLnBrk="1" fontAlgn="base" latinLnBrk="0" hangingPunct="1">
                        <a:lnSpc>
                          <a:spcPct val="100000"/>
                        </a:lnSpc>
                        <a:spcBef>
                          <a:spcPts val="500"/>
                        </a:spcBef>
                        <a:spcAft>
                          <a:spcPts val="500"/>
                        </a:spcAft>
                        <a:buClrTx/>
                        <a:buSzTx/>
                        <a:buFontTx/>
                        <a:buNone/>
                        <a:tabLst/>
                      </a:pPr>
                      <a:r>
                        <a:rPr kumimoji="0" lang="en-US" sz="1400" b="0" i="1" u="none" strike="noStrike" cap="none" normalizeH="0" baseline="0">
                          <a:ln>
                            <a:noFill/>
                          </a:ln>
                          <a:solidFill>
                            <a:schemeClr val="tx1"/>
                          </a:solidFill>
                          <a:effectLst/>
                          <a:latin typeface="Arial" charset="0"/>
                          <a:ea typeface="ＭＳ Ｐゴシック" charset="-128"/>
                          <a:cs typeface="ＭＳ Ｐゴシック" charset="-128"/>
                        </a:rPr>
                        <a:t>§19.300.Noxious Plant List.</a:t>
                      </a:r>
                      <a:endParaRPr kumimoji="0" lang="en-US" sz="1400" b="1" i="1" u="none" strike="noStrike" cap="none" normalizeH="0" baseline="0">
                        <a:ln>
                          <a:noFill/>
                        </a:ln>
                        <a:solidFill>
                          <a:srgbClr val="408000"/>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1" i="1" u="none" strike="noStrike" cap="none" normalizeH="0" baseline="0">
                        <a:ln>
                          <a:noFill/>
                        </a:ln>
                        <a:solidFill>
                          <a:srgbClr val="408000"/>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1" u="none" strike="noStrike" cap="none" normalizeH="0" baseline="0">
                          <a:ln>
                            <a:noFill/>
                          </a:ln>
                          <a:solidFill>
                            <a:srgbClr val="408000"/>
                          </a:solidFill>
                          <a:effectLst/>
                          <a:latin typeface="Arial" charset="0"/>
                        </a:rPr>
                        <a:t>Botanical Name</a:t>
                      </a:r>
                      <a:r>
                        <a:rPr kumimoji="0" lang="en-US" sz="1400" b="0" i="0" u="none" strike="noStrike" cap="none" normalizeH="0" baseline="0">
                          <a:ln>
                            <a:noFill/>
                          </a:ln>
                          <a:solidFill>
                            <a:srgbClr val="408000"/>
                          </a:solidFill>
                          <a:effectLst/>
                          <a:latin typeface="Arial" charset="0"/>
                          <a:ea typeface="ＭＳ Ｐゴシック" charset="-128"/>
                          <a:cs typeface="ＭＳ Ｐゴシック" charset="-128"/>
                        </a:rPr>
                        <a:t> - </a:t>
                      </a:r>
                      <a:r>
                        <a:rPr kumimoji="0" lang="en-US" sz="1400" b="1" i="0" u="none" strike="noStrike" cap="none" normalizeH="0" baseline="0">
                          <a:ln>
                            <a:noFill/>
                          </a:ln>
                          <a:solidFill>
                            <a:srgbClr val="408000"/>
                          </a:solidFill>
                          <a:effectLst/>
                          <a:latin typeface="Arial" charset="0"/>
                        </a:rPr>
                        <a:t>Common Name</a:t>
                      </a:r>
                      <a:endParaRPr kumimoji="0" lang="en-US" sz="1400" b="0" i="0" u="none" strike="noStrike" cap="none" normalizeH="0" baseline="0">
                        <a:ln>
                          <a:noFill/>
                        </a:ln>
                        <a:solidFill>
                          <a:srgbClr val="000000"/>
                        </a:solidFill>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a:ln>
                            <a:noFill/>
                          </a:ln>
                          <a:solidFill>
                            <a:srgbClr val="000000"/>
                          </a:solidFill>
                          <a:effectLst/>
                          <a:latin typeface="Arial" charset="0"/>
                        </a:rPr>
                        <a:t>Orobanche ramosa</a:t>
                      </a:r>
                      <a:r>
                        <a:rPr kumimoji="0" lang="en-US" sz="1400" b="0" i="0" u="none" strike="noStrike" cap="none" normalizeH="0" baseline="0">
                          <a:ln>
                            <a:noFill/>
                          </a:ln>
                          <a:solidFill>
                            <a:srgbClr val="000000"/>
                          </a:solidFill>
                          <a:effectLst/>
                          <a:latin typeface="Arial" charset="0"/>
                          <a:ea typeface="ＭＳ Ｐゴシック" charset="-128"/>
                          <a:cs typeface="ＭＳ Ｐゴシック" charset="-128"/>
                        </a:rPr>
                        <a:t> - </a:t>
                      </a:r>
                      <a:r>
                        <a:rPr kumimoji="0" lang="en-US" sz="1400" b="0" i="0" u="none" strike="noStrike" cap="none" normalizeH="0" baseline="0">
                          <a:ln>
                            <a:noFill/>
                          </a:ln>
                          <a:solidFill>
                            <a:srgbClr val="000000"/>
                          </a:solidFill>
                          <a:effectLst/>
                          <a:latin typeface="Arial" charset="0"/>
                        </a:rPr>
                        <a:t>broomrape</a:t>
                      </a:r>
                      <a:endParaRPr kumimoji="0" lang="en-US" sz="1400" b="0" i="0" u="none" strike="noStrike" cap="none" normalizeH="0" baseline="0">
                        <a:ln>
                          <a:noFill/>
                        </a:ln>
                        <a:solidFill>
                          <a:srgbClr val="000000"/>
                        </a:solidFill>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a:ln>
                            <a:noFill/>
                          </a:ln>
                          <a:solidFill>
                            <a:srgbClr val="000000"/>
                          </a:solidFill>
                          <a:effectLst/>
                          <a:latin typeface="Arial" charset="0"/>
                        </a:rPr>
                        <a:t>Alhagi camelorum</a:t>
                      </a:r>
                      <a:r>
                        <a:rPr kumimoji="0" lang="en-US" sz="1400" b="0" i="0" u="none" strike="noStrike" cap="none" normalizeH="0" baseline="0">
                          <a:ln>
                            <a:noFill/>
                          </a:ln>
                          <a:solidFill>
                            <a:srgbClr val="000000"/>
                          </a:solidFill>
                          <a:effectLst/>
                          <a:latin typeface="Arial" charset="0"/>
                          <a:ea typeface="ＭＳ Ｐゴシック" charset="-128"/>
                          <a:cs typeface="ＭＳ Ｐゴシック" charset="-128"/>
                        </a:rPr>
                        <a:t> - </a:t>
                      </a:r>
                      <a:r>
                        <a:rPr kumimoji="0" lang="en-US" sz="1400" b="0" i="0" u="none" strike="noStrike" cap="none" normalizeH="0" baseline="0">
                          <a:ln>
                            <a:noFill/>
                          </a:ln>
                          <a:solidFill>
                            <a:srgbClr val="000000"/>
                          </a:solidFill>
                          <a:effectLst/>
                          <a:latin typeface="Arial" charset="0"/>
                        </a:rPr>
                        <a:t>camelthorn</a:t>
                      </a:r>
                      <a:endParaRPr kumimoji="0" lang="en-US" sz="1400" b="0" i="0" u="none" strike="noStrike" cap="none" normalizeH="0" baseline="0">
                        <a:ln>
                          <a:noFill/>
                        </a:ln>
                        <a:solidFill>
                          <a:srgbClr val="000000"/>
                        </a:solidFill>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a:ln>
                            <a:noFill/>
                          </a:ln>
                          <a:solidFill>
                            <a:srgbClr val="000000"/>
                          </a:solidFill>
                          <a:effectLst/>
                          <a:latin typeface="Arial" charset="0"/>
                        </a:rPr>
                        <a:t>Triadica sebiferum</a:t>
                      </a:r>
                      <a:r>
                        <a:rPr kumimoji="0" lang="en-US" sz="1400" b="0" i="0" u="none" strike="noStrike" cap="none" normalizeH="0" baseline="0">
                          <a:ln>
                            <a:noFill/>
                          </a:ln>
                          <a:solidFill>
                            <a:srgbClr val="000000"/>
                          </a:solidFill>
                          <a:effectLst/>
                          <a:latin typeface="Arial" charset="0"/>
                          <a:ea typeface="ＭＳ Ｐゴシック" charset="-128"/>
                          <a:cs typeface="ＭＳ Ｐゴシック" charset="-128"/>
                        </a:rPr>
                        <a:t> - </a:t>
                      </a:r>
                      <a:r>
                        <a:rPr kumimoji="0" lang="en-US" sz="1400" b="0" i="0" u="none" strike="noStrike" cap="none" normalizeH="0" baseline="0">
                          <a:ln>
                            <a:noFill/>
                          </a:ln>
                          <a:solidFill>
                            <a:srgbClr val="000000"/>
                          </a:solidFill>
                          <a:effectLst/>
                          <a:latin typeface="Arial" charset="0"/>
                        </a:rPr>
                        <a:t>Chinese tallow tree</a:t>
                      </a:r>
                      <a:endParaRPr kumimoji="0" lang="en-US" sz="1400" b="0" i="0" u="none" strike="noStrike" cap="none" normalizeH="0" baseline="0">
                        <a:ln>
                          <a:noFill/>
                        </a:ln>
                        <a:solidFill>
                          <a:srgbClr val="000000"/>
                        </a:solidFill>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a:ln>
                            <a:noFill/>
                          </a:ln>
                          <a:solidFill>
                            <a:srgbClr val="000000"/>
                          </a:solidFill>
                          <a:effectLst/>
                          <a:latin typeface="Arial" charset="0"/>
                        </a:rPr>
                        <a:t>Cyperus entrerianus</a:t>
                      </a:r>
                      <a:r>
                        <a:rPr kumimoji="0" lang="en-US" sz="1400" b="0" i="0" u="none" strike="noStrike" cap="none" normalizeH="0" baseline="0">
                          <a:ln>
                            <a:noFill/>
                          </a:ln>
                          <a:solidFill>
                            <a:srgbClr val="000000"/>
                          </a:solidFill>
                          <a:effectLst/>
                          <a:latin typeface="Arial" charset="0"/>
                          <a:ea typeface="ＭＳ Ｐゴシック" charset="-128"/>
                          <a:cs typeface="ＭＳ Ｐゴシック" charset="-128"/>
                        </a:rPr>
                        <a:t> - </a:t>
                      </a:r>
                      <a:r>
                        <a:rPr kumimoji="0" lang="en-US" sz="1400" b="0" i="0" u="none" strike="noStrike" cap="none" normalizeH="0" baseline="0">
                          <a:ln>
                            <a:noFill/>
                          </a:ln>
                          <a:solidFill>
                            <a:srgbClr val="000000"/>
                          </a:solidFill>
                          <a:effectLst/>
                          <a:latin typeface="Arial" charset="0"/>
                        </a:rPr>
                        <a:t>deeprooted sedge</a:t>
                      </a:r>
                      <a:endParaRPr kumimoji="0" lang="en-US" sz="1400" b="0" i="0" u="none" strike="noStrike" cap="none" normalizeH="0" baseline="0">
                        <a:ln>
                          <a:noFill/>
                        </a:ln>
                        <a:solidFill>
                          <a:srgbClr val="000000"/>
                        </a:solidFill>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a:ln>
                            <a:noFill/>
                          </a:ln>
                          <a:solidFill>
                            <a:srgbClr val="000000"/>
                          </a:solidFill>
                          <a:effectLst/>
                          <a:latin typeface="Arial" charset="0"/>
                        </a:rPr>
                        <a:t>Carthamus lanatus</a:t>
                      </a:r>
                      <a:r>
                        <a:rPr kumimoji="0" lang="en-US" sz="1400" b="0" i="0" u="none" strike="noStrike" cap="none" normalizeH="0" baseline="0">
                          <a:ln>
                            <a:noFill/>
                          </a:ln>
                          <a:solidFill>
                            <a:srgbClr val="000000"/>
                          </a:solidFill>
                          <a:effectLst/>
                          <a:latin typeface="Arial" charset="0"/>
                          <a:ea typeface="ＭＳ Ｐゴシック" charset="-128"/>
                          <a:cs typeface="ＭＳ Ｐゴシック" charset="-128"/>
                        </a:rPr>
                        <a:t> - </a:t>
                      </a:r>
                      <a:r>
                        <a:rPr kumimoji="0" lang="en-US" sz="1400" b="0" i="0" u="none" strike="noStrike" cap="none" normalizeH="0" baseline="0">
                          <a:ln>
                            <a:noFill/>
                          </a:ln>
                          <a:solidFill>
                            <a:srgbClr val="000000"/>
                          </a:solidFill>
                          <a:effectLst/>
                          <a:latin typeface="Arial" charset="0"/>
                        </a:rPr>
                        <a:t>distaff thistle</a:t>
                      </a:r>
                      <a:endParaRPr kumimoji="0" lang="en-US" sz="1400" b="0" i="0" u="none" strike="noStrike" cap="none" normalizeH="0" baseline="0">
                        <a:ln>
                          <a:noFill/>
                        </a:ln>
                        <a:solidFill>
                          <a:srgbClr val="000000"/>
                        </a:solidFill>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a:ln>
                            <a:noFill/>
                          </a:ln>
                          <a:solidFill>
                            <a:srgbClr val="000000"/>
                          </a:solidFill>
                          <a:effectLst/>
                          <a:latin typeface="Arial" charset="0"/>
                        </a:rPr>
                        <a:t>Myriophyllum spicatum</a:t>
                      </a:r>
                      <a:r>
                        <a:rPr kumimoji="0" lang="en-US" sz="1400" b="0" i="0" u="none" strike="noStrike" cap="none" normalizeH="0" baseline="0">
                          <a:ln>
                            <a:noFill/>
                          </a:ln>
                          <a:solidFill>
                            <a:srgbClr val="000000"/>
                          </a:solidFill>
                          <a:effectLst/>
                          <a:latin typeface="Arial" charset="0"/>
                          <a:ea typeface="ＭＳ Ｐゴシック" charset="-128"/>
                          <a:cs typeface="ＭＳ Ｐゴシック" charset="-128"/>
                        </a:rPr>
                        <a:t> - </a:t>
                      </a:r>
                      <a:r>
                        <a:rPr kumimoji="0" lang="en-US" sz="1400" b="0" i="0" u="none" strike="noStrike" cap="none" normalizeH="0" baseline="0">
                          <a:ln>
                            <a:noFill/>
                          </a:ln>
                          <a:solidFill>
                            <a:srgbClr val="000000"/>
                          </a:solidFill>
                          <a:effectLst/>
                          <a:latin typeface="Arial" charset="0"/>
                        </a:rPr>
                        <a:t>Eurasian watermilfoil</a:t>
                      </a:r>
                      <a:endParaRPr kumimoji="0" lang="en-US" sz="1400" b="0" i="0" u="none" strike="noStrike" cap="none" normalizeH="0" baseline="0">
                        <a:ln>
                          <a:noFill/>
                        </a:ln>
                        <a:solidFill>
                          <a:srgbClr val="000000"/>
                        </a:solidFill>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a:ln>
                            <a:noFill/>
                          </a:ln>
                          <a:solidFill>
                            <a:srgbClr val="000000"/>
                          </a:solidFill>
                          <a:effectLst/>
                          <a:latin typeface="Arial" charset="0"/>
                        </a:rPr>
                        <a:t>Spirodela oligorrhiza</a:t>
                      </a:r>
                      <a:r>
                        <a:rPr kumimoji="0" lang="en-US" sz="1400" b="0" i="0" u="none" strike="noStrike" cap="none" normalizeH="0" baseline="0">
                          <a:ln>
                            <a:noFill/>
                          </a:ln>
                          <a:solidFill>
                            <a:srgbClr val="000000"/>
                          </a:solidFill>
                          <a:effectLst/>
                          <a:latin typeface="Arial" charset="0"/>
                          <a:ea typeface="ＭＳ Ｐゴシック" charset="-128"/>
                          <a:cs typeface="ＭＳ Ｐゴシック" charset="-128"/>
                        </a:rPr>
                        <a:t> - </a:t>
                      </a:r>
                      <a:r>
                        <a:rPr kumimoji="0" lang="en-US" sz="1400" b="0" i="0" u="none" strike="noStrike" cap="none" normalizeH="0" baseline="0">
                          <a:ln>
                            <a:noFill/>
                          </a:ln>
                          <a:solidFill>
                            <a:srgbClr val="000000"/>
                          </a:solidFill>
                          <a:effectLst/>
                          <a:latin typeface="Arial" charset="0"/>
                        </a:rPr>
                        <a:t>giant duckweed</a:t>
                      </a:r>
                      <a:endParaRPr kumimoji="0" lang="en-US" sz="1400" b="0" i="0" u="none" strike="noStrike" cap="none" normalizeH="0" baseline="0">
                        <a:ln>
                          <a:noFill/>
                        </a:ln>
                        <a:solidFill>
                          <a:srgbClr val="000000"/>
                        </a:solidFill>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a:ln>
                            <a:noFill/>
                          </a:ln>
                          <a:solidFill>
                            <a:srgbClr val="000000"/>
                          </a:solidFill>
                          <a:effectLst/>
                          <a:latin typeface="Arial" charset="0"/>
                        </a:rPr>
                        <a:t>Arundo donax</a:t>
                      </a:r>
                      <a:r>
                        <a:rPr kumimoji="0" lang="en-US" sz="1400" b="0" i="0" u="none" strike="noStrike" cap="none" normalizeH="0" baseline="0">
                          <a:ln>
                            <a:noFill/>
                          </a:ln>
                          <a:solidFill>
                            <a:srgbClr val="000000"/>
                          </a:solidFill>
                          <a:effectLst/>
                          <a:latin typeface="Arial" charset="0"/>
                          <a:ea typeface="ＭＳ Ｐゴシック" charset="-128"/>
                          <a:cs typeface="ＭＳ Ｐゴシック" charset="-128"/>
                        </a:rPr>
                        <a:t> - </a:t>
                      </a:r>
                      <a:r>
                        <a:rPr kumimoji="0" lang="en-US" sz="1400" b="0" i="0" u="none" strike="noStrike" cap="none" normalizeH="0" baseline="0">
                          <a:ln>
                            <a:noFill/>
                          </a:ln>
                          <a:solidFill>
                            <a:srgbClr val="000000"/>
                          </a:solidFill>
                          <a:effectLst/>
                          <a:latin typeface="Arial" charset="0"/>
                        </a:rPr>
                        <a:t>giant reed</a:t>
                      </a:r>
                      <a:endParaRPr kumimoji="0" lang="en-US" sz="1400" b="0" i="0" u="none" strike="noStrike" cap="none" normalizeH="0" baseline="0">
                        <a:ln>
                          <a:noFill/>
                        </a:ln>
                        <a:solidFill>
                          <a:srgbClr val="000000"/>
                        </a:solidFill>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a:ln>
                            <a:noFill/>
                          </a:ln>
                          <a:solidFill>
                            <a:srgbClr val="000000"/>
                          </a:solidFill>
                          <a:effectLst/>
                          <a:latin typeface="Arial" charset="0"/>
                        </a:rPr>
                        <a:t>Calystegia sepium</a:t>
                      </a:r>
                      <a:r>
                        <a:rPr kumimoji="0" lang="en-US" sz="1400" b="0" i="0" u="none" strike="noStrike" cap="none" normalizeH="0" baseline="0">
                          <a:ln>
                            <a:noFill/>
                          </a:ln>
                          <a:solidFill>
                            <a:srgbClr val="000000"/>
                          </a:solidFill>
                          <a:effectLst/>
                          <a:latin typeface="Arial" charset="0"/>
                          <a:ea typeface="ＭＳ Ｐゴシック" charset="-128"/>
                          <a:cs typeface="ＭＳ Ｐゴシック" charset="-128"/>
                        </a:rPr>
                        <a:t> - </a:t>
                      </a:r>
                      <a:r>
                        <a:rPr kumimoji="0" lang="en-US" sz="1400" b="0" i="0" u="none" strike="noStrike" cap="none" normalizeH="0" baseline="0">
                          <a:ln>
                            <a:noFill/>
                          </a:ln>
                          <a:solidFill>
                            <a:srgbClr val="000000"/>
                          </a:solidFill>
                          <a:effectLst/>
                          <a:latin typeface="Arial" charset="0"/>
                        </a:rPr>
                        <a:t>hedge bindweed</a:t>
                      </a:r>
                      <a:endParaRPr kumimoji="0" lang="en-US" sz="1400" b="0" i="0" u="none" strike="noStrike" cap="none" normalizeH="0" baseline="0">
                        <a:ln>
                          <a:noFill/>
                        </a:ln>
                        <a:solidFill>
                          <a:srgbClr val="000000"/>
                        </a:solidFill>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a:ln>
                            <a:noFill/>
                          </a:ln>
                          <a:solidFill>
                            <a:srgbClr val="000000"/>
                          </a:solidFill>
                          <a:effectLst/>
                          <a:latin typeface="Arial" charset="0"/>
                        </a:rPr>
                        <a:t>Hydrilla verticillata</a:t>
                      </a:r>
                      <a:r>
                        <a:rPr kumimoji="0" lang="en-US" sz="1400" b="0" i="0" u="none" strike="noStrike" cap="none" normalizeH="0" baseline="0">
                          <a:ln>
                            <a:noFill/>
                          </a:ln>
                          <a:solidFill>
                            <a:srgbClr val="000000"/>
                          </a:solidFill>
                          <a:effectLst/>
                          <a:latin typeface="Arial" charset="0"/>
                          <a:ea typeface="ＭＳ Ｐゴシック" charset="-128"/>
                          <a:cs typeface="ＭＳ Ｐゴシック" charset="-128"/>
                        </a:rPr>
                        <a:t> - </a:t>
                      </a:r>
                      <a:r>
                        <a:rPr kumimoji="0" lang="en-US" sz="1400" b="0" i="0" u="none" strike="noStrike" cap="none" normalizeH="0" baseline="0">
                          <a:ln>
                            <a:noFill/>
                          </a:ln>
                          <a:solidFill>
                            <a:srgbClr val="000000"/>
                          </a:solidFill>
                          <a:effectLst/>
                          <a:latin typeface="Arial" charset="0"/>
                        </a:rPr>
                        <a:t>hydrilla</a:t>
                      </a:r>
                      <a:endParaRPr kumimoji="0" lang="en-US" sz="1400" b="0" i="0" u="none" strike="noStrike" cap="none" normalizeH="0" baseline="0">
                        <a:ln>
                          <a:noFill/>
                        </a:ln>
                        <a:solidFill>
                          <a:srgbClr val="000000"/>
                        </a:solidFill>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a:ln>
                            <a:noFill/>
                          </a:ln>
                          <a:solidFill>
                            <a:srgbClr val="000000"/>
                          </a:solidFill>
                          <a:effectLst/>
                          <a:latin typeface="Arial" charset="0"/>
                        </a:rPr>
                        <a:t>Rottboellia cochinchinensis</a:t>
                      </a:r>
                      <a:r>
                        <a:rPr kumimoji="0" lang="en-US" sz="1400" b="0" i="0" u="none" strike="noStrike" cap="none" normalizeH="0" baseline="0">
                          <a:ln>
                            <a:noFill/>
                          </a:ln>
                          <a:solidFill>
                            <a:srgbClr val="000000"/>
                          </a:solidFill>
                          <a:effectLst/>
                          <a:latin typeface="Arial" charset="0"/>
                          <a:ea typeface="ＭＳ Ｐゴシック" charset="-128"/>
                          <a:cs typeface="ＭＳ Ｐゴシック" charset="-128"/>
                        </a:rPr>
                        <a:t> - </a:t>
                      </a:r>
                      <a:r>
                        <a:rPr kumimoji="0" lang="en-US" sz="1400" b="0" i="0" u="none" strike="noStrike" cap="none" normalizeH="0" baseline="0">
                          <a:ln>
                            <a:noFill/>
                          </a:ln>
                          <a:solidFill>
                            <a:srgbClr val="000000"/>
                          </a:solidFill>
                          <a:effectLst/>
                          <a:latin typeface="Arial" charset="0"/>
                        </a:rPr>
                        <a:t>itchgrass</a:t>
                      </a:r>
                      <a:endParaRPr kumimoji="0" lang="en-US" sz="1400" b="0" i="0" u="none" strike="noStrike" cap="none" normalizeH="0" baseline="0">
                        <a:ln>
                          <a:noFill/>
                        </a:ln>
                        <a:solidFill>
                          <a:srgbClr val="000000"/>
                        </a:solidFill>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a:ln>
                            <a:noFill/>
                          </a:ln>
                          <a:solidFill>
                            <a:srgbClr val="000000"/>
                          </a:solidFill>
                          <a:effectLst/>
                          <a:latin typeface="Arial" charset="0"/>
                        </a:rPr>
                        <a:t>Cuscuta japonica</a:t>
                      </a:r>
                      <a:r>
                        <a:rPr kumimoji="0" lang="en-US" sz="1400" b="0" i="0" u="none" strike="noStrike" cap="none" normalizeH="0" baseline="0">
                          <a:ln>
                            <a:noFill/>
                          </a:ln>
                          <a:solidFill>
                            <a:srgbClr val="000000"/>
                          </a:solidFill>
                          <a:effectLst/>
                          <a:latin typeface="Arial" charset="0"/>
                          <a:ea typeface="ＭＳ Ｐゴシック" charset="-128"/>
                          <a:cs typeface="ＭＳ Ｐゴシック" charset="-128"/>
                        </a:rPr>
                        <a:t> - </a:t>
                      </a:r>
                      <a:r>
                        <a:rPr kumimoji="0" lang="en-US" sz="1400" b="0" i="0" u="none" strike="noStrike" cap="none" normalizeH="0" baseline="0">
                          <a:ln>
                            <a:noFill/>
                          </a:ln>
                          <a:solidFill>
                            <a:srgbClr val="000000"/>
                          </a:solidFill>
                          <a:effectLst/>
                          <a:latin typeface="Arial" charset="0"/>
                        </a:rPr>
                        <a:t>Japanese dodder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1" u="none" strike="noStrike" cap="none" normalizeH="0" baseline="0" dirty="0">
                          <a:ln>
                            <a:noFill/>
                          </a:ln>
                          <a:solidFill>
                            <a:srgbClr val="408000"/>
                          </a:solidFill>
                          <a:effectLst/>
                          <a:latin typeface="Arial" charset="0"/>
                        </a:rPr>
                        <a:t>Botanical Name</a:t>
                      </a:r>
                      <a:r>
                        <a:rPr kumimoji="0" lang="en-US" sz="1400" b="0" i="0" u="none" strike="noStrike" cap="none" normalizeH="0" baseline="0" dirty="0">
                          <a:ln>
                            <a:noFill/>
                          </a:ln>
                          <a:solidFill>
                            <a:srgbClr val="408000"/>
                          </a:solidFill>
                          <a:effectLst/>
                          <a:latin typeface="Arial" charset="0"/>
                          <a:ea typeface="ＭＳ Ｐゴシック" charset="-128"/>
                          <a:cs typeface="ＭＳ Ｐゴシック" charset="-128"/>
                        </a:rPr>
                        <a:t> - </a:t>
                      </a:r>
                      <a:r>
                        <a:rPr kumimoji="0" lang="en-US" sz="1400" b="1" i="0" u="none" strike="noStrike" cap="none" normalizeH="0" baseline="0" dirty="0">
                          <a:ln>
                            <a:noFill/>
                          </a:ln>
                          <a:solidFill>
                            <a:srgbClr val="408000"/>
                          </a:solidFill>
                          <a:effectLst/>
                          <a:latin typeface="Arial" charset="0"/>
                        </a:rPr>
                        <a:t>Common Name</a:t>
                      </a:r>
                      <a:endParaRPr kumimoji="0" lang="en-US" sz="1400" b="0" i="0" u="none" strike="noStrike" cap="none" normalizeH="0" baseline="0" dirty="0">
                        <a:ln>
                          <a:noFill/>
                        </a:ln>
                        <a:solidFill>
                          <a:srgbClr val="000000"/>
                        </a:solidFill>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err="1">
                          <a:ln>
                            <a:noFill/>
                          </a:ln>
                          <a:solidFill>
                            <a:srgbClr val="000000"/>
                          </a:solidFill>
                          <a:effectLst/>
                          <a:latin typeface="Arial" charset="0"/>
                        </a:rPr>
                        <a:t>Pueraria</a:t>
                      </a:r>
                      <a:r>
                        <a:rPr kumimoji="0" lang="en-US" sz="1400" b="0" i="1" u="none" strike="noStrike" cap="none" normalizeH="0" baseline="0" dirty="0">
                          <a:ln>
                            <a:noFill/>
                          </a:ln>
                          <a:solidFill>
                            <a:srgbClr val="000000"/>
                          </a:solidFill>
                          <a:effectLst/>
                          <a:latin typeface="Arial" charset="0"/>
                        </a:rPr>
                        <a:t> </a:t>
                      </a:r>
                      <a:r>
                        <a:rPr kumimoji="0" lang="en-US" sz="1400" b="0" i="1" u="none" strike="noStrike" cap="none" normalizeH="0" baseline="0" dirty="0" err="1">
                          <a:ln>
                            <a:noFill/>
                          </a:ln>
                          <a:solidFill>
                            <a:srgbClr val="000000"/>
                          </a:solidFill>
                          <a:effectLst/>
                          <a:latin typeface="Arial" charset="0"/>
                        </a:rPr>
                        <a:t>montana</a:t>
                      </a:r>
                      <a:r>
                        <a:rPr kumimoji="0" lang="en-US" sz="1400" b="0" i="0" u="none" strike="noStrike" cap="none" normalizeH="0" baseline="0" dirty="0">
                          <a:ln>
                            <a:noFill/>
                          </a:ln>
                          <a:solidFill>
                            <a:srgbClr val="000000"/>
                          </a:solidFill>
                          <a:effectLst/>
                          <a:latin typeface="Arial" charset="0"/>
                        </a:rPr>
                        <a:t> var. </a:t>
                      </a:r>
                      <a:r>
                        <a:rPr kumimoji="0" lang="en-US" sz="1400" b="0" i="1" u="none" strike="noStrike" cap="none" normalizeH="0" baseline="0" dirty="0" err="1">
                          <a:ln>
                            <a:noFill/>
                          </a:ln>
                          <a:solidFill>
                            <a:srgbClr val="000000"/>
                          </a:solidFill>
                          <a:effectLst/>
                          <a:latin typeface="Arial" charset="0"/>
                        </a:rPr>
                        <a:t>lobata</a:t>
                      </a:r>
                      <a:r>
                        <a:rPr kumimoji="0" lang="en-US" sz="1400" b="0" i="0" u="none" strike="noStrike" cap="none" normalizeH="0" baseline="0" dirty="0">
                          <a:ln>
                            <a:noFill/>
                          </a:ln>
                          <a:solidFill>
                            <a:srgbClr val="000000"/>
                          </a:solidFill>
                          <a:effectLst/>
                          <a:latin typeface="Arial" charset="0"/>
                          <a:ea typeface="ＭＳ Ｐゴシック" charset="-128"/>
                          <a:cs typeface="ＭＳ Ｐゴシック" charset="-128"/>
                        </a:rPr>
                        <a:t> - </a:t>
                      </a:r>
                      <a:r>
                        <a:rPr kumimoji="0" lang="en-US" sz="1400" b="0" i="0" u="none" strike="noStrike" cap="none" normalizeH="0" baseline="0" dirty="0">
                          <a:ln>
                            <a:noFill/>
                          </a:ln>
                          <a:solidFill>
                            <a:srgbClr val="000000"/>
                          </a:solidFill>
                          <a:effectLst/>
                          <a:latin typeface="Arial" charset="0"/>
                        </a:rPr>
                        <a:t>kudzu</a:t>
                      </a:r>
                      <a:endParaRPr kumimoji="0" lang="en-US" sz="1400" b="0" i="0" u="none" strike="noStrike" cap="none" normalizeH="0" baseline="0" dirty="0">
                        <a:ln>
                          <a:noFill/>
                        </a:ln>
                        <a:solidFill>
                          <a:srgbClr val="000000"/>
                        </a:solidFill>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err="1">
                          <a:ln>
                            <a:noFill/>
                          </a:ln>
                          <a:solidFill>
                            <a:srgbClr val="000000"/>
                          </a:solidFill>
                          <a:effectLst/>
                          <a:latin typeface="Arial" charset="0"/>
                        </a:rPr>
                        <a:t>Lagarosiphon</a:t>
                      </a:r>
                      <a:r>
                        <a:rPr kumimoji="0" lang="en-US" sz="1400" b="0" i="1" u="none" strike="noStrike" cap="none" normalizeH="0" baseline="0" dirty="0">
                          <a:ln>
                            <a:noFill/>
                          </a:ln>
                          <a:solidFill>
                            <a:srgbClr val="000000"/>
                          </a:solidFill>
                          <a:effectLst/>
                          <a:latin typeface="Arial" charset="0"/>
                        </a:rPr>
                        <a:t> major</a:t>
                      </a:r>
                      <a:r>
                        <a:rPr kumimoji="0" lang="en-US" sz="1400" b="0" i="0" u="none" strike="noStrike" cap="none" normalizeH="0" baseline="0" dirty="0">
                          <a:ln>
                            <a:noFill/>
                          </a:ln>
                          <a:solidFill>
                            <a:srgbClr val="000000"/>
                          </a:solidFill>
                          <a:effectLst/>
                          <a:latin typeface="Arial" charset="0"/>
                          <a:ea typeface="ＭＳ Ｐゴシック" charset="-128"/>
                          <a:cs typeface="ＭＳ Ｐゴシック" charset="-128"/>
                        </a:rPr>
                        <a:t> - </a:t>
                      </a:r>
                      <a:r>
                        <a:rPr kumimoji="0" lang="en-US" sz="1400" b="0" i="0" u="none" strike="noStrike" cap="none" normalizeH="0" baseline="0" dirty="0" err="1">
                          <a:ln>
                            <a:noFill/>
                          </a:ln>
                          <a:solidFill>
                            <a:srgbClr val="000000"/>
                          </a:solidFill>
                          <a:effectLst/>
                          <a:latin typeface="Arial" charset="0"/>
                        </a:rPr>
                        <a:t>lagarosiphon</a:t>
                      </a:r>
                      <a:endParaRPr kumimoji="0" lang="en-US" sz="1400" b="0" i="0" u="none" strike="noStrike" cap="none" normalizeH="0" baseline="0" dirty="0">
                        <a:ln>
                          <a:noFill/>
                        </a:ln>
                        <a:solidFill>
                          <a:srgbClr val="000000"/>
                        </a:solidFill>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err="1">
                          <a:ln>
                            <a:noFill/>
                          </a:ln>
                          <a:solidFill>
                            <a:srgbClr val="000000"/>
                          </a:solidFill>
                          <a:effectLst/>
                          <a:latin typeface="Arial" charset="0"/>
                        </a:rPr>
                        <a:t>Melaleuca</a:t>
                      </a:r>
                      <a:r>
                        <a:rPr kumimoji="0" lang="en-US" sz="1400" b="0" i="1" u="none" strike="noStrike" cap="none" normalizeH="0" baseline="0" dirty="0">
                          <a:ln>
                            <a:noFill/>
                          </a:ln>
                          <a:solidFill>
                            <a:srgbClr val="000000"/>
                          </a:solidFill>
                          <a:effectLst/>
                          <a:latin typeface="Arial" charset="0"/>
                        </a:rPr>
                        <a:t> </a:t>
                      </a:r>
                      <a:r>
                        <a:rPr kumimoji="0" lang="en-US" sz="1400" b="0" i="1" u="none" strike="noStrike" cap="none" normalizeH="0" baseline="0" dirty="0" err="1">
                          <a:ln>
                            <a:noFill/>
                          </a:ln>
                          <a:solidFill>
                            <a:srgbClr val="000000"/>
                          </a:solidFill>
                          <a:effectLst/>
                          <a:latin typeface="Arial" charset="0"/>
                        </a:rPr>
                        <a:t>quinquenervia</a:t>
                      </a:r>
                      <a:r>
                        <a:rPr kumimoji="0" lang="en-US" sz="1400" b="0" i="0" u="none" strike="noStrike" cap="none" normalizeH="0" baseline="0" dirty="0">
                          <a:ln>
                            <a:noFill/>
                          </a:ln>
                          <a:solidFill>
                            <a:srgbClr val="000000"/>
                          </a:solidFill>
                          <a:effectLst/>
                          <a:latin typeface="Arial" charset="0"/>
                          <a:ea typeface="ＭＳ Ｐゴシック" charset="-128"/>
                          <a:cs typeface="ＭＳ Ｐゴシック" charset="-128"/>
                        </a:rPr>
                        <a:t> - </a:t>
                      </a:r>
                      <a:r>
                        <a:rPr kumimoji="0" lang="en-US" sz="1400" b="0" i="0" u="none" strike="noStrike" cap="none" normalizeH="0" baseline="0" dirty="0" err="1">
                          <a:ln>
                            <a:noFill/>
                          </a:ln>
                          <a:solidFill>
                            <a:srgbClr val="000000"/>
                          </a:solidFill>
                          <a:effectLst/>
                          <a:latin typeface="Arial" charset="0"/>
                        </a:rPr>
                        <a:t>paperbark</a:t>
                      </a:r>
                      <a:endParaRPr kumimoji="0" lang="en-US" sz="1400" b="0" i="0" u="none" strike="noStrike" cap="none" normalizeH="0" baseline="0" dirty="0">
                        <a:ln>
                          <a:noFill/>
                        </a:ln>
                        <a:solidFill>
                          <a:srgbClr val="000000"/>
                        </a:solidFill>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err="1">
                          <a:ln>
                            <a:noFill/>
                          </a:ln>
                          <a:solidFill>
                            <a:srgbClr val="000000"/>
                          </a:solidFill>
                          <a:effectLst/>
                          <a:latin typeface="Arial" charset="0"/>
                        </a:rPr>
                        <a:t>Lythrum</a:t>
                      </a:r>
                      <a:r>
                        <a:rPr kumimoji="0" lang="en-US" sz="1400" b="0" i="1" u="none" strike="noStrike" cap="none" normalizeH="0" baseline="0" dirty="0">
                          <a:ln>
                            <a:noFill/>
                          </a:ln>
                          <a:solidFill>
                            <a:srgbClr val="000000"/>
                          </a:solidFill>
                          <a:effectLst/>
                          <a:latin typeface="Arial" charset="0"/>
                        </a:rPr>
                        <a:t> </a:t>
                      </a:r>
                      <a:r>
                        <a:rPr kumimoji="0" lang="en-US" sz="1400" b="0" i="1" u="none" strike="noStrike" cap="none" normalizeH="0" baseline="0" dirty="0" err="1">
                          <a:ln>
                            <a:noFill/>
                          </a:ln>
                          <a:solidFill>
                            <a:srgbClr val="000000"/>
                          </a:solidFill>
                          <a:effectLst/>
                          <a:latin typeface="Arial" charset="0"/>
                        </a:rPr>
                        <a:t>salicaria</a:t>
                      </a:r>
                      <a:r>
                        <a:rPr kumimoji="0" lang="en-US" sz="1400" b="0" i="0" u="none" strike="noStrike" cap="none" normalizeH="0" baseline="0" dirty="0">
                          <a:ln>
                            <a:noFill/>
                          </a:ln>
                          <a:solidFill>
                            <a:srgbClr val="000000"/>
                          </a:solidFill>
                          <a:effectLst/>
                          <a:latin typeface="Arial" charset="0"/>
                          <a:ea typeface="ＭＳ Ｐゴシック" charset="-128"/>
                          <a:cs typeface="ＭＳ Ｐゴシック" charset="-128"/>
                        </a:rPr>
                        <a:t> - </a:t>
                      </a:r>
                      <a:r>
                        <a:rPr kumimoji="0" lang="en-US" sz="1400" b="0" i="0" u="none" strike="noStrike" cap="none" normalizeH="0" baseline="0" dirty="0">
                          <a:ln>
                            <a:noFill/>
                          </a:ln>
                          <a:solidFill>
                            <a:srgbClr val="000000"/>
                          </a:solidFill>
                          <a:effectLst/>
                          <a:latin typeface="Arial" charset="0"/>
                        </a:rPr>
                        <a:t>purple loosestrife</a:t>
                      </a:r>
                      <a:endParaRPr kumimoji="0" lang="en-US" sz="1400" b="0" i="0" u="none" strike="noStrike" cap="none" normalizeH="0" baseline="0" dirty="0">
                        <a:ln>
                          <a:noFill/>
                        </a:ln>
                        <a:solidFill>
                          <a:srgbClr val="000000"/>
                        </a:solidFill>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err="1">
                          <a:ln>
                            <a:noFill/>
                          </a:ln>
                          <a:solidFill>
                            <a:srgbClr val="000000"/>
                          </a:solidFill>
                          <a:effectLst/>
                          <a:latin typeface="Arial" charset="0"/>
                        </a:rPr>
                        <a:t>Eichhornia</a:t>
                      </a:r>
                      <a:r>
                        <a:rPr kumimoji="0" lang="en-US" sz="1400" b="0" i="1" u="none" strike="noStrike" cap="none" normalizeH="0" baseline="0" dirty="0">
                          <a:ln>
                            <a:noFill/>
                          </a:ln>
                          <a:solidFill>
                            <a:srgbClr val="000000"/>
                          </a:solidFill>
                          <a:effectLst/>
                          <a:latin typeface="Arial" charset="0"/>
                        </a:rPr>
                        <a:t> </a:t>
                      </a:r>
                      <a:r>
                        <a:rPr kumimoji="0" lang="en-US" sz="1400" b="0" i="1" u="none" strike="noStrike" cap="none" normalizeH="0" baseline="0" dirty="0" err="1">
                          <a:ln>
                            <a:noFill/>
                          </a:ln>
                          <a:solidFill>
                            <a:srgbClr val="000000"/>
                          </a:solidFill>
                          <a:effectLst/>
                          <a:latin typeface="Arial" charset="0"/>
                        </a:rPr>
                        <a:t>azurea</a:t>
                      </a:r>
                      <a:r>
                        <a:rPr kumimoji="0" lang="en-US" sz="1400" b="0" i="0" u="none" strike="noStrike" cap="none" normalizeH="0" baseline="0" dirty="0">
                          <a:ln>
                            <a:noFill/>
                          </a:ln>
                          <a:solidFill>
                            <a:srgbClr val="000000"/>
                          </a:solidFill>
                          <a:effectLst/>
                          <a:latin typeface="Arial" charset="0"/>
                          <a:ea typeface="ＭＳ Ｐゴシック" charset="-128"/>
                          <a:cs typeface="ＭＳ Ｐゴシック" charset="-128"/>
                        </a:rPr>
                        <a:t> - </a:t>
                      </a:r>
                      <a:r>
                        <a:rPr kumimoji="0" lang="en-US" sz="1400" b="0" i="0" u="none" strike="noStrike" cap="none" normalizeH="0" baseline="0" dirty="0">
                          <a:ln>
                            <a:noFill/>
                          </a:ln>
                          <a:solidFill>
                            <a:srgbClr val="000000"/>
                          </a:solidFill>
                          <a:effectLst/>
                          <a:latin typeface="Arial" charset="0"/>
                        </a:rPr>
                        <a:t>rooted </a:t>
                      </a:r>
                      <a:r>
                        <a:rPr kumimoji="0" lang="en-US" sz="1400" b="0" i="0" u="none" strike="noStrike" cap="none" normalizeH="0" baseline="0" dirty="0" err="1">
                          <a:ln>
                            <a:noFill/>
                          </a:ln>
                          <a:solidFill>
                            <a:srgbClr val="000000"/>
                          </a:solidFill>
                          <a:effectLst/>
                          <a:latin typeface="Arial" charset="0"/>
                        </a:rPr>
                        <a:t>waterhyacinth</a:t>
                      </a:r>
                      <a:endParaRPr kumimoji="0" lang="en-US" sz="1400" b="0" i="0" u="none" strike="noStrike" cap="none" normalizeH="0" baseline="0" dirty="0">
                        <a:ln>
                          <a:noFill/>
                        </a:ln>
                        <a:solidFill>
                          <a:srgbClr val="000000"/>
                        </a:solidFill>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err="1">
                          <a:ln>
                            <a:noFill/>
                          </a:ln>
                          <a:solidFill>
                            <a:srgbClr val="000000"/>
                          </a:solidFill>
                          <a:effectLst/>
                          <a:latin typeface="Arial" charset="0"/>
                        </a:rPr>
                        <a:t>Tamarix</a:t>
                      </a:r>
                      <a:r>
                        <a:rPr kumimoji="0" lang="en-US" sz="1400" b="0" i="1" u="none" strike="noStrike" cap="none" normalizeH="0" baseline="0" dirty="0">
                          <a:ln>
                            <a:noFill/>
                          </a:ln>
                          <a:solidFill>
                            <a:srgbClr val="000000"/>
                          </a:solidFill>
                          <a:effectLst/>
                          <a:latin typeface="Arial" charset="0"/>
                        </a:rPr>
                        <a:t> spp.</a:t>
                      </a:r>
                      <a:r>
                        <a:rPr kumimoji="0" lang="en-US" sz="1400" b="0" i="0" u="none" strike="noStrike" cap="none" normalizeH="0" baseline="0" dirty="0">
                          <a:ln>
                            <a:noFill/>
                          </a:ln>
                          <a:solidFill>
                            <a:srgbClr val="000000"/>
                          </a:solidFill>
                          <a:effectLst/>
                          <a:latin typeface="Arial" charset="0"/>
                          <a:ea typeface="ＭＳ Ｐゴシック" charset="-128"/>
                          <a:cs typeface="ＭＳ Ｐゴシック" charset="-128"/>
                        </a:rPr>
                        <a:t> - </a:t>
                      </a:r>
                      <a:r>
                        <a:rPr kumimoji="0" lang="en-US" sz="1400" b="0" i="0" u="none" strike="noStrike" cap="none" normalizeH="0" baseline="0" dirty="0" err="1">
                          <a:ln>
                            <a:noFill/>
                          </a:ln>
                          <a:solidFill>
                            <a:srgbClr val="000000"/>
                          </a:solidFill>
                          <a:effectLst/>
                          <a:latin typeface="Arial" charset="0"/>
                        </a:rPr>
                        <a:t>Saltcedar</a:t>
                      </a:r>
                      <a:endParaRPr kumimoji="0" lang="en-US" sz="1400" b="0" i="0" u="none" strike="noStrike" cap="none" normalizeH="0" baseline="0" dirty="0">
                        <a:ln>
                          <a:noFill/>
                        </a:ln>
                        <a:solidFill>
                          <a:srgbClr val="000000"/>
                        </a:solidFill>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err="1">
                          <a:ln>
                            <a:noFill/>
                          </a:ln>
                          <a:solidFill>
                            <a:srgbClr val="000000"/>
                          </a:solidFill>
                          <a:effectLst/>
                          <a:latin typeface="Arial" charset="0"/>
                        </a:rPr>
                        <a:t>Salvinia</a:t>
                      </a:r>
                      <a:r>
                        <a:rPr kumimoji="0" lang="en-US" sz="1400" b="0" i="1" u="none" strike="noStrike" cap="none" normalizeH="0" baseline="0" dirty="0">
                          <a:ln>
                            <a:noFill/>
                          </a:ln>
                          <a:solidFill>
                            <a:srgbClr val="000000"/>
                          </a:solidFill>
                          <a:effectLst/>
                          <a:latin typeface="Arial" charset="0"/>
                        </a:rPr>
                        <a:t> spp.</a:t>
                      </a:r>
                      <a:r>
                        <a:rPr kumimoji="0" lang="en-US" sz="1400" b="0" i="0" u="none" strike="noStrike" cap="none" normalizeH="0" baseline="0" dirty="0">
                          <a:ln>
                            <a:noFill/>
                          </a:ln>
                          <a:solidFill>
                            <a:srgbClr val="000000"/>
                          </a:solidFill>
                          <a:effectLst/>
                          <a:latin typeface="Arial" charset="0"/>
                          <a:ea typeface="ＭＳ Ｐゴシック" charset="-128"/>
                          <a:cs typeface="ＭＳ Ｐゴシック" charset="-128"/>
                        </a:rPr>
                        <a:t> - </a:t>
                      </a:r>
                      <a:r>
                        <a:rPr kumimoji="0" lang="en-US" sz="1400" b="0" i="0" u="none" strike="noStrike" cap="none" normalizeH="0" baseline="0" dirty="0" err="1">
                          <a:ln>
                            <a:noFill/>
                          </a:ln>
                          <a:solidFill>
                            <a:srgbClr val="000000"/>
                          </a:solidFill>
                          <a:effectLst/>
                          <a:latin typeface="Arial" charset="0"/>
                        </a:rPr>
                        <a:t>Salvinia</a:t>
                      </a:r>
                      <a:endParaRPr kumimoji="0" lang="en-US" sz="1400" b="0" i="0" u="none" strike="noStrike" cap="none" normalizeH="0" baseline="0" dirty="0">
                        <a:ln>
                          <a:noFill/>
                        </a:ln>
                        <a:solidFill>
                          <a:srgbClr val="000000"/>
                        </a:solidFill>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err="1">
                          <a:ln>
                            <a:noFill/>
                          </a:ln>
                          <a:solidFill>
                            <a:srgbClr val="000000"/>
                          </a:solidFill>
                          <a:effectLst/>
                          <a:latin typeface="Arial" charset="0"/>
                        </a:rPr>
                        <a:t>Nassella</a:t>
                      </a:r>
                      <a:r>
                        <a:rPr kumimoji="0" lang="en-US" sz="1400" b="0" i="1" u="none" strike="noStrike" cap="none" normalizeH="0" baseline="0" dirty="0">
                          <a:ln>
                            <a:noFill/>
                          </a:ln>
                          <a:solidFill>
                            <a:srgbClr val="000000"/>
                          </a:solidFill>
                          <a:effectLst/>
                          <a:latin typeface="Arial" charset="0"/>
                        </a:rPr>
                        <a:t> </a:t>
                      </a:r>
                      <a:r>
                        <a:rPr kumimoji="0" lang="en-US" sz="1400" b="0" i="1" u="none" strike="noStrike" cap="none" normalizeH="0" baseline="0" dirty="0" err="1">
                          <a:ln>
                            <a:noFill/>
                          </a:ln>
                          <a:solidFill>
                            <a:srgbClr val="000000"/>
                          </a:solidFill>
                          <a:effectLst/>
                          <a:latin typeface="Arial" charset="0"/>
                        </a:rPr>
                        <a:t>trichotoma</a:t>
                      </a:r>
                      <a:r>
                        <a:rPr kumimoji="0" lang="en-US" sz="1400" b="0" i="0" u="none" strike="noStrike" cap="none" normalizeH="0" baseline="0" dirty="0">
                          <a:ln>
                            <a:noFill/>
                          </a:ln>
                          <a:solidFill>
                            <a:srgbClr val="000000"/>
                          </a:solidFill>
                          <a:effectLst/>
                          <a:latin typeface="Arial" charset="0"/>
                          <a:ea typeface="ＭＳ Ｐゴシック" charset="-128"/>
                          <a:cs typeface="ＭＳ Ｐゴシック" charset="-128"/>
                        </a:rPr>
                        <a:t> - </a:t>
                      </a:r>
                      <a:r>
                        <a:rPr kumimoji="0" lang="en-US" sz="1400" b="0" i="0" u="none" strike="noStrike" cap="none" normalizeH="0" baseline="0" dirty="0">
                          <a:ln>
                            <a:noFill/>
                          </a:ln>
                          <a:solidFill>
                            <a:srgbClr val="000000"/>
                          </a:solidFill>
                          <a:effectLst/>
                          <a:latin typeface="Arial" charset="0"/>
                        </a:rPr>
                        <a:t>Serrated tussock</a:t>
                      </a:r>
                      <a:endParaRPr kumimoji="0" lang="en-US" sz="1400" b="0" i="0" u="none" strike="noStrike" cap="none" normalizeH="0" baseline="0" dirty="0">
                        <a:ln>
                          <a:noFill/>
                        </a:ln>
                        <a:solidFill>
                          <a:srgbClr val="000000"/>
                        </a:solidFill>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err="1">
                          <a:ln>
                            <a:noFill/>
                          </a:ln>
                          <a:solidFill>
                            <a:srgbClr val="000000"/>
                          </a:solidFill>
                          <a:effectLst/>
                          <a:latin typeface="Arial" charset="0"/>
                        </a:rPr>
                        <a:t>Panicum</a:t>
                      </a:r>
                      <a:r>
                        <a:rPr kumimoji="0" lang="en-US" sz="1400" b="0" i="1" u="none" strike="noStrike" cap="none" normalizeH="0" baseline="0" dirty="0">
                          <a:ln>
                            <a:noFill/>
                          </a:ln>
                          <a:solidFill>
                            <a:srgbClr val="000000"/>
                          </a:solidFill>
                          <a:effectLst/>
                          <a:latin typeface="Arial" charset="0"/>
                        </a:rPr>
                        <a:t> </a:t>
                      </a:r>
                      <a:r>
                        <a:rPr kumimoji="0" lang="en-US" sz="1400" b="0" i="1" u="none" strike="noStrike" cap="none" normalizeH="0" baseline="0" dirty="0" err="1">
                          <a:ln>
                            <a:noFill/>
                          </a:ln>
                          <a:solidFill>
                            <a:srgbClr val="000000"/>
                          </a:solidFill>
                          <a:effectLst/>
                          <a:latin typeface="Arial" charset="0"/>
                        </a:rPr>
                        <a:t>repens</a:t>
                      </a:r>
                      <a:r>
                        <a:rPr kumimoji="0" lang="en-US" sz="1400" b="0" i="0" u="none" strike="noStrike" cap="none" normalizeH="0" baseline="0" dirty="0">
                          <a:ln>
                            <a:noFill/>
                          </a:ln>
                          <a:solidFill>
                            <a:srgbClr val="000000"/>
                          </a:solidFill>
                          <a:effectLst/>
                          <a:latin typeface="Arial" charset="0"/>
                          <a:ea typeface="ＭＳ Ｐゴシック" charset="-128"/>
                          <a:cs typeface="ＭＳ Ｐゴシック" charset="-128"/>
                        </a:rPr>
                        <a:t> - </a:t>
                      </a:r>
                      <a:r>
                        <a:rPr kumimoji="0" lang="en-US" sz="1400" b="0" i="0" u="none" strike="noStrike" cap="none" normalizeH="0" baseline="0" dirty="0" err="1">
                          <a:ln>
                            <a:noFill/>
                          </a:ln>
                          <a:solidFill>
                            <a:srgbClr val="000000"/>
                          </a:solidFill>
                          <a:effectLst/>
                          <a:latin typeface="Arial" charset="0"/>
                        </a:rPr>
                        <a:t>Torpedograss</a:t>
                      </a:r>
                      <a:endParaRPr kumimoji="0" lang="en-US" sz="1400" b="0" i="0" u="none" strike="noStrike" cap="none" normalizeH="0" baseline="0" dirty="0">
                        <a:ln>
                          <a:noFill/>
                        </a:ln>
                        <a:solidFill>
                          <a:srgbClr val="000000"/>
                        </a:solidFill>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err="1">
                          <a:ln>
                            <a:noFill/>
                          </a:ln>
                          <a:solidFill>
                            <a:srgbClr val="000000"/>
                          </a:solidFill>
                          <a:effectLst/>
                          <a:latin typeface="Arial" charset="0"/>
                        </a:rPr>
                        <a:t>Solanum</a:t>
                      </a:r>
                      <a:r>
                        <a:rPr kumimoji="0" lang="en-US" sz="1400" b="0" i="1" u="none" strike="noStrike" cap="none" normalizeH="0" baseline="0" dirty="0">
                          <a:ln>
                            <a:noFill/>
                          </a:ln>
                          <a:solidFill>
                            <a:srgbClr val="000000"/>
                          </a:solidFill>
                          <a:effectLst/>
                          <a:latin typeface="Arial" charset="0"/>
                        </a:rPr>
                        <a:t> </a:t>
                      </a:r>
                      <a:r>
                        <a:rPr kumimoji="0" lang="en-US" sz="1400" b="0" i="1" u="none" strike="noStrike" cap="none" normalizeH="0" baseline="0" dirty="0" err="1">
                          <a:ln>
                            <a:noFill/>
                          </a:ln>
                          <a:solidFill>
                            <a:srgbClr val="000000"/>
                          </a:solidFill>
                          <a:effectLst/>
                          <a:latin typeface="Arial" charset="0"/>
                        </a:rPr>
                        <a:t>viarum</a:t>
                      </a:r>
                      <a:r>
                        <a:rPr kumimoji="0" lang="en-US" sz="1400" b="0" i="0" u="none" strike="noStrike" cap="none" normalizeH="0" baseline="0" dirty="0">
                          <a:ln>
                            <a:noFill/>
                          </a:ln>
                          <a:solidFill>
                            <a:srgbClr val="000000"/>
                          </a:solidFill>
                          <a:effectLst/>
                          <a:latin typeface="Arial" charset="0"/>
                          <a:ea typeface="ＭＳ Ｐゴシック" charset="-128"/>
                          <a:cs typeface="ＭＳ Ｐゴシック" charset="-128"/>
                        </a:rPr>
                        <a:t> - </a:t>
                      </a:r>
                      <a:r>
                        <a:rPr kumimoji="0" lang="en-US" sz="1400" b="0" i="0" u="none" strike="noStrike" cap="none" normalizeH="0" baseline="0" dirty="0">
                          <a:ln>
                            <a:noFill/>
                          </a:ln>
                          <a:solidFill>
                            <a:srgbClr val="000000"/>
                          </a:solidFill>
                          <a:effectLst/>
                          <a:latin typeface="Arial" charset="0"/>
                        </a:rPr>
                        <a:t>Tropical soda apple</a:t>
                      </a:r>
                      <a:endParaRPr kumimoji="0" lang="en-US" sz="1400" b="0" i="0" u="none" strike="noStrike" cap="none" normalizeH="0" baseline="0" dirty="0">
                        <a:ln>
                          <a:noFill/>
                        </a:ln>
                        <a:solidFill>
                          <a:srgbClr val="000000"/>
                        </a:solidFill>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a:ln>
                            <a:noFill/>
                          </a:ln>
                          <a:solidFill>
                            <a:srgbClr val="000000"/>
                          </a:solidFill>
                          <a:effectLst/>
                          <a:latin typeface="Arial" charset="0"/>
                        </a:rPr>
                        <a:t>Ipomoea </a:t>
                      </a:r>
                      <a:r>
                        <a:rPr kumimoji="0" lang="en-US" sz="1400" b="0" i="1" u="none" strike="noStrike" cap="none" normalizeH="0" baseline="0" dirty="0" err="1">
                          <a:ln>
                            <a:noFill/>
                          </a:ln>
                          <a:solidFill>
                            <a:srgbClr val="000000"/>
                          </a:solidFill>
                          <a:effectLst/>
                          <a:latin typeface="Arial" charset="0"/>
                        </a:rPr>
                        <a:t>aquatica</a:t>
                      </a:r>
                      <a:r>
                        <a:rPr kumimoji="0" lang="en-US" sz="1400" b="0" i="0" u="none" strike="noStrike" cap="none" normalizeH="0" baseline="0" dirty="0">
                          <a:ln>
                            <a:noFill/>
                          </a:ln>
                          <a:solidFill>
                            <a:srgbClr val="000000"/>
                          </a:solidFill>
                          <a:effectLst/>
                          <a:latin typeface="Arial" charset="0"/>
                          <a:ea typeface="ＭＳ Ｐゴシック" charset="-128"/>
                          <a:cs typeface="ＭＳ Ｐゴシック" charset="-128"/>
                        </a:rPr>
                        <a:t> - </a:t>
                      </a:r>
                      <a:r>
                        <a:rPr kumimoji="0" lang="en-US" sz="1400" b="0" i="0" u="none" strike="noStrike" cap="none" normalizeH="0" baseline="0" dirty="0">
                          <a:ln>
                            <a:noFill/>
                          </a:ln>
                          <a:solidFill>
                            <a:srgbClr val="000000"/>
                          </a:solidFill>
                          <a:effectLst/>
                          <a:latin typeface="Arial" charset="0"/>
                        </a:rPr>
                        <a:t>water spinach</a:t>
                      </a:r>
                      <a:endParaRPr kumimoji="0" lang="en-US" sz="1400" b="0" i="0" u="none" strike="noStrike" cap="none" normalizeH="0" baseline="0" dirty="0">
                        <a:ln>
                          <a:noFill/>
                        </a:ln>
                        <a:solidFill>
                          <a:srgbClr val="000000"/>
                        </a:solidFill>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err="1">
                          <a:ln>
                            <a:noFill/>
                          </a:ln>
                          <a:solidFill>
                            <a:srgbClr val="000000"/>
                          </a:solidFill>
                          <a:effectLst/>
                          <a:latin typeface="Arial" charset="0"/>
                        </a:rPr>
                        <a:t>Cryptocoryne</a:t>
                      </a:r>
                      <a:r>
                        <a:rPr kumimoji="0" lang="en-US" sz="1400" b="0" i="1" u="none" strike="noStrike" cap="none" normalizeH="0" baseline="0" dirty="0">
                          <a:ln>
                            <a:noFill/>
                          </a:ln>
                          <a:solidFill>
                            <a:srgbClr val="000000"/>
                          </a:solidFill>
                          <a:effectLst/>
                          <a:latin typeface="Arial" charset="0"/>
                        </a:rPr>
                        <a:t> </a:t>
                      </a:r>
                      <a:r>
                        <a:rPr kumimoji="0" lang="en-US" sz="1400" b="0" i="1" u="none" strike="noStrike" cap="none" normalizeH="0" baseline="0" dirty="0" err="1">
                          <a:ln>
                            <a:noFill/>
                          </a:ln>
                          <a:solidFill>
                            <a:srgbClr val="000000"/>
                          </a:solidFill>
                          <a:effectLst/>
                          <a:latin typeface="Arial" charset="0"/>
                        </a:rPr>
                        <a:t>beckettii</a:t>
                      </a:r>
                      <a:r>
                        <a:rPr kumimoji="0" lang="en-US" sz="1400" b="0" i="0" u="none" strike="noStrike" cap="none" normalizeH="0" baseline="0" dirty="0">
                          <a:ln>
                            <a:noFill/>
                          </a:ln>
                          <a:solidFill>
                            <a:srgbClr val="000000"/>
                          </a:solidFill>
                          <a:effectLst/>
                          <a:latin typeface="Arial" charset="0"/>
                          <a:ea typeface="ＭＳ Ｐゴシック" charset="-128"/>
                          <a:cs typeface="ＭＳ Ｐゴシック" charset="-128"/>
                        </a:rPr>
                        <a:t> - </a:t>
                      </a:r>
                      <a:r>
                        <a:rPr kumimoji="0" lang="en-US" sz="1400" b="0" i="0" u="none" strike="noStrike" cap="none" normalizeH="0" baseline="0" dirty="0">
                          <a:ln>
                            <a:noFill/>
                          </a:ln>
                          <a:solidFill>
                            <a:srgbClr val="000000"/>
                          </a:solidFill>
                          <a:effectLst/>
                          <a:latin typeface="Arial" charset="0"/>
                        </a:rPr>
                        <a:t>water trumpet</a:t>
                      </a:r>
                      <a:endParaRPr kumimoji="0" lang="en-US" sz="1400" b="0" i="0" u="none" strike="noStrike" cap="none" normalizeH="0" baseline="0" dirty="0">
                        <a:ln>
                          <a:noFill/>
                        </a:ln>
                        <a:solidFill>
                          <a:srgbClr val="000000"/>
                        </a:solidFill>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err="1">
                          <a:ln>
                            <a:noFill/>
                          </a:ln>
                          <a:solidFill>
                            <a:srgbClr val="000000"/>
                          </a:solidFill>
                          <a:effectLst/>
                          <a:latin typeface="Arial" charset="0"/>
                        </a:rPr>
                        <a:t>Eichhornia</a:t>
                      </a:r>
                      <a:r>
                        <a:rPr kumimoji="0" lang="en-US" sz="1400" b="0" i="1" u="none" strike="noStrike" cap="none" normalizeH="0" baseline="0" dirty="0">
                          <a:ln>
                            <a:noFill/>
                          </a:ln>
                          <a:solidFill>
                            <a:srgbClr val="000000"/>
                          </a:solidFill>
                          <a:effectLst/>
                          <a:latin typeface="Arial" charset="0"/>
                        </a:rPr>
                        <a:t> </a:t>
                      </a:r>
                      <a:r>
                        <a:rPr kumimoji="0" lang="en-US" sz="1400" b="0" i="1" u="none" strike="noStrike" cap="none" normalizeH="0" baseline="0" dirty="0" err="1">
                          <a:ln>
                            <a:noFill/>
                          </a:ln>
                          <a:solidFill>
                            <a:srgbClr val="000000"/>
                          </a:solidFill>
                          <a:effectLst/>
                          <a:latin typeface="Arial" charset="0"/>
                        </a:rPr>
                        <a:t>crassipes</a:t>
                      </a:r>
                      <a:r>
                        <a:rPr kumimoji="0" lang="en-US" sz="1400" b="0" i="0" u="none" strike="noStrike" cap="none" normalizeH="0" baseline="0" dirty="0">
                          <a:ln>
                            <a:noFill/>
                          </a:ln>
                          <a:solidFill>
                            <a:srgbClr val="000000"/>
                          </a:solidFill>
                          <a:effectLst/>
                          <a:latin typeface="Arial" charset="0"/>
                          <a:ea typeface="ＭＳ Ｐゴシック" charset="-128"/>
                          <a:cs typeface="ＭＳ Ｐゴシック" charset="-128"/>
                        </a:rPr>
                        <a:t> - </a:t>
                      </a:r>
                      <a:r>
                        <a:rPr kumimoji="0" lang="en-US" sz="1400" b="0" i="0" u="none" strike="noStrike" cap="none" normalizeH="0" baseline="0" dirty="0" err="1">
                          <a:ln>
                            <a:noFill/>
                          </a:ln>
                          <a:solidFill>
                            <a:srgbClr val="000000"/>
                          </a:solidFill>
                          <a:effectLst/>
                          <a:latin typeface="Arial" charset="0"/>
                        </a:rPr>
                        <a:t>waterhyacinth</a:t>
                      </a:r>
                      <a:endParaRPr kumimoji="0" lang="en-US" sz="1400" b="0" i="0" u="none" strike="noStrike" cap="none" normalizeH="0" baseline="0" dirty="0">
                        <a:ln>
                          <a:noFill/>
                        </a:ln>
                        <a:solidFill>
                          <a:srgbClr val="000000"/>
                        </a:solidFill>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err="1">
                          <a:ln>
                            <a:noFill/>
                          </a:ln>
                          <a:solidFill>
                            <a:srgbClr val="000000"/>
                          </a:solidFill>
                          <a:effectLst/>
                          <a:latin typeface="Arial" charset="0"/>
                        </a:rPr>
                        <a:t>Pistia</a:t>
                      </a:r>
                      <a:r>
                        <a:rPr kumimoji="0" lang="en-US" sz="1400" b="0" i="1" u="none" strike="noStrike" cap="none" normalizeH="0" baseline="0" dirty="0">
                          <a:ln>
                            <a:noFill/>
                          </a:ln>
                          <a:solidFill>
                            <a:srgbClr val="000000"/>
                          </a:solidFill>
                          <a:effectLst/>
                          <a:latin typeface="Arial" charset="0"/>
                        </a:rPr>
                        <a:t> </a:t>
                      </a:r>
                      <a:r>
                        <a:rPr kumimoji="0" lang="en-US" sz="1400" b="0" i="1" u="none" strike="noStrike" cap="none" normalizeH="0" baseline="0" dirty="0" err="1">
                          <a:ln>
                            <a:noFill/>
                          </a:ln>
                          <a:solidFill>
                            <a:srgbClr val="000000"/>
                          </a:solidFill>
                          <a:effectLst/>
                          <a:latin typeface="Arial" charset="0"/>
                        </a:rPr>
                        <a:t>stratiotes</a:t>
                      </a:r>
                      <a:r>
                        <a:rPr kumimoji="0" lang="en-US" sz="1400" b="0" i="0" u="none" strike="noStrike" cap="none" normalizeH="0" baseline="0" dirty="0">
                          <a:ln>
                            <a:noFill/>
                          </a:ln>
                          <a:solidFill>
                            <a:srgbClr val="000000"/>
                          </a:solidFill>
                          <a:effectLst/>
                          <a:latin typeface="Arial" charset="0"/>
                          <a:ea typeface="ＭＳ Ｐゴシック" charset="-128"/>
                          <a:cs typeface="ＭＳ Ｐゴシック" charset="-128"/>
                        </a:rPr>
                        <a:t> - </a:t>
                      </a:r>
                      <a:r>
                        <a:rPr kumimoji="0" lang="en-US" sz="1400" b="0" i="0" u="none" strike="noStrike" cap="none" normalizeH="0" baseline="0" dirty="0" err="1">
                          <a:ln>
                            <a:noFill/>
                          </a:ln>
                          <a:solidFill>
                            <a:srgbClr val="000000"/>
                          </a:solidFill>
                          <a:effectLst/>
                          <a:latin typeface="Arial" charset="0"/>
                        </a:rPr>
                        <a:t>waterlettuce</a:t>
                      </a:r>
                      <a:endParaRPr kumimoji="0" lang="en-US" sz="1400" b="0" i="0" u="none" strike="noStrike" cap="none" normalizeH="0" baseline="0" dirty="0">
                        <a:ln>
                          <a:noFill/>
                        </a:ln>
                        <a:solidFill>
                          <a:srgbClr val="000000"/>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err="1">
                          <a:ln>
                            <a:noFill/>
                          </a:ln>
                          <a:solidFill>
                            <a:srgbClr val="000000"/>
                          </a:solidFill>
                          <a:effectLst/>
                          <a:latin typeface="Arial" charset="0"/>
                        </a:rPr>
                        <a:t>Alternanthera</a:t>
                      </a:r>
                      <a:r>
                        <a:rPr kumimoji="0" lang="en-US" sz="1400" b="0" i="1" u="none" strike="noStrike" cap="none" normalizeH="0" baseline="0" dirty="0">
                          <a:ln>
                            <a:noFill/>
                          </a:ln>
                          <a:solidFill>
                            <a:srgbClr val="000000"/>
                          </a:solidFill>
                          <a:effectLst/>
                          <a:latin typeface="Arial" charset="0"/>
                        </a:rPr>
                        <a:t> </a:t>
                      </a:r>
                      <a:r>
                        <a:rPr kumimoji="0" lang="en-US" sz="1400" b="0" i="1" u="none" strike="noStrike" cap="none" normalizeH="0" baseline="0" dirty="0" err="1">
                          <a:ln>
                            <a:noFill/>
                          </a:ln>
                          <a:solidFill>
                            <a:srgbClr val="000000"/>
                          </a:solidFill>
                          <a:effectLst/>
                          <a:latin typeface="Arial" charset="0"/>
                        </a:rPr>
                        <a:t>philoxeroides</a:t>
                      </a:r>
                      <a:r>
                        <a:rPr kumimoji="0" lang="en-US" sz="1400" b="0" i="0" u="none" strike="noStrike" cap="none" normalizeH="0" baseline="0" dirty="0">
                          <a:ln>
                            <a:noFill/>
                          </a:ln>
                          <a:solidFill>
                            <a:srgbClr val="000000"/>
                          </a:solidFill>
                          <a:effectLst/>
                          <a:latin typeface="Arial" charset="0"/>
                          <a:ea typeface="ＭＳ Ｐゴシック" charset="-128"/>
                          <a:cs typeface="ＭＳ Ｐゴシック" charset="-128"/>
                        </a:rPr>
                        <a:t> - </a:t>
                      </a:r>
                      <a:r>
                        <a:rPr kumimoji="0" lang="en-US" sz="1400" b="0" i="0" u="none" strike="noStrike" cap="none" normalizeH="0" baseline="0" dirty="0" err="1">
                          <a:ln>
                            <a:noFill/>
                          </a:ln>
                          <a:solidFill>
                            <a:srgbClr val="000000"/>
                          </a:solidFill>
                          <a:effectLst/>
                          <a:latin typeface="Arial" charset="0"/>
                        </a:rPr>
                        <a:t>alligatorweed</a:t>
                      </a:r>
                      <a:endParaRPr kumimoji="0" lang="en-US" sz="1400" b="0" i="0" u="none" strike="noStrike" cap="none" normalizeH="0" baseline="0" dirty="0">
                        <a:ln>
                          <a:noFill/>
                        </a:ln>
                        <a:solidFill>
                          <a:srgbClr val="000000"/>
                        </a:solidFill>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err="1">
                          <a:ln>
                            <a:noFill/>
                          </a:ln>
                          <a:solidFill>
                            <a:srgbClr val="000000"/>
                          </a:solidFill>
                          <a:effectLst/>
                          <a:latin typeface="Arial" charset="0"/>
                        </a:rPr>
                        <a:t>Cardiospermum</a:t>
                      </a:r>
                      <a:r>
                        <a:rPr kumimoji="0" lang="en-US" sz="1400" b="0" i="1" u="none" strike="noStrike" cap="none" normalizeH="0" baseline="0" dirty="0">
                          <a:ln>
                            <a:noFill/>
                          </a:ln>
                          <a:solidFill>
                            <a:srgbClr val="000000"/>
                          </a:solidFill>
                          <a:effectLst/>
                          <a:latin typeface="Arial" charset="0"/>
                        </a:rPr>
                        <a:t> </a:t>
                      </a:r>
                      <a:r>
                        <a:rPr kumimoji="0" lang="en-US" sz="1400" b="0" i="1" u="none" strike="noStrike" cap="none" normalizeH="0" baseline="0" dirty="0" err="1">
                          <a:ln>
                            <a:noFill/>
                          </a:ln>
                          <a:solidFill>
                            <a:srgbClr val="000000"/>
                          </a:solidFill>
                          <a:effectLst/>
                          <a:latin typeface="Arial" charset="0"/>
                        </a:rPr>
                        <a:t>halicacabum</a:t>
                      </a:r>
                      <a:r>
                        <a:rPr kumimoji="0" lang="en-US" sz="1400" b="0" i="0" u="none" strike="noStrike" cap="none" normalizeH="0" baseline="0" dirty="0">
                          <a:ln>
                            <a:noFill/>
                          </a:ln>
                          <a:solidFill>
                            <a:srgbClr val="000000"/>
                          </a:solidFill>
                          <a:effectLst/>
                          <a:latin typeface="Arial" charset="0"/>
                          <a:ea typeface="ＭＳ Ｐゴシック" charset="-128"/>
                          <a:cs typeface="ＭＳ Ｐゴシック" charset="-128"/>
                        </a:rPr>
                        <a:t> - </a:t>
                      </a:r>
                      <a:r>
                        <a:rPr kumimoji="0" lang="en-US" sz="1400" b="0" i="0" u="none" strike="noStrike" cap="none" normalizeH="0" baseline="0" dirty="0" err="1">
                          <a:ln>
                            <a:noFill/>
                          </a:ln>
                          <a:solidFill>
                            <a:srgbClr val="000000"/>
                          </a:solidFill>
                          <a:effectLst/>
                          <a:latin typeface="Arial" charset="0"/>
                        </a:rPr>
                        <a:t>balloonvine</a:t>
                      </a:r>
                      <a:endParaRPr kumimoji="0" lang="en-US" sz="1400" b="0" i="0" u="none" strike="noStrike" cap="none" normalizeH="0" baseline="0" dirty="0">
                        <a:ln>
                          <a:noFill/>
                        </a:ln>
                        <a:solidFill>
                          <a:srgbClr val="000000"/>
                        </a:solidFill>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err="1">
                          <a:ln>
                            <a:noFill/>
                          </a:ln>
                          <a:solidFill>
                            <a:srgbClr val="000000"/>
                          </a:solidFill>
                          <a:effectLst/>
                          <a:latin typeface="Arial" charset="0"/>
                        </a:rPr>
                        <a:t>Schinus</a:t>
                      </a:r>
                      <a:r>
                        <a:rPr kumimoji="0" lang="en-US" sz="1400" b="0" i="1" u="none" strike="noStrike" cap="none" normalizeH="0" baseline="0" dirty="0">
                          <a:ln>
                            <a:noFill/>
                          </a:ln>
                          <a:solidFill>
                            <a:srgbClr val="000000"/>
                          </a:solidFill>
                          <a:effectLst/>
                          <a:latin typeface="Arial" charset="0"/>
                        </a:rPr>
                        <a:t> </a:t>
                      </a:r>
                      <a:r>
                        <a:rPr kumimoji="0" lang="en-US" sz="1400" b="0" i="1" u="none" strike="noStrike" cap="none" normalizeH="0" baseline="0" dirty="0" err="1">
                          <a:ln>
                            <a:noFill/>
                          </a:ln>
                          <a:solidFill>
                            <a:srgbClr val="000000"/>
                          </a:solidFill>
                          <a:effectLst/>
                          <a:latin typeface="Arial" charset="0"/>
                        </a:rPr>
                        <a:t>terebinthifolius</a:t>
                      </a:r>
                      <a:r>
                        <a:rPr kumimoji="0" lang="en-US" sz="1400" b="0" i="0" u="none" strike="noStrike" cap="none" normalizeH="0" baseline="0" dirty="0">
                          <a:ln>
                            <a:noFill/>
                          </a:ln>
                          <a:solidFill>
                            <a:srgbClr val="000000"/>
                          </a:solidFill>
                          <a:effectLst/>
                          <a:latin typeface="Arial" charset="0"/>
                          <a:ea typeface="ＭＳ Ｐゴシック" charset="-128"/>
                          <a:cs typeface="ＭＳ Ｐゴシック" charset="-128"/>
                        </a:rPr>
                        <a:t> - </a:t>
                      </a:r>
                      <a:r>
                        <a:rPr kumimoji="0" lang="en-US" sz="1400" b="0" i="0" u="none" strike="noStrike" cap="none" normalizeH="0" baseline="0" dirty="0">
                          <a:ln>
                            <a:noFill/>
                          </a:ln>
                          <a:solidFill>
                            <a:srgbClr val="000000"/>
                          </a:solidFill>
                          <a:effectLst/>
                          <a:latin typeface="Arial" charset="0"/>
                        </a:rPr>
                        <a:t>Brazilian peppertree</a:t>
                      </a:r>
                      <a:endParaRPr kumimoji="0" lang="en-US" sz="1400" b="0" i="0" u="none" strike="noStrike" cap="none" normalizeH="0" baseline="0" dirty="0">
                        <a:ln>
                          <a:noFill/>
                        </a:ln>
                        <a:solidFill>
                          <a:srgbClr val="000000"/>
                        </a:solidFill>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Untitled-1.jpg"/>
          <p:cNvPicPr>
            <a:picLocks noChangeAspect="1"/>
          </p:cNvPicPr>
          <p:nvPr/>
        </p:nvPicPr>
        <p:blipFill>
          <a:blip r:embed="rId2"/>
          <a:stretch>
            <a:fillRect/>
          </a:stretch>
        </p:blipFill>
        <p:spPr>
          <a:xfrm>
            <a:off x="2057400" y="0"/>
            <a:ext cx="5648325" cy="68580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884238"/>
            <a:ext cx="8229600" cy="563562"/>
          </a:xfrm>
        </p:spPr>
        <p:txBody>
          <a:bodyPr>
            <a:normAutofit/>
          </a:bodyPr>
          <a:lstStyle/>
          <a:p>
            <a:pPr algn="l"/>
            <a:r>
              <a:rPr lang="en-US" sz="2400" b="1" dirty="0" smtClean="0">
                <a:solidFill>
                  <a:srgbClr val="408000"/>
                </a:solidFill>
                <a:latin typeface="Arial"/>
                <a:cs typeface="Arial"/>
              </a:rPr>
              <a:t>Chinese tallow (</a:t>
            </a:r>
            <a:r>
              <a:rPr lang="en-US" sz="2400" b="1" i="1" dirty="0" smtClean="0">
                <a:solidFill>
                  <a:srgbClr val="408000"/>
                </a:solidFill>
                <a:latin typeface="Arial"/>
                <a:cs typeface="Arial"/>
              </a:rPr>
              <a:t>Triadica sebifera</a:t>
            </a:r>
            <a:r>
              <a:rPr lang="en-US" sz="2400" b="1" dirty="0" smtClean="0">
                <a:solidFill>
                  <a:srgbClr val="408000"/>
                </a:solidFill>
                <a:latin typeface="Arial"/>
                <a:cs typeface="Arial"/>
              </a:rPr>
              <a:t>)</a:t>
            </a:r>
            <a:endParaRPr lang="en-US" sz="2400" b="1" dirty="0">
              <a:solidFill>
                <a:srgbClr val="408000"/>
              </a:solidFill>
              <a:latin typeface="Arial"/>
              <a:cs typeface="Arial"/>
            </a:endParaRPr>
          </a:p>
        </p:txBody>
      </p:sp>
      <p:sp>
        <p:nvSpPr>
          <p:cNvPr id="3" name="Content Placeholder 2"/>
          <p:cNvSpPr>
            <a:spLocks noGrp="1"/>
          </p:cNvSpPr>
          <p:nvPr>
            <p:ph sz="half" idx="1"/>
          </p:nvPr>
        </p:nvSpPr>
        <p:spPr>
          <a:xfrm>
            <a:off x="304800" y="1447800"/>
            <a:ext cx="4953000" cy="4114800"/>
          </a:xfrm>
        </p:spPr>
        <p:txBody>
          <a:bodyPr>
            <a:noAutofit/>
          </a:bodyPr>
          <a:lstStyle/>
          <a:p>
            <a:pPr marL="0" indent="0">
              <a:buNone/>
            </a:pPr>
            <a:r>
              <a:rPr lang="en-US" sz="1600" b="1" dirty="0" smtClean="0">
                <a:latin typeface="Arial"/>
                <a:cs typeface="Arial"/>
              </a:rPr>
              <a:t>History</a:t>
            </a:r>
            <a:r>
              <a:rPr lang="en-US" sz="1600" dirty="0" smtClean="0">
                <a:latin typeface="Arial"/>
                <a:cs typeface="Arial"/>
              </a:rPr>
              <a:t>: Chinese tallow is native to China and Japan. Introduced into the United States in 1776 by Benjamin Franklin. Distributed along the Gulf Coast in the 1900’s by the USDA to establish soap and candle making making industries. Planted as an ornamental because of its colorful autumn foliage.</a:t>
            </a:r>
          </a:p>
          <a:p>
            <a:pPr marL="0" indent="0">
              <a:buNone/>
            </a:pPr>
            <a:endParaRPr lang="en-US" sz="1600" dirty="0" smtClean="0">
              <a:latin typeface="Arial"/>
              <a:cs typeface="Arial"/>
            </a:endParaRPr>
          </a:p>
          <a:p>
            <a:pPr marL="0" indent="0">
              <a:buNone/>
            </a:pPr>
            <a:r>
              <a:rPr lang="en-US" sz="1600" b="1" dirty="0" smtClean="0">
                <a:latin typeface="Arial"/>
                <a:cs typeface="Arial"/>
              </a:rPr>
              <a:t>Biology &amp; Spread</a:t>
            </a:r>
            <a:r>
              <a:rPr lang="en-US" sz="1600" dirty="0" smtClean="0">
                <a:latin typeface="Arial"/>
                <a:cs typeface="Arial"/>
              </a:rPr>
              <a:t>: Can reach reproductive age in as little as three years and prolifically produces seeds transported by water and birds. Also propagates via cuttings, stumps, and roots.</a:t>
            </a:r>
          </a:p>
          <a:p>
            <a:pPr marL="0" indent="0">
              <a:buNone/>
            </a:pPr>
            <a:endParaRPr lang="en-US" sz="1600" dirty="0" smtClean="0">
              <a:latin typeface="Arial"/>
              <a:cs typeface="Arial"/>
            </a:endParaRPr>
          </a:p>
          <a:p>
            <a:pPr marL="0" indent="0">
              <a:buNone/>
            </a:pPr>
            <a:r>
              <a:rPr lang="en-US" sz="1600" b="1" dirty="0" smtClean="0">
                <a:latin typeface="Arial"/>
                <a:cs typeface="Arial"/>
              </a:rPr>
              <a:t>Ecological Threat</a:t>
            </a:r>
            <a:r>
              <a:rPr lang="en-US" sz="1600" dirty="0" smtClean="0">
                <a:latin typeface="Arial"/>
                <a:cs typeface="Arial"/>
              </a:rPr>
              <a:t>: Chinese tallow will transform native habitats into tallow forests. Fallen tallow leaves contain toxins that create unfavorable soil conditions for native plants. Chinese tallow will outcompete native plant species.</a:t>
            </a:r>
          </a:p>
        </p:txBody>
      </p:sp>
      <p:pic>
        <p:nvPicPr>
          <p:cNvPr id="6" name="Picture 5" descr="TRSE6"/>
          <p:cNvPicPr>
            <a:picLocks noChangeAspect="1" noChangeArrowheads="1"/>
          </p:cNvPicPr>
          <p:nvPr/>
        </p:nvPicPr>
        <p:blipFill>
          <a:blip r:embed="rId3"/>
          <a:srcRect/>
          <a:stretch>
            <a:fillRect/>
          </a:stretch>
        </p:blipFill>
        <p:spPr bwMode="auto">
          <a:xfrm>
            <a:off x="5486400" y="1447800"/>
            <a:ext cx="3244850"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884238"/>
            <a:ext cx="8229600" cy="639762"/>
          </a:xfrm>
        </p:spPr>
        <p:txBody>
          <a:bodyPr>
            <a:normAutofit/>
          </a:bodyPr>
          <a:lstStyle/>
          <a:p>
            <a:pPr algn="l"/>
            <a:r>
              <a:rPr lang="en-US" sz="3100" b="1" dirty="0" smtClean="0">
                <a:solidFill>
                  <a:srgbClr val="408000"/>
                </a:solidFill>
                <a:latin typeface="Arial"/>
                <a:cs typeface="Arial"/>
              </a:rPr>
              <a:t>The lag effect</a:t>
            </a:r>
            <a:endParaRPr lang="en-US" sz="3100" b="1" dirty="0">
              <a:solidFill>
                <a:srgbClr val="408000"/>
              </a:solidFill>
              <a:latin typeface="Arial"/>
              <a:cs typeface="Arial"/>
            </a:endParaRPr>
          </a:p>
        </p:txBody>
      </p:sp>
      <p:pic>
        <p:nvPicPr>
          <p:cNvPr id="6" name="Content Placeholder 5" descr="invasive_curve.jpg"/>
          <p:cNvPicPr>
            <a:picLocks noGrp="1" noChangeAspect="1"/>
          </p:cNvPicPr>
          <p:nvPr>
            <p:ph sz="half" idx="1"/>
          </p:nvPr>
        </p:nvPicPr>
        <p:blipFill>
          <a:blip r:embed="rId2" cstate="print"/>
          <a:stretch>
            <a:fillRect/>
          </a:stretch>
        </p:blipFill>
        <p:spPr>
          <a:xfrm>
            <a:off x="1600200" y="1714500"/>
            <a:ext cx="6350000" cy="4152900"/>
          </a:xfrm>
          <a:ln>
            <a:solidFill>
              <a:schemeClr val="tx1"/>
            </a:solid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703263" y="2185988"/>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37891" name="Rectangle 3"/>
          <p:cNvSpPr>
            <a:spLocks noGrp="1" noChangeArrowheads="1"/>
          </p:cNvSpPr>
          <p:nvPr>
            <p:ph type="ctrTitle"/>
          </p:nvPr>
        </p:nvSpPr>
        <p:spPr bwMode="auto">
          <a:xfrm>
            <a:off x="228600" y="914400"/>
            <a:ext cx="8839200" cy="457200"/>
          </a:xfrm>
          <a:noFill/>
          <a:ln>
            <a:miter lim="800000"/>
            <a:headEnd/>
            <a:tailEnd/>
          </a:ln>
        </p:spPr>
        <p:txBody>
          <a:bodyPr wrap="square" lIns="91440" tIns="45720" rIns="91440" bIns="45720" numCol="1" anchor="t" anchorCtr="0" compatLnSpc="1">
            <a:prstTxWarp prst="textNoShape">
              <a:avLst/>
            </a:prstTxWarp>
          </a:bodyPr>
          <a:lstStyle/>
          <a:p>
            <a:pPr algn="l" eaLnBrk="1" hangingPunct="1"/>
            <a:r>
              <a:rPr lang="en-US" sz="2400" b="1" dirty="0">
                <a:solidFill>
                  <a:srgbClr val="408000"/>
                </a:solidFill>
                <a:latin typeface="Arial" charset="0"/>
              </a:rPr>
              <a:t>Wildflower Center Activities</a:t>
            </a:r>
            <a:endParaRPr lang="en-US" sz="2000" b="1" dirty="0">
              <a:solidFill>
                <a:srgbClr val="408000"/>
              </a:solidFill>
              <a:latin typeface="Arial" charset="0"/>
            </a:endParaRPr>
          </a:p>
        </p:txBody>
      </p:sp>
      <p:sp>
        <p:nvSpPr>
          <p:cNvPr id="37892" name="Rectangle 4"/>
          <p:cNvSpPr>
            <a:spLocks noChangeArrowheads="1"/>
          </p:cNvSpPr>
          <p:nvPr/>
        </p:nvSpPr>
        <p:spPr bwMode="auto">
          <a:xfrm>
            <a:off x="304800" y="1371600"/>
            <a:ext cx="4648200" cy="4478149"/>
          </a:xfrm>
          <a:prstGeom prst="rect">
            <a:avLst/>
          </a:prstGeom>
          <a:noFill/>
          <a:ln w="9525">
            <a:noFill/>
            <a:miter lim="800000"/>
            <a:headEnd/>
            <a:tailEnd/>
          </a:ln>
        </p:spPr>
        <p:txBody>
          <a:bodyPr wrap="square">
            <a:prstTxWarp prst="textNoShape">
              <a:avLst/>
            </a:prstTxWarp>
            <a:spAutoFit/>
          </a:bodyPr>
          <a:lstStyle/>
          <a:p>
            <a:pPr marL="457200" indent="-457200">
              <a:lnSpc>
                <a:spcPct val="130000"/>
              </a:lnSpc>
              <a:buFontTx/>
              <a:buChar char="•"/>
            </a:pPr>
            <a:r>
              <a:rPr lang="en-US" sz="2000" dirty="0" err="1" smtClean="0">
                <a:solidFill>
                  <a:srgbClr val="000000"/>
                </a:solidFill>
                <a:latin typeface="Arial" charset="0"/>
              </a:rPr>
              <a:t>www.texasinvasives.org</a:t>
            </a:r>
            <a:endParaRPr lang="en-US" sz="2000" dirty="0" smtClean="0">
              <a:solidFill>
                <a:srgbClr val="000000"/>
              </a:solidFill>
              <a:latin typeface="Arial" charset="0"/>
            </a:endParaRPr>
          </a:p>
          <a:p>
            <a:pPr marL="457200" indent="-457200">
              <a:lnSpc>
                <a:spcPct val="130000"/>
              </a:lnSpc>
              <a:buFontTx/>
              <a:buChar char="•"/>
            </a:pPr>
            <a:r>
              <a:rPr lang="en-US" sz="2000" dirty="0" smtClean="0">
                <a:solidFill>
                  <a:srgbClr val="000000"/>
                </a:solidFill>
                <a:latin typeface="Arial" charset="0"/>
              </a:rPr>
              <a:t>2005, 2007, 2009 </a:t>
            </a:r>
            <a:r>
              <a:rPr lang="en-US" sz="2000" dirty="0">
                <a:solidFill>
                  <a:srgbClr val="000000"/>
                </a:solidFill>
                <a:latin typeface="Arial" charset="0"/>
              </a:rPr>
              <a:t>Statewide Invasive</a:t>
            </a:r>
            <a:r>
              <a:rPr lang="en-US" sz="2000" dirty="0" smtClean="0">
                <a:solidFill>
                  <a:srgbClr val="000000"/>
                </a:solidFill>
                <a:latin typeface="Arial" charset="0"/>
              </a:rPr>
              <a:t> Species Conferences</a:t>
            </a:r>
            <a:r>
              <a:rPr lang="en-US" sz="2000" dirty="0">
                <a:solidFill>
                  <a:srgbClr val="000000"/>
                </a:solidFill>
                <a:latin typeface="Arial" charset="0"/>
              </a:rPr>
              <a:t>.</a:t>
            </a:r>
          </a:p>
          <a:p>
            <a:pPr marL="457200" indent="-457200">
              <a:lnSpc>
                <a:spcPct val="130000"/>
              </a:lnSpc>
              <a:buFontTx/>
              <a:buChar char="•"/>
            </a:pPr>
            <a:r>
              <a:rPr lang="en-US" sz="2000" dirty="0">
                <a:solidFill>
                  <a:srgbClr val="000000"/>
                </a:solidFill>
                <a:latin typeface="Arial" charset="0"/>
              </a:rPr>
              <a:t>Texas Invasive Plant and Pest </a:t>
            </a:r>
            <a:r>
              <a:rPr lang="en-US" sz="2000" dirty="0" smtClean="0">
                <a:solidFill>
                  <a:srgbClr val="000000"/>
                </a:solidFill>
                <a:latin typeface="Arial" charset="0"/>
              </a:rPr>
              <a:t>Council.</a:t>
            </a:r>
          </a:p>
          <a:p>
            <a:pPr marL="457200" indent="-457200">
              <a:lnSpc>
                <a:spcPct val="130000"/>
              </a:lnSpc>
              <a:buFontTx/>
              <a:buChar char="•"/>
            </a:pPr>
            <a:r>
              <a:rPr lang="en-US" sz="2000" dirty="0" smtClean="0">
                <a:solidFill>
                  <a:srgbClr val="000000"/>
                </a:solidFill>
                <a:latin typeface="Arial" charset="0"/>
              </a:rPr>
              <a:t>Be </a:t>
            </a:r>
            <a:r>
              <a:rPr lang="en-US" sz="2000" dirty="0" err="1" smtClean="0">
                <a:solidFill>
                  <a:srgbClr val="000000"/>
                </a:solidFill>
                <a:latin typeface="Arial" charset="0"/>
              </a:rPr>
              <a:t>PlantWise</a:t>
            </a:r>
            <a:r>
              <a:rPr lang="en-US" sz="2000" dirty="0" smtClean="0">
                <a:solidFill>
                  <a:srgbClr val="000000"/>
                </a:solidFill>
                <a:latin typeface="Arial" charset="0"/>
              </a:rPr>
              <a:t> </a:t>
            </a:r>
            <a:r>
              <a:rPr lang="en-US" sz="2000" dirty="0">
                <a:solidFill>
                  <a:srgbClr val="000000"/>
                </a:solidFill>
                <a:latin typeface="Arial" charset="0"/>
              </a:rPr>
              <a:t>Public Awareness Campaign.</a:t>
            </a:r>
          </a:p>
          <a:p>
            <a:pPr marL="457200" indent="-457200">
              <a:lnSpc>
                <a:spcPct val="130000"/>
              </a:lnSpc>
              <a:buFont typeface="Arial" charset="0"/>
              <a:buChar char="•"/>
            </a:pPr>
            <a:r>
              <a:rPr lang="en-US" sz="2000" dirty="0">
                <a:solidFill>
                  <a:srgbClr val="000000"/>
                </a:solidFill>
                <a:latin typeface="Arial" charset="0"/>
              </a:rPr>
              <a:t>Research on specific invasive species.</a:t>
            </a:r>
          </a:p>
          <a:p>
            <a:pPr marL="457200" indent="-457200">
              <a:lnSpc>
                <a:spcPct val="130000"/>
              </a:lnSpc>
              <a:buFont typeface="Arial" charset="0"/>
              <a:buChar char="•"/>
            </a:pPr>
            <a:r>
              <a:rPr lang="en-US" sz="2000" dirty="0">
                <a:solidFill>
                  <a:srgbClr val="000000"/>
                </a:solidFill>
                <a:latin typeface="Arial" charset="0"/>
              </a:rPr>
              <a:t>Invaders of Texas Citizen Science Program.</a:t>
            </a:r>
          </a:p>
        </p:txBody>
      </p:sp>
      <p:pic>
        <p:nvPicPr>
          <p:cNvPr id="7" name="Picture 11" descr="iWire2.tiff"/>
          <p:cNvPicPr>
            <a:picLocks noChangeAspect="1"/>
          </p:cNvPicPr>
          <p:nvPr/>
        </p:nvPicPr>
        <p:blipFill>
          <a:blip r:embed="rId3" cstate="print"/>
          <a:srcRect/>
          <a:stretch>
            <a:fillRect/>
          </a:stretch>
        </p:blipFill>
        <p:spPr bwMode="auto">
          <a:xfrm>
            <a:off x="5334000" y="990600"/>
            <a:ext cx="3608322" cy="5486400"/>
          </a:xfrm>
          <a:prstGeom prst="rect">
            <a:avLst/>
          </a:prstGeom>
          <a:noFill/>
          <a:ln w="12700" cap="flat" cmpd="sng" algn="ctr">
            <a:solidFill>
              <a:schemeClr val="tx1"/>
            </a:solidFill>
            <a:prstDash val="solid"/>
            <a:miter lim="800000"/>
            <a:headEnd type="none" w="med" len="med"/>
            <a:tailEnd type="none" w="med" len="me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new.jpg"/>
          <p:cNvPicPr>
            <a:picLocks noChangeAspect="1"/>
          </p:cNvPicPr>
          <p:nvPr/>
        </p:nvPicPr>
        <p:blipFill>
          <a:blip r:embed="rId3"/>
          <a:stretch>
            <a:fillRect/>
          </a:stretch>
        </p:blipFill>
        <p:spPr>
          <a:xfrm>
            <a:off x="0" y="31750"/>
            <a:ext cx="9144000" cy="682625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TPWD_FatherSon_9255_v3b.jpg"/>
          <p:cNvPicPr>
            <a:picLocks noChangeAspect="1"/>
          </p:cNvPicPr>
          <p:nvPr/>
        </p:nvPicPr>
        <p:blipFill>
          <a:blip r:embed="rId4"/>
          <a:stretch>
            <a:fillRect/>
          </a:stretch>
        </p:blipFill>
        <p:spPr>
          <a:xfrm>
            <a:off x="0" y="-304800"/>
            <a:ext cx="9144000" cy="6175375"/>
          </a:xfrm>
          <a:prstGeom prst="rect">
            <a:avLst/>
          </a:prstGeom>
        </p:spPr>
      </p:pic>
      <p:sp>
        <p:nvSpPr>
          <p:cNvPr id="15364" name="Rectangle 5"/>
          <p:cNvSpPr>
            <a:spLocks noChangeArrowheads="1"/>
          </p:cNvSpPr>
          <p:nvPr/>
        </p:nvSpPr>
        <p:spPr bwMode="auto">
          <a:xfrm>
            <a:off x="1652588" y="509588"/>
            <a:ext cx="184150" cy="457200"/>
          </a:xfrm>
          <a:prstGeom prst="rect">
            <a:avLst/>
          </a:prstGeom>
          <a:noFill/>
          <a:ln w="9525">
            <a:noFill/>
            <a:miter lim="800000"/>
            <a:headEnd/>
            <a:tailEnd/>
          </a:ln>
        </p:spPr>
        <p:txBody>
          <a:bodyPr wrap="none">
            <a:prstTxWarp prst="textNoShape">
              <a:avLst/>
            </a:prstTxWarp>
            <a:spAutoFit/>
          </a:bodyPr>
          <a:lstStyle/>
          <a:p>
            <a:endParaRPr lang="en-US"/>
          </a:p>
        </p:txBody>
      </p:sp>
      <p:pic>
        <p:nvPicPr>
          <p:cNvPr id="7" name="Picture 6" descr="header_logo.png"/>
          <p:cNvPicPr>
            <a:picLocks noChangeAspect="1"/>
          </p:cNvPicPr>
          <p:nvPr/>
        </p:nvPicPr>
        <p:blipFill>
          <a:blip r:embed="rId5"/>
          <a:stretch>
            <a:fillRect/>
          </a:stretch>
        </p:blipFill>
        <p:spPr>
          <a:xfrm>
            <a:off x="-152400" y="5803900"/>
            <a:ext cx="8890000" cy="1206500"/>
          </a:xfrm>
          <a:prstGeom prst="rect">
            <a:avLst/>
          </a:prstGeom>
        </p:spPr>
      </p:pic>
      <p:pic>
        <p:nvPicPr>
          <p:cNvPr id="5" name="35325245.WAV">
            <a:hlinkClick r:id="" action="ppaction://media"/>
          </p:cNvPr>
          <p:cNvPicPr>
            <a:picLocks noRot="1" noChangeAspect="1"/>
          </p:cNvPicPr>
          <p:nvPr>
            <a:audioFile r:link="rId1"/>
          </p:nvPr>
        </p:nvPicPr>
        <p:blipFill>
          <a:blip r:embed="rId6"/>
          <a:stretch>
            <a:fillRect/>
          </a:stretch>
        </p:blipFill>
        <p:spPr>
          <a:xfrm>
            <a:off x="8305800" y="6324600"/>
            <a:ext cx="249237" cy="249237"/>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240"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703263" y="2185988"/>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17411" name="Text Box 9"/>
          <p:cNvSpPr txBox="1">
            <a:spLocks noChangeArrowheads="1"/>
          </p:cNvSpPr>
          <p:nvPr/>
        </p:nvSpPr>
        <p:spPr bwMode="auto">
          <a:xfrm>
            <a:off x="228600" y="1999854"/>
            <a:ext cx="4800600" cy="3638946"/>
          </a:xfrm>
          <a:prstGeom prst="rect">
            <a:avLst/>
          </a:prstGeom>
          <a:noFill/>
          <a:ln w="9525">
            <a:noFill/>
            <a:miter lim="800000"/>
            <a:headEnd/>
            <a:tailEnd/>
          </a:ln>
        </p:spPr>
        <p:txBody>
          <a:bodyPr wrap="square">
            <a:prstTxWarp prst="textNoShape">
              <a:avLst/>
            </a:prstTxWarp>
            <a:spAutoFit/>
          </a:bodyPr>
          <a:lstStyle/>
          <a:p>
            <a:pPr marL="457200" indent="-457200">
              <a:lnSpc>
                <a:spcPct val="120000"/>
              </a:lnSpc>
              <a:spcAft>
                <a:spcPts val="1100"/>
              </a:spcAft>
              <a:buFont typeface="Arial" charset="0"/>
              <a:buNone/>
            </a:pPr>
            <a:r>
              <a:rPr lang="en-US" sz="1800" b="1" dirty="0">
                <a:solidFill>
                  <a:srgbClr val="808000"/>
                </a:solidFill>
                <a:latin typeface="Arial" charset="0"/>
              </a:rPr>
              <a:t>Objectives</a:t>
            </a:r>
            <a:endParaRPr lang="en-US" sz="1800" dirty="0">
              <a:solidFill>
                <a:srgbClr val="000000"/>
              </a:solidFill>
              <a:latin typeface="Arial" charset="0"/>
            </a:endParaRPr>
          </a:p>
          <a:p>
            <a:pPr>
              <a:lnSpc>
                <a:spcPct val="120000"/>
              </a:lnSpc>
              <a:spcAft>
                <a:spcPts val="1100"/>
              </a:spcAft>
            </a:pPr>
            <a:r>
              <a:rPr lang="en-US" sz="1800" dirty="0">
                <a:solidFill>
                  <a:srgbClr val="000000"/>
                </a:solidFill>
                <a:latin typeface="Arial" charset="0"/>
              </a:rPr>
              <a:t>Facilitate communication among the state's invasive species stakeholders; </a:t>
            </a:r>
          </a:p>
          <a:p>
            <a:pPr>
              <a:lnSpc>
                <a:spcPct val="120000"/>
              </a:lnSpc>
              <a:spcAft>
                <a:spcPts val="1100"/>
              </a:spcAft>
            </a:pPr>
            <a:r>
              <a:rPr lang="en-US" sz="1800" dirty="0">
                <a:solidFill>
                  <a:srgbClr val="000000"/>
                </a:solidFill>
                <a:latin typeface="Arial" charset="0"/>
              </a:rPr>
              <a:t>Develop a coordinated response to address invasive species issues on a statewide level; </a:t>
            </a:r>
          </a:p>
          <a:p>
            <a:pPr>
              <a:lnSpc>
                <a:spcPct val="120000"/>
              </a:lnSpc>
              <a:spcAft>
                <a:spcPts val="1100"/>
              </a:spcAft>
            </a:pPr>
            <a:r>
              <a:rPr lang="en-US" sz="1800" dirty="0">
                <a:solidFill>
                  <a:srgbClr val="000000"/>
                </a:solidFill>
                <a:latin typeface="Arial" charset="0"/>
              </a:rPr>
              <a:t>Provide a venue for sharing information about key invasive strategies; and </a:t>
            </a:r>
          </a:p>
          <a:p>
            <a:pPr>
              <a:lnSpc>
                <a:spcPct val="120000"/>
              </a:lnSpc>
              <a:spcAft>
                <a:spcPts val="1100"/>
              </a:spcAft>
            </a:pPr>
            <a:r>
              <a:rPr lang="en-US" sz="1800" dirty="0">
                <a:solidFill>
                  <a:srgbClr val="000000"/>
                </a:solidFill>
                <a:latin typeface="Arial" charset="0"/>
              </a:rPr>
              <a:t>Raise public awareness of the problems posed by invasive species in Texas.</a:t>
            </a:r>
            <a:endParaRPr lang="en-US" sz="1800" dirty="0">
              <a:latin typeface="Arial" charset="0"/>
            </a:endParaRPr>
          </a:p>
        </p:txBody>
      </p:sp>
      <p:sp>
        <p:nvSpPr>
          <p:cNvPr id="17412" name="Rectangle 13"/>
          <p:cNvSpPr>
            <a:spLocks noChangeArrowheads="1"/>
          </p:cNvSpPr>
          <p:nvPr/>
        </p:nvSpPr>
        <p:spPr bwMode="auto">
          <a:xfrm>
            <a:off x="1127125" y="271463"/>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17413" name="Rectangle 14"/>
          <p:cNvSpPr>
            <a:spLocks noGrp="1" noChangeArrowheads="1"/>
          </p:cNvSpPr>
          <p:nvPr>
            <p:ph type="ctrTitle"/>
          </p:nvPr>
        </p:nvSpPr>
        <p:spPr bwMode="auto">
          <a:xfrm>
            <a:off x="228600" y="838200"/>
            <a:ext cx="8839200" cy="457200"/>
          </a:xfrm>
          <a:noFill/>
          <a:ln>
            <a:miter lim="800000"/>
            <a:headEnd/>
            <a:tailEnd/>
          </a:ln>
        </p:spPr>
        <p:txBody>
          <a:bodyPr wrap="square" lIns="91440" tIns="45720" rIns="91440" bIns="45720" numCol="1" anchor="t" anchorCtr="0" compatLnSpc="1">
            <a:prstTxWarp prst="textNoShape">
              <a:avLst/>
            </a:prstTxWarp>
          </a:bodyPr>
          <a:lstStyle/>
          <a:p>
            <a:pPr algn="l" eaLnBrk="1" hangingPunct="1"/>
            <a:r>
              <a:rPr lang="en-US" sz="2400" b="1" dirty="0">
                <a:solidFill>
                  <a:srgbClr val="408000"/>
                </a:solidFill>
                <a:latin typeface="Arial" charset="0"/>
              </a:rPr>
              <a:t>About</a:t>
            </a:r>
            <a:r>
              <a:rPr lang="en-US" sz="2400" b="1" dirty="0" smtClean="0">
                <a:solidFill>
                  <a:srgbClr val="408000"/>
                </a:solidFill>
                <a:latin typeface="Arial" charset="0"/>
              </a:rPr>
              <a:t> Our Initiative</a:t>
            </a:r>
            <a:endParaRPr lang="en-US" sz="2400" b="1" dirty="0">
              <a:solidFill>
                <a:srgbClr val="408000"/>
              </a:solidFill>
              <a:latin typeface="Arial" charset="0"/>
            </a:endParaRPr>
          </a:p>
        </p:txBody>
      </p:sp>
      <p:sp>
        <p:nvSpPr>
          <p:cNvPr id="17414" name="Text Box 19"/>
          <p:cNvSpPr txBox="1">
            <a:spLocks noChangeArrowheads="1"/>
          </p:cNvSpPr>
          <p:nvPr/>
        </p:nvSpPr>
        <p:spPr bwMode="auto">
          <a:xfrm>
            <a:off x="228600" y="1334869"/>
            <a:ext cx="8763000" cy="646331"/>
          </a:xfrm>
          <a:prstGeom prst="rect">
            <a:avLst/>
          </a:prstGeom>
          <a:noFill/>
          <a:ln w="9525">
            <a:noFill/>
            <a:miter lim="800000"/>
            <a:headEnd/>
            <a:tailEnd/>
          </a:ln>
        </p:spPr>
        <p:txBody>
          <a:bodyPr wrap="square">
            <a:prstTxWarp prst="textNoShape">
              <a:avLst/>
            </a:prstTxWarp>
            <a:spAutoFit/>
          </a:bodyPr>
          <a:lstStyle/>
          <a:p>
            <a:r>
              <a:rPr lang="en-US" sz="1800" dirty="0" smtClean="0">
                <a:solidFill>
                  <a:srgbClr val="000000"/>
                </a:solidFill>
                <a:latin typeface="Arial" charset="0"/>
              </a:rPr>
              <a:t>A </a:t>
            </a:r>
            <a:r>
              <a:rPr lang="en-US" sz="1800" dirty="0">
                <a:solidFill>
                  <a:srgbClr val="000000"/>
                </a:solidFill>
                <a:latin typeface="Arial" charset="0"/>
              </a:rPr>
              <a:t>partnership with state and federal agencies,</a:t>
            </a:r>
            <a:r>
              <a:rPr lang="en-US" sz="1800" dirty="0" smtClean="0">
                <a:solidFill>
                  <a:srgbClr val="000000"/>
                </a:solidFill>
                <a:latin typeface="Arial" charset="0"/>
              </a:rPr>
              <a:t> NGOs, </a:t>
            </a:r>
            <a:r>
              <a:rPr lang="en-US" sz="1800" dirty="0">
                <a:solidFill>
                  <a:srgbClr val="000000"/>
                </a:solidFill>
                <a:latin typeface="Arial" charset="0"/>
              </a:rPr>
              <a:t>the nursery </a:t>
            </a:r>
            <a:r>
              <a:rPr lang="en-US" sz="1800" dirty="0" smtClean="0">
                <a:solidFill>
                  <a:srgbClr val="000000"/>
                </a:solidFill>
                <a:latin typeface="Arial" charset="0"/>
              </a:rPr>
              <a:t>industry </a:t>
            </a:r>
            <a:r>
              <a:rPr lang="en-US" sz="1800" dirty="0">
                <a:solidFill>
                  <a:srgbClr val="000000"/>
                </a:solidFill>
                <a:latin typeface="Arial" charset="0"/>
              </a:rPr>
              <a:t>and other stakeholders to address invasive species issues in Texas.</a:t>
            </a:r>
          </a:p>
        </p:txBody>
      </p:sp>
      <p:pic>
        <p:nvPicPr>
          <p:cNvPr id="7" name="Picture 7" descr="Design flaw Caddo"/>
          <p:cNvPicPr>
            <a:picLocks noChangeAspect="1" noChangeArrowheads="1"/>
          </p:cNvPicPr>
          <p:nvPr/>
        </p:nvPicPr>
        <p:blipFill>
          <a:blip r:embed="rId3"/>
          <a:srcRect/>
          <a:stretch>
            <a:fillRect/>
          </a:stretch>
        </p:blipFill>
        <p:spPr bwMode="auto">
          <a:xfrm>
            <a:off x="5542828" y="2209800"/>
            <a:ext cx="3372572" cy="4495800"/>
          </a:xfrm>
          <a:prstGeom prst="rect">
            <a:avLst/>
          </a:prstGeom>
          <a:noFill/>
          <a:ln w="12700" cap="flat" cmpd="sng" algn="ctr">
            <a:solidFill>
              <a:schemeClr val="tx1"/>
            </a:solidFill>
            <a:prstDash val="solid"/>
            <a:miter lim="800000"/>
            <a:headEnd type="none" w="med" len="med"/>
            <a:tailEnd type="none" w="med" len="me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3" name="Picture 2" descr="hello-kitty-color.GIF"/>
          <p:cNvPicPr>
            <a:picLocks noChangeAspect="1"/>
          </p:cNvPicPr>
          <p:nvPr/>
        </p:nvPicPr>
        <p:blipFill>
          <a:blip r:embed="rId3"/>
          <a:stretch>
            <a:fillRect/>
          </a:stretch>
        </p:blipFill>
        <p:spPr>
          <a:xfrm>
            <a:off x="381000" y="1447800"/>
            <a:ext cx="4102947" cy="3657600"/>
          </a:xfrm>
          <a:prstGeom prst="rect">
            <a:avLst/>
          </a:prstGeom>
        </p:spPr>
      </p:pic>
      <p:pic>
        <p:nvPicPr>
          <p:cNvPr id="5" name="Picture 4" descr="tweety.jpg"/>
          <p:cNvPicPr>
            <a:picLocks noChangeAspect="1"/>
          </p:cNvPicPr>
          <p:nvPr/>
        </p:nvPicPr>
        <p:blipFill>
          <a:blip r:embed="rId4"/>
          <a:stretch>
            <a:fillRect/>
          </a:stretch>
        </p:blipFill>
        <p:spPr>
          <a:xfrm>
            <a:off x="5118100" y="571500"/>
            <a:ext cx="3644900" cy="4914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7" name="Rectangle 2"/>
          <p:cNvSpPr>
            <a:spLocks noChangeArrowheads="1"/>
          </p:cNvSpPr>
          <p:nvPr/>
        </p:nvSpPr>
        <p:spPr bwMode="auto">
          <a:xfrm>
            <a:off x="703263" y="1500188"/>
            <a:ext cx="184150" cy="457200"/>
          </a:xfrm>
          <a:prstGeom prst="rect">
            <a:avLst/>
          </a:prstGeom>
          <a:noFill/>
          <a:ln w="9525">
            <a:noFill/>
            <a:miter lim="800000"/>
            <a:headEnd/>
            <a:tailEnd/>
          </a:ln>
        </p:spPr>
        <p:txBody>
          <a:bodyPr wrap="none">
            <a:prstTxWarp prst="textNoShape">
              <a:avLst/>
            </a:prstTxWarp>
            <a:spAutoFit/>
          </a:bodyPr>
          <a:lstStyle/>
          <a:p>
            <a:endParaRPr lang="en-US"/>
          </a:p>
        </p:txBody>
      </p:sp>
      <p:graphicFrame>
        <p:nvGraphicFramePr>
          <p:cNvPr id="5" name="Chart 4"/>
          <p:cNvGraphicFramePr/>
          <p:nvPr/>
        </p:nvGraphicFramePr>
        <p:xfrm>
          <a:off x="685800" y="838200"/>
          <a:ext cx="7874000" cy="47244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703263" y="2185988"/>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4035" name="Rectangle 3"/>
          <p:cNvSpPr>
            <a:spLocks noGrp="1" noChangeArrowheads="1"/>
          </p:cNvSpPr>
          <p:nvPr>
            <p:ph type="ctrTitle"/>
          </p:nvPr>
        </p:nvSpPr>
        <p:spPr bwMode="auto">
          <a:xfrm>
            <a:off x="228600" y="914400"/>
            <a:ext cx="8839200" cy="457200"/>
          </a:xfrm>
          <a:noFill/>
          <a:ln>
            <a:miter lim="800000"/>
            <a:headEnd/>
            <a:tailEnd/>
          </a:ln>
        </p:spPr>
        <p:txBody>
          <a:bodyPr wrap="square" lIns="91440" tIns="45720" rIns="91440" bIns="45720" numCol="1" anchor="t" anchorCtr="0" compatLnSpc="1">
            <a:prstTxWarp prst="textNoShape">
              <a:avLst/>
            </a:prstTxWarp>
          </a:bodyPr>
          <a:lstStyle/>
          <a:p>
            <a:pPr algn="l" eaLnBrk="1" hangingPunct="1"/>
            <a:r>
              <a:rPr lang="en-US" sz="2400" b="1" dirty="0">
                <a:solidFill>
                  <a:srgbClr val="408000"/>
                </a:solidFill>
                <a:latin typeface="Arial" charset="0"/>
              </a:rPr>
              <a:t>Invasive Plant Database</a:t>
            </a:r>
          </a:p>
        </p:txBody>
      </p:sp>
      <p:pic>
        <p:nvPicPr>
          <p:cNvPr id="9" name="Picture 8" descr="database.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703263" y="2185988"/>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6083" name="Rectangle 3"/>
          <p:cNvSpPr>
            <a:spLocks noGrp="1" noChangeArrowheads="1"/>
          </p:cNvSpPr>
          <p:nvPr>
            <p:ph type="ctrTitle"/>
          </p:nvPr>
        </p:nvSpPr>
        <p:spPr bwMode="auto">
          <a:xfrm>
            <a:off x="228600" y="762000"/>
            <a:ext cx="8839200" cy="457200"/>
          </a:xfrm>
          <a:noFill/>
          <a:ln>
            <a:miter lim="800000"/>
            <a:headEnd/>
            <a:tailEnd/>
          </a:ln>
        </p:spPr>
        <p:txBody>
          <a:bodyPr wrap="square" lIns="91440" tIns="45720" rIns="91440" bIns="45720" numCol="1" anchor="t" anchorCtr="0" compatLnSpc="1">
            <a:prstTxWarp prst="textNoShape">
              <a:avLst/>
            </a:prstTxWarp>
          </a:bodyPr>
          <a:lstStyle/>
          <a:p>
            <a:pPr algn="l" eaLnBrk="1" hangingPunct="1"/>
            <a:r>
              <a:rPr lang="en-US" sz="2400" b="1" dirty="0">
                <a:solidFill>
                  <a:srgbClr val="408000"/>
                </a:solidFill>
                <a:latin typeface="Arial" charset="0"/>
              </a:rPr>
              <a:t>Invasive Plant Database: </a:t>
            </a:r>
            <a:r>
              <a:rPr lang="en-US" sz="2400" b="1" dirty="0">
                <a:solidFill>
                  <a:srgbClr val="808000"/>
                </a:solidFill>
                <a:latin typeface="Arial" charset="0"/>
              </a:rPr>
              <a:t>Detail Page</a:t>
            </a:r>
            <a:endParaRPr lang="en-US" sz="2400" b="1" dirty="0">
              <a:solidFill>
                <a:srgbClr val="408000"/>
              </a:solidFill>
              <a:latin typeface="Arial" charset="0"/>
            </a:endParaRPr>
          </a:p>
        </p:txBody>
      </p:sp>
      <p:sp>
        <p:nvSpPr>
          <p:cNvPr id="46084" name="Text Box 4"/>
          <p:cNvSpPr txBox="1">
            <a:spLocks noChangeArrowheads="1"/>
          </p:cNvSpPr>
          <p:nvPr/>
        </p:nvSpPr>
        <p:spPr bwMode="auto">
          <a:xfrm>
            <a:off x="228600" y="1398588"/>
            <a:ext cx="3048000" cy="3935412"/>
          </a:xfrm>
          <a:prstGeom prst="rect">
            <a:avLst/>
          </a:prstGeom>
          <a:noFill/>
          <a:ln w="9525">
            <a:noFill/>
            <a:miter lim="800000"/>
            <a:headEnd/>
            <a:tailEnd/>
          </a:ln>
        </p:spPr>
        <p:txBody>
          <a:bodyPr>
            <a:prstTxWarp prst="textNoShape">
              <a:avLst/>
            </a:prstTxWarp>
            <a:spAutoFit/>
          </a:bodyPr>
          <a:lstStyle/>
          <a:p>
            <a:pPr marL="228600" indent="-228600">
              <a:lnSpc>
                <a:spcPct val="140000"/>
              </a:lnSpc>
              <a:buFontTx/>
              <a:buChar char="•"/>
            </a:pPr>
            <a:r>
              <a:rPr lang="en-US" sz="2000">
                <a:solidFill>
                  <a:srgbClr val="000000"/>
                </a:solidFill>
                <a:latin typeface="Arial" charset="0"/>
              </a:rPr>
              <a:t>Illustrated Descriptions</a:t>
            </a:r>
          </a:p>
          <a:p>
            <a:pPr marL="228600" indent="-228600">
              <a:lnSpc>
                <a:spcPct val="140000"/>
              </a:lnSpc>
              <a:buFontTx/>
              <a:buChar char="•"/>
            </a:pPr>
            <a:r>
              <a:rPr lang="en-US" sz="2000">
                <a:solidFill>
                  <a:srgbClr val="000000"/>
                </a:solidFill>
                <a:latin typeface="Arial" charset="0"/>
              </a:rPr>
              <a:t>Ecological Information</a:t>
            </a:r>
          </a:p>
          <a:p>
            <a:pPr marL="228600" indent="-228600">
              <a:lnSpc>
                <a:spcPct val="140000"/>
              </a:lnSpc>
              <a:buFontTx/>
              <a:buChar char="•"/>
            </a:pPr>
            <a:r>
              <a:rPr lang="en-US" sz="2000">
                <a:solidFill>
                  <a:srgbClr val="000000"/>
                </a:solidFill>
                <a:latin typeface="Arial" charset="0"/>
              </a:rPr>
              <a:t>Distribution &amp; Habitat</a:t>
            </a:r>
          </a:p>
          <a:p>
            <a:pPr marL="228600" indent="-228600">
              <a:lnSpc>
                <a:spcPct val="140000"/>
              </a:lnSpc>
              <a:buFontTx/>
              <a:buChar char="•"/>
            </a:pPr>
            <a:r>
              <a:rPr lang="en-US" sz="2000">
                <a:solidFill>
                  <a:srgbClr val="000000"/>
                </a:solidFill>
                <a:latin typeface="Arial" charset="0"/>
              </a:rPr>
              <a:t>Biology &amp; Spread</a:t>
            </a:r>
          </a:p>
          <a:p>
            <a:pPr marL="228600" indent="-228600">
              <a:lnSpc>
                <a:spcPct val="140000"/>
              </a:lnSpc>
              <a:buFontTx/>
              <a:buChar char="•"/>
            </a:pPr>
            <a:r>
              <a:rPr lang="en-US" sz="2000">
                <a:solidFill>
                  <a:srgbClr val="000000"/>
                </a:solidFill>
                <a:latin typeface="Arial" charset="0"/>
              </a:rPr>
              <a:t>History of Introduction</a:t>
            </a:r>
          </a:p>
          <a:p>
            <a:pPr marL="228600" indent="-228600">
              <a:lnSpc>
                <a:spcPct val="140000"/>
              </a:lnSpc>
              <a:buFontTx/>
              <a:buChar char="•"/>
            </a:pPr>
            <a:r>
              <a:rPr lang="en-US" sz="2000">
                <a:solidFill>
                  <a:srgbClr val="000000"/>
                </a:solidFill>
                <a:latin typeface="Arial" charset="0"/>
              </a:rPr>
              <a:t>Ecological Threats</a:t>
            </a:r>
          </a:p>
          <a:p>
            <a:pPr marL="228600" indent="-228600">
              <a:lnSpc>
                <a:spcPct val="140000"/>
              </a:lnSpc>
              <a:buFontTx/>
              <a:buChar char="•"/>
            </a:pPr>
            <a:r>
              <a:rPr lang="en-US" sz="2000">
                <a:solidFill>
                  <a:srgbClr val="000000"/>
                </a:solidFill>
                <a:latin typeface="Arial" charset="0"/>
              </a:rPr>
              <a:t>Control &amp; Management</a:t>
            </a:r>
          </a:p>
          <a:p>
            <a:pPr marL="228600" indent="-228600">
              <a:lnSpc>
                <a:spcPct val="140000"/>
              </a:lnSpc>
              <a:buFontTx/>
              <a:buChar char="•"/>
            </a:pPr>
            <a:r>
              <a:rPr lang="en-US" sz="2000">
                <a:solidFill>
                  <a:srgbClr val="000000"/>
                </a:solidFill>
                <a:latin typeface="Arial" charset="0"/>
              </a:rPr>
              <a:t>Native Alternatives</a:t>
            </a:r>
          </a:p>
          <a:p>
            <a:pPr marL="228600" indent="-228600">
              <a:lnSpc>
                <a:spcPct val="140000"/>
              </a:lnSpc>
              <a:buFontTx/>
              <a:buChar char="•"/>
            </a:pPr>
            <a:r>
              <a:rPr lang="en-US" sz="2000">
                <a:solidFill>
                  <a:srgbClr val="000000"/>
                </a:solidFill>
                <a:latin typeface="Arial" charset="0"/>
              </a:rPr>
              <a:t>References</a:t>
            </a:r>
          </a:p>
        </p:txBody>
      </p:sp>
      <p:pic>
        <p:nvPicPr>
          <p:cNvPr id="6" name="Picture 5" descr="plant.jpg"/>
          <p:cNvPicPr>
            <a:picLocks noChangeAspect="1"/>
          </p:cNvPicPr>
          <p:nvPr/>
        </p:nvPicPr>
        <p:blipFill>
          <a:blip r:embed="rId3"/>
          <a:stretch>
            <a:fillRect/>
          </a:stretch>
        </p:blipFill>
        <p:spPr>
          <a:xfrm>
            <a:off x="3429000" y="1600200"/>
            <a:ext cx="5286788" cy="419100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6"/>
          <p:cNvSpPr/>
          <p:nvPr/>
        </p:nvSpPr>
        <p:spPr>
          <a:xfrm>
            <a:off x="0" y="3581400"/>
            <a:ext cx="9144000" cy="32766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178" name="Rectangle 2"/>
          <p:cNvSpPr>
            <a:spLocks noGrp="1" noChangeArrowheads="1"/>
          </p:cNvSpPr>
          <p:nvPr>
            <p:ph type="title"/>
          </p:nvPr>
        </p:nvSpPr>
        <p:spPr bwMode="auto">
          <a:xfrm>
            <a:off x="152400" y="838200"/>
            <a:ext cx="7772400" cy="533400"/>
          </a:xfrm>
          <a:noFill/>
          <a:ln>
            <a:miter lim="800000"/>
            <a:headEnd/>
            <a:tailEnd/>
          </a:ln>
        </p:spPr>
        <p:txBody>
          <a:bodyPr wrap="square" lIns="91440" tIns="45720" rIns="91440" bIns="45720" numCol="1" anchor="t" anchorCtr="0" compatLnSpc="1">
            <a:prstTxWarp prst="textNoShape">
              <a:avLst/>
            </a:prstTxWarp>
          </a:bodyPr>
          <a:lstStyle/>
          <a:p>
            <a:pPr algn="l" eaLnBrk="1" hangingPunct="1"/>
            <a:r>
              <a:rPr lang="en-US" sz="2400" b="1" dirty="0">
                <a:solidFill>
                  <a:srgbClr val="408000"/>
                </a:solidFill>
                <a:latin typeface="Arial" charset="0"/>
              </a:rPr>
              <a:t>Texas Invasive Plant &amp; Pest Council</a:t>
            </a:r>
            <a:endParaRPr lang="en-US" sz="2400" b="1" dirty="0">
              <a:solidFill>
                <a:srgbClr val="408000"/>
              </a:solidFill>
            </a:endParaRPr>
          </a:p>
        </p:txBody>
      </p:sp>
      <p:pic>
        <p:nvPicPr>
          <p:cNvPr id="50179" name="Picture 3" descr="naeppc"/>
          <p:cNvPicPr>
            <a:picLocks noChangeAspect="1" noChangeArrowheads="1"/>
          </p:cNvPicPr>
          <p:nvPr/>
        </p:nvPicPr>
        <p:blipFill>
          <a:blip r:embed="rId3"/>
          <a:srcRect/>
          <a:stretch>
            <a:fillRect/>
          </a:stretch>
        </p:blipFill>
        <p:spPr bwMode="auto">
          <a:xfrm>
            <a:off x="5181600" y="3721100"/>
            <a:ext cx="3563938" cy="2908300"/>
          </a:xfrm>
          <a:prstGeom prst="rect">
            <a:avLst/>
          </a:prstGeom>
          <a:noFill/>
          <a:ln w="9525">
            <a:noFill/>
            <a:miter lim="800000"/>
            <a:headEnd/>
            <a:tailEnd/>
          </a:ln>
        </p:spPr>
      </p:pic>
      <p:pic>
        <p:nvPicPr>
          <p:cNvPr id="607237" name="Picture 5" descr="naeppc_tx"/>
          <p:cNvPicPr>
            <a:picLocks noChangeAspect="1" noChangeArrowheads="1"/>
          </p:cNvPicPr>
          <p:nvPr/>
        </p:nvPicPr>
        <p:blipFill>
          <a:blip r:embed="rId4"/>
          <a:srcRect/>
          <a:stretch>
            <a:fillRect/>
          </a:stretch>
        </p:blipFill>
        <p:spPr bwMode="auto">
          <a:xfrm>
            <a:off x="5105400" y="3671888"/>
            <a:ext cx="3733800" cy="2957512"/>
          </a:xfrm>
          <a:prstGeom prst="rect">
            <a:avLst/>
          </a:prstGeom>
          <a:noFill/>
          <a:ln w="9525">
            <a:noFill/>
            <a:miter lim="800000"/>
            <a:headEnd/>
            <a:tailEnd/>
          </a:ln>
        </p:spPr>
      </p:pic>
      <p:sp>
        <p:nvSpPr>
          <p:cNvPr id="50182" name="Text Box 6"/>
          <p:cNvSpPr txBox="1">
            <a:spLocks noChangeArrowheads="1"/>
          </p:cNvSpPr>
          <p:nvPr/>
        </p:nvSpPr>
        <p:spPr bwMode="auto">
          <a:xfrm>
            <a:off x="304800" y="1295400"/>
            <a:ext cx="8382000" cy="2210862"/>
          </a:xfrm>
          <a:prstGeom prst="rect">
            <a:avLst/>
          </a:prstGeom>
          <a:noFill/>
          <a:ln w="9525">
            <a:noFill/>
            <a:miter lim="800000"/>
            <a:headEnd/>
            <a:tailEnd/>
          </a:ln>
        </p:spPr>
        <p:txBody>
          <a:bodyPr wrap="square">
            <a:prstTxWarp prst="textNoShape">
              <a:avLst/>
            </a:prstTxWarp>
            <a:spAutoFit/>
          </a:bodyPr>
          <a:lstStyle/>
          <a:p>
            <a:pPr marL="457200" indent="-457200">
              <a:lnSpc>
                <a:spcPct val="140000"/>
              </a:lnSpc>
            </a:pPr>
            <a:r>
              <a:rPr lang="en-US" sz="2000" b="1" dirty="0" smtClean="0">
                <a:solidFill>
                  <a:srgbClr val="CC6633"/>
                </a:solidFill>
                <a:latin typeface="Arial" charset="0"/>
              </a:rPr>
              <a:t>Established in 2005 to</a:t>
            </a:r>
          </a:p>
          <a:p>
            <a:pPr marL="457200" indent="-457200">
              <a:lnSpc>
                <a:spcPct val="110000"/>
              </a:lnSpc>
              <a:buFontTx/>
              <a:buChar char="•"/>
            </a:pPr>
            <a:r>
              <a:rPr lang="en-US" sz="2000" dirty="0" smtClean="0">
                <a:latin typeface="Arial" charset="0"/>
              </a:rPr>
              <a:t>Promote </a:t>
            </a:r>
            <a:r>
              <a:rPr lang="en-US" sz="2000" dirty="0">
                <a:latin typeface="Arial" charset="0"/>
              </a:rPr>
              <a:t>understanding and awareness of invasive plant and pest impacts in Texas;</a:t>
            </a:r>
          </a:p>
          <a:p>
            <a:pPr marL="457200" indent="-457200">
              <a:lnSpc>
                <a:spcPct val="110000"/>
              </a:lnSpc>
              <a:buFontTx/>
              <a:buChar char="•"/>
            </a:pPr>
            <a:r>
              <a:rPr lang="en-US" sz="2000" dirty="0">
                <a:latin typeface="Arial" charset="0"/>
              </a:rPr>
              <a:t>Provide a forum for the exchange of scientific, educational and technical information; and</a:t>
            </a:r>
          </a:p>
          <a:p>
            <a:pPr marL="457200" indent="-457200">
              <a:lnSpc>
                <a:spcPct val="110000"/>
              </a:lnSpc>
              <a:buFontTx/>
              <a:buChar char="•"/>
            </a:pPr>
            <a:r>
              <a:rPr lang="en-US" sz="2000" dirty="0">
                <a:latin typeface="Arial" charset="0"/>
              </a:rPr>
              <a:t>Support research and restoration activities.</a:t>
            </a:r>
          </a:p>
        </p:txBody>
      </p:sp>
      <p:pic>
        <p:nvPicPr>
          <p:cNvPr id="8" name="Picture 7" descr="TIPPC_Logo.jpg"/>
          <p:cNvPicPr>
            <a:picLocks noChangeAspect="1"/>
          </p:cNvPicPr>
          <p:nvPr/>
        </p:nvPicPr>
        <p:blipFill>
          <a:blip r:embed="rId5"/>
          <a:stretch>
            <a:fillRect/>
          </a:stretch>
        </p:blipFill>
        <p:spPr>
          <a:xfrm>
            <a:off x="1219200" y="3924300"/>
            <a:ext cx="2393950" cy="2400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7237"/>
                                        </p:tgtEl>
                                        <p:attrNameLst>
                                          <p:attrName>style.visibility</p:attrName>
                                        </p:attrNameLst>
                                      </p:cBhvr>
                                      <p:to>
                                        <p:strVal val="visible"/>
                                      </p:to>
                                    </p:set>
                                    <p:animEffect transition="in" filter="fade">
                                      <p:cBhvr>
                                        <p:cTn id="7" dur="500"/>
                                        <p:tgtEl>
                                          <p:spTgt spid="607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Rectangle 2"/>
          <p:cNvSpPr>
            <a:spLocks noChangeArrowheads="1"/>
          </p:cNvSpPr>
          <p:nvPr/>
        </p:nvSpPr>
        <p:spPr bwMode="auto">
          <a:xfrm>
            <a:off x="703263" y="2185988"/>
            <a:ext cx="184150" cy="457200"/>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5" name="Rectangle 3"/>
          <p:cNvSpPr txBox="1">
            <a:spLocks noChangeArrowheads="1"/>
          </p:cNvSpPr>
          <p:nvPr/>
        </p:nvSpPr>
        <p:spPr bwMode="auto">
          <a:xfrm>
            <a:off x="228600" y="838200"/>
            <a:ext cx="88392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rgbClr val="408000"/>
                </a:solidFill>
                <a:effectLst/>
                <a:uLnTx/>
                <a:uFillTx/>
                <a:latin typeface="Arial" charset="0"/>
                <a:ea typeface="+mj-ea"/>
                <a:cs typeface="+mj-cs"/>
              </a:rPr>
              <a:t>Invasive Plant Conference</a:t>
            </a:r>
            <a:endParaRPr kumimoji="0" lang="en-US" sz="2400" b="1" i="0" u="none" strike="noStrike" kern="0" cap="none" spc="0" normalizeH="0" baseline="0" noProof="0" dirty="0">
              <a:ln>
                <a:noFill/>
              </a:ln>
              <a:solidFill>
                <a:srgbClr val="408000"/>
              </a:solidFill>
              <a:effectLst/>
              <a:uLnTx/>
              <a:uFillTx/>
              <a:latin typeface="Arial" charset="0"/>
              <a:ea typeface="+mj-ea"/>
              <a:cs typeface="+mj-cs"/>
            </a:endParaRPr>
          </a:p>
        </p:txBody>
      </p:sp>
      <p:pic>
        <p:nvPicPr>
          <p:cNvPr id="6" name="Picture 12" descr="2007_group copy"/>
          <p:cNvPicPr>
            <a:picLocks noChangeAspect="1" noChangeArrowheads="1"/>
          </p:cNvPicPr>
          <p:nvPr/>
        </p:nvPicPr>
        <p:blipFill>
          <a:blip r:embed="rId3"/>
          <a:srcRect/>
          <a:stretch>
            <a:fillRect/>
          </a:stretch>
        </p:blipFill>
        <p:spPr bwMode="auto">
          <a:xfrm>
            <a:off x="0" y="4144963"/>
            <a:ext cx="9144000" cy="2713037"/>
          </a:xfrm>
          <a:prstGeom prst="rect">
            <a:avLst/>
          </a:prstGeom>
          <a:noFill/>
        </p:spPr>
      </p:pic>
      <p:graphicFrame>
        <p:nvGraphicFramePr>
          <p:cNvPr id="8" name="Object 15"/>
          <p:cNvGraphicFramePr>
            <a:graphicFrameLocks noChangeAspect="1"/>
          </p:cNvGraphicFramePr>
          <p:nvPr/>
        </p:nvGraphicFramePr>
        <p:xfrm>
          <a:off x="152400" y="1414463"/>
          <a:ext cx="8686800" cy="2852737"/>
        </p:xfrm>
        <a:graphic>
          <a:graphicData uri="http://schemas.openxmlformats.org/presentationml/2006/ole">
            <p:oleObj spid="_x0000_s184322" name="Document" r:id="rId4" imgW="5629656" imgH="1850136" progId="Word.Document.8">
              <p:embed/>
            </p:oleObj>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1" name="Rectangle 2"/>
          <p:cNvSpPr>
            <a:spLocks noChangeArrowheads="1"/>
          </p:cNvSpPr>
          <p:nvPr/>
        </p:nvSpPr>
        <p:spPr bwMode="auto">
          <a:xfrm>
            <a:off x="703263" y="2185988"/>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8132" name="Rectangle 3"/>
          <p:cNvSpPr>
            <a:spLocks noGrp="1" noChangeArrowheads="1"/>
          </p:cNvSpPr>
          <p:nvPr>
            <p:ph type="ctrTitle"/>
          </p:nvPr>
        </p:nvSpPr>
        <p:spPr bwMode="auto">
          <a:xfrm>
            <a:off x="228600" y="381000"/>
            <a:ext cx="8839200" cy="457200"/>
          </a:xfrm>
          <a:noFill/>
          <a:ln>
            <a:miter lim="800000"/>
            <a:headEnd/>
            <a:tailEnd/>
          </a:ln>
        </p:spPr>
        <p:txBody>
          <a:bodyPr wrap="square" lIns="91440" tIns="45720" rIns="91440" bIns="45720" numCol="1" anchor="t" anchorCtr="0" compatLnSpc="1">
            <a:prstTxWarp prst="textNoShape">
              <a:avLst/>
            </a:prstTxWarp>
          </a:bodyPr>
          <a:lstStyle/>
          <a:p>
            <a:pPr algn="l" eaLnBrk="1" hangingPunct="1"/>
            <a:r>
              <a:rPr lang="en-US" sz="2400" b="1">
                <a:solidFill>
                  <a:srgbClr val="408000"/>
                </a:solidFill>
                <a:latin typeface="Arial" charset="0"/>
              </a:rPr>
              <a:t>Invasive Plant Conference</a:t>
            </a:r>
          </a:p>
        </p:txBody>
      </p:sp>
      <p:sp>
        <p:nvSpPr>
          <p:cNvPr id="48134" name="Text Box 13"/>
          <p:cNvSpPr txBox="1">
            <a:spLocks noChangeArrowheads="1"/>
          </p:cNvSpPr>
          <p:nvPr/>
        </p:nvSpPr>
        <p:spPr bwMode="auto">
          <a:xfrm>
            <a:off x="228600" y="762000"/>
            <a:ext cx="3110647" cy="369332"/>
          </a:xfrm>
          <a:prstGeom prst="rect">
            <a:avLst/>
          </a:prstGeom>
          <a:noFill/>
          <a:ln w="9525">
            <a:noFill/>
            <a:miter lim="800000"/>
            <a:headEnd/>
            <a:tailEnd/>
          </a:ln>
        </p:spPr>
        <p:txBody>
          <a:bodyPr wrap="none">
            <a:prstTxWarp prst="textNoShape">
              <a:avLst/>
            </a:prstTxWarp>
            <a:spAutoFit/>
          </a:bodyPr>
          <a:lstStyle/>
          <a:p>
            <a:r>
              <a:rPr lang="en-US" sz="1800" dirty="0">
                <a:latin typeface="Arial" charset="0"/>
              </a:rPr>
              <a:t>November 2005, </a:t>
            </a:r>
            <a:r>
              <a:rPr lang="en-US" sz="1800" dirty="0" smtClean="0">
                <a:latin typeface="Arial" charset="0"/>
              </a:rPr>
              <a:t>2007, 2009</a:t>
            </a:r>
            <a:endParaRPr lang="en-US" sz="1800" dirty="0">
              <a:latin typeface="Arial" charset="0"/>
            </a:endParaRPr>
          </a:p>
        </p:txBody>
      </p:sp>
      <p:pic>
        <p:nvPicPr>
          <p:cNvPr id="8" name="Picture 7" descr="P1070888.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18"/>
          <p:cNvSpPr>
            <a:spLocks noGrp="1" noChangeArrowheads="1"/>
          </p:cNvSpPr>
          <p:nvPr>
            <p:ph type="ctrTitle"/>
          </p:nvPr>
        </p:nvSpPr>
        <p:spPr bwMode="auto">
          <a:xfrm>
            <a:off x="152400" y="838200"/>
            <a:ext cx="8458200" cy="533400"/>
          </a:xfrm>
          <a:noFill/>
          <a:ln>
            <a:miter lim="800000"/>
            <a:headEnd/>
            <a:tailEnd/>
          </a:ln>
        </p:spPr>
        <p:txBody>
          <a:bodyPr wrap="square" lIns="91440" tIns="45720" rIns="91440" bIns="45720" numCol="1" anchor="t" anchorCtr="0" compatLnSpc="1">
            <a:prstTxWarp prst="textNoShape">
              <a:avLst/>
            </a:prstTxWarp>
          </a:bodyPr>
          <a:lstStyle/>
          <a:p>
            <a:pPr algn="l" eaLnBrk="1" hangingPunct="1"/>
            <a:r>
              <a:rPr lang="en-US" sz="2400" b="1" dirty="0" err="1">
                <a:solidFill>
                  <a:srgbClr val="408000"/>
                </a:solidFill>
                <a:latin typeface="Arial" charset="0"/>
              </a:rPr>
              <a:t>PlantWise</a:t>
            </a:r>
            <a:r>
              <a:rPr lang="en-US" sz="2400" b="1" dirty="0">
                <a:solidFill>
                  <a:srgbClr val="408000"/>
                </a:solidFill>
                <a:latin typeface="Arial" charset="0"/>
              </a:rPr>
              <a:t> </a:t>
            </a:r>
            <a:r>
              <a:rPr lang="en-US" sz="2400" b="1" dirty="0" smtClean="0">
                <a:solidFill>
                  <a:srgbClr val="408000"/>
                </a:solidFill>
                <a:latin typeface="Arial" charset="0"/>
              </a:rPr>
              <a:t>Campaign - </a:t>
            </a:r>
            <a:r>
              <a:rPr lang="en-US" sz="2400" b="1" dirty="0" err="1" smtClean="0">
                <a:solidFill>
                  <a:srgbClr val="808000"/>
                </a:solidFill>
                <a:latin typeface="Arial" charset="0"/>
              </a:rPr>
              <a:t>www.beplantwise.org</a:t>
            </a:r>
            <a:endParaRPr lang="en-US" sz="2400" b="1" dirty="0">
              <a:solidFill>
                <a:srgbClr val="808000"/>
              </a:solidFill>
              <a:latin typeface="Arial" charset="0"/>
            </a:endParaRPr>
          </a:p>
        </p:txBody>
      </p:sp>
      <p:sp>
        <p:nvSpPr>
          <p:cNvPr id="52227" name="Rectangle 2"/>
          <p:cNvSpPr>
            <a:spLocks noChangeArrowheads="1"/>
          </p:cNvSpPr>
          <p:nvPr/>
        </p:nvSpPr>
        <p:spPr bwMode="auto">
          <a:xfrm>
            <a:off x="703263" y="2185988"/>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52228" name="Rectangle 4"/>
          <p:cNvSpPr>
            <a:spLocks noChangeArrowheads="1"/>
          </p:cNvSpPr>
          <p:nvPr/>
        </p:nvSpPr>
        <p:spPr bwMode="auto">
          <a:xfrm>
            <a:off x="152400" y="1545372"/>
            <a:ext cx="2895600" cy="3477875"/>
          </a:xfrm>
          <a:prstGeom prst="rect">
            <a:avLst/>
          </a:prstGeom>
          <a:noFill/>
          <a:ln w="9525">
            <a:noFill/>
            <a:miter lim="800000"/>
            <a:headEnd/>
            <a:tailEnd/>
          </a:ln>
        </p:spPr>
        <p:txBody>
          <a:bodyPr wrap="square">
            <a:prstTxWarp prst="textNoShape">
              <a:avLst/>
            </a:prstTxWarp>
            <a:spAutoFit/>
          </a:bodyPr>
          <a:lstStyle/>
          <a:p>
            <a:r>
              <a:rPr lang="en-US" sz="2000" dirty="0" smtClean="0">
                <a:solidFill>
                  <a:srgbClr val="000000"/>
                </a:solidFill>
                <a:latin typeface="Arial" charset="0"/>
              </a:rPr>
              <a:t>Invasive plants infest </a:t>
            </a:r>
            <a:r>
              <a:rPr lang="en-US" sz="2000" dirty="0">
                <a:solidFill>
                  <a:srgbClr val="000000"/>
                </a:solidFill>
                <a:latin typeface="Arial" charset="0"/>
              </a:rPr>
              <a:t>approximately 2.6 million acres in the National Park System.</a:t>
            </a:r>
          </a:p>
          <a:p>
            <a:endParaRPr lang="en-US" sz="2000" dirty="0">
              <a:solidFill>
                <a:srgbClr val="408000"/>
              </a:solidFill>
              <a:latin typeface="Arial" charset="0"/>
            </a:endParaRPr>
          </a:p>
          <a:p>
            <a:r>
              <a:rPr lang="en-US" sz="2000" dirty="0">
                <a:solidFill>
                  <a:srgbClr val="408000"/>
                </a:solidFill>
                <a:latin typeface="Arial" charset="0"/>
              </a:rPr>
              <a:t>Purpose:</a:t>
            </a:r>
            <a:r>
              <a:rPr lang="en-US" sz="2000" dirty="0">
                <a:latin typeface="Arial" charset="0"/>
              </a:rPr>
              <a:t> To educate the public</a:t>
            </a:r>
            <a:r>
              <a:rPr lang="en-US" sz="2000" dirty="0" smtClean="0">
                <a:latin typeface="Arial" charset="0"/>
              </a:rPr>
              <a:t> about </a:t>
            </a:r>
            <a:r>
              <a:rPr lang="en-US" sz="2000" dirty="0">
                <a:latin typeface="Arial" charset="0"/>
              </a:rPr>
              <a:t>best management practices to control invasive plants at the urban/</a:t>
            </a:r>
            <a:r>
              <a:rPr lang="en-US" sz="2000" dirty="0" err="1">
                <a:latin typeface="Arial" charset="0"/>
              </a:rPr>
              <a:t>wildland</a:t>
            </a:r>
            <a:r>
              <a:rPr lang="en-US" sz="2000" dirty="0">
                <a:latin typeface="Arial" charset="0"/>
              </a:rPr>
              <a:t> interface.</a:t>
            </a:r>
          </a:p>
        </p:txBody>
      </p:sp>
      <p:pic>
        <p:nvPicPr>
          <p:cNvPr id="52229" name="Picture 19" descr="pw"/>
          <p:cNvPicPr>
            <a:picLocks noChangeAspect="1" noChangeArrowheads="1"/>
          </p:cNvPicPr>
          <p:nvPr/>
        </p:nvPicPr>
        <p:blipFill>
          <a:blip r:embed="rId3"/>
          <a:srcRect/>
          <a:stretch>
            <a:fillRect/>
          </a:stretch>
        </p:blipFill>
        <p:spPr bwMode="auto">
          <a:xfrm>
            <a:off x="3251200" y="1676400"/>
            <a:ext cx="5740400" cy="489585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3"/>
          <p:cNvSpPr>
            <a:spLocks noGrp="1" noChangeArrowheads="1"/>
          </p:cNvSpPr>
          <p:nvPr>
            <p:ph type="title"/>
          </p:nvPr>
        </p:nvSpPr>
        <p:spPr bwMode="auto">
          <a:xfrm>
            <a:off x="685800" y="609600"/>
            <a:ext cx="7772400" cy="1143000"/>
          </a:xfrm>
          <a:noFill/>
          <a:ln>
            <a:miter lim="800000"/>
            <a:headEnd/>
            <a:tailEnd/>
          </a:ln>
        </p:spPr>
        <p:txBody>
          <a:bodyPr wrap="square" lIns="91440" tIns="45720" rIns="91440" bIns="45720" numCol="1" anchor="t" anchorCtr="0" compatLnSpc="1">
            <a:prstTxWarp prst="textNoShape">
              <a:avLst/>
            </a:prstTxWarp>
          </a:bodyPr>
          <a:lstStyle/>
          <a:p>
            <a:pPr eaLnBrk="1" hangingPunct="1"/>
            <a:r>
              <a:rPr lang="en-US" sz="2400" b="1">
                <a:solidFill>
                  <a:srgbClr val="408000"/>
                </a:solidFill>
                <a:latin typeface="Arial" charset="0"/>
              </a:rPr>
              <a:t>PlantWise: Brochure1</a:t>
            </a:r>
            <a:endParaRPr lang="en-US"/>
          </a:p>
        </p:txBody>
      </p:sp>
      <p:pic>
        <p:nvPicPr>
          <p:cNvPr id="54275" name="Picture 2" descr="PW_Brochure1"/>
          <p:cNvPicPr>
            <a:picLocks noChangeAspect="1" noChangeArrowheads="1"/>
          </p:cNvPicPr>
          <p:nvPr/>
        </p:nvPicPr>
        <p:blipFill>
          <a:blip r:embed="rId3"/>
          <a:srcRect/>
          <a:stretch>
            <a:fillRect/>
          </a:stretch>
        </p:blipFill>
        <p:spPr bwMode="auto">
          <a:xfrm>
            <a:off x="0" y="-152400"/>
            <a:ext cx="9144000" cy="7067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14"/>
          <p:cNvSpPr>
            <a:spLocks noGrp="1" noChangeArrowheads="1"/>
          </p:cNvSpPr>
          <p:nvPr>
            <p:ph type="title"/>
          </p:nvPr>
        </p:nvSpPr>
        <p:spPr bwMode="auto">
          <a:xfrm>
            <a:off x="685800" y="609600"/>
            <a:ext cx="7772400" cy="1143000"/>
          </a:xfrm>
          <a:noFill/>
          <a:ln>
            <a:miter lim="800000"/>
            <a:headEnd/>
            <a:tailEnd/>
          </a:ln>
        </p:spPr>
        <p:txBody>
          <a:bodyPr wrap="square" lIns="91440" tIns="45720" rIns="91440" bIns="45720" numCol="1" anchor="t" anchorCtr="0" compatLnSpc="1">
            <a:prstTxWarp prst="textNoShape">
              <a:avLst/>
            </a:prstTxWarp>
          </a:bodyPr>
          <a:lstStyle/>
          <a:p>
            <a:pPr eaLnBrk="1" hangingPunct="1"/>
            <a:r>
              <a:rPr lang="en-US" sz="2400" b="1">
                <a:solidFill>
                  <a:srgbClr val="808000"/>
                </a:solidFill>
                <a:latin typeface="Arial" charset="0"/>
              </a:rPr>
              <a:t>PlantWise: Brochure2</a:t>
            </a:r>
            <a:endParaRPr lang="en-US">
              <a:solidFill>
                <a:srgbClr val="808000"/>
              </a:solidFill>
            </a:endParaRPr>
          </a:p>
        </p:txBody>
      </p:sp>
      <p:pic>
        <p:nvPicPr>
          <p:cNvPr id="56323" name="Picture 13" descr="PW_Brochure2"/>
          <p:cNvPicPr>
            <a:picLocks noChangeAspect="1" noChangeArrowheads="1"/>
          </p:cNvPicPr>
          <p:nvPr/>
        </p:nvPicPr>
        <p:blipFill>
          <a:blip r:embed="rId3"/>
          <a:srcRect/>
          <a:stretch>
            <a:fillRect/>
          </a:stretch>
        </p:blipFill>
        <p:spPr bwMode="auto">
          <a:xfrm>
            <a:off x="0" y="-152400"/>
            <a:ext cx="9144000" cy="706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703263" y="2185988"/>
            <a:ext cx="184150" cy="366712"/>
          </a:xfrm>
          <a:prstGeom prst="rect">
            <a:avLst/>
          </a:prstGeom>
          <a:noFill/>
          <a:ln w="9525">
            <a:noFill/>
            <a:miter lim="800000"/>
            <a:headEnd/>
            <a:tailEnd/>
          </a:ln>
        </p:spPr>
        <p:txBody>
          <a:bodyPr wrap="none">
            <a:prstTxWarp prst="textNoShape">
              <a:avLst/>
            </a:prstTxWarp>
            <a:spAutoFit/>
          </a:bodyPr>
          <a:lstStyle/>
          <a:p>
            <a:pPr eaLnBrk="1" hangingPunct="1"/>
            <a:endParaRPr lang="en-US" sz="1800">
              <a:latin typeface="Calibri" charset="0"/>
            </a:endParaRPr>
          </a:p>
        </p:txBody>
      </p:sp>
      <p:sp>
        <p:nvSpPr>
          <p:cNvPr id="89091" name="Rectangle 3"/>
          <p:cNvSpPr>
            <a:spLocks noGrp="1" noChangeArrowheads="1"/>
          </p:cNvSpPr>
          <p:nvPr>
            <p:ph type="ctrTitle" idx="4294967295"/>
          </p:nvPr>
        </p:nvSpPr>
        <p:spPr bwMode="auto">
          <a:xfrm>
            <a:off x="76200" y="762000"/>
            <a:ext cx="8839200" cy="457200"/>
          </a:xfrm>
          <a:prstGeom prst="rect">
            <a:avLst/>
          </a:prstGeom>
          <a:noFill/>
          <a:ln>
            <a:miter lim="800000"/>
            <a:headEnd/>
            <a:tailEnd/>
          </a:ln>
        </p:spPr>
        <p:txBody>
          <a:bodyPr>
            <a:prstTxWarp prst="textNoShape">
              <a:avLst/>
            </a:prstTxWarp>
          </a:bodyPr>
          <a:lstStyle/>
          <a:p>
            <a:pPr algn="l" eaLnBrk="1" hangingPunct="1"/>
            <a:r>
              <a:rPr lang="en-US" sz="2400" b="1" dirty="0" smtClean="0">
                <a:solidFill>
                  <a:srgbClr val="808000"/>
                </a:solidFill>
                <a:latin typeface="Arial" charset="0"/>
              </a:rPr>
              <a:t>Above </a:t>
            </a:r>
            <a:r>
              <a:rPr lang="en-US" sz="2400" b="1" dirty="0">
                <a:solidFill>
                  <a:srgbClr val="808000"/>
                </a:solidFill>
                <a:latin typeface="Arial" charset="0"/>
              </a:rPr>
              <a:t>and Beyond</a:t>
            </a:r>
            <a:endParaRPr lang="en-US" sz="2400" b="1" dirty="0">
              <a:solidFill>
                <a:srgbClr val="808000"/>
              </a:solidFill>
            </a:endParaRPr>
          </a:p>
        </p:txBody>
      </p:sp>
      <p:sp>
        <p:nvSpPr>
          <p:cNvPr id="89092" name="Rectangle 4"/>
          <p:cNvSpPr>
            <a:spLocks noChangeArrowheads="1"/>
          </p:cNvSpPr>
          <p:nvPr/>
        </p:nvSpPr>
        <p:spPr bwMode="auto">
          <a:xfrm>
            <a:off x="4835525" y="4132263"/>
            <a:ext cx="184150" cy="366712"/>
          </a:xfrm>
          <a:prstGeom prst="rect">
            <a:avLst/>
          </a:prstGeom>
          <a:noFill/>
          <a:ln w="9525">
            <a:noFill/>
            <a:miter lim="800000"/>
            <a:headEnd/>
            <a:tailEnd/>
          </a:ln>
        </p:spPr>
        <p:txBody>
          <a:bodyPr wrap="none">
            <a:prstTxWarp prst="textNoShape">
              <a:avLst/>
            </a:prstTxWarp>
            <a:spAutoFit/>
          </a:bodyPr>
          <a:lstStyle/>
          <a:p>
            <a:pPr eaLnBrk="1" hangingPunct="1"/>
            <a:endParaRPr lang="en-US" sz="1800">
              <a:latin typeface="Calibri" charset="0"/>
            </a:endParaRPr>
          </a:p>
        </p:txBody>
      </p:sp>
      <p:pic>
        <p:nvPicPr>
          <p:cNvPr id="6" name="Picture 5" descr="gov_damon_best.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0418" name="Picture 3" descr="be plant wise - header.jpg"/>
          <p:cNvPicPr>
            <a:picLocks noChangeAspect="1"/>
          </p:cNvPicPr>
          <p:nvPr/>
        </p:nvPicPr>
        <p:blipFill>
          <a:blip r:embed="rId3"/>
          <a:srcRect/>
          <a:stretch>
            <a:fillRect/>
          </a:stretch>
        </p:blipFill>
        <p:spPr bwMode="auto">
          <a:xfrm>
            <a:off x="0" y="0"/>
            <a:ext cx="9144000" cy="1484313"/>
          </a:xfrm>
          <a:prstGeom prst="rect">
            <a:avLst/>
          </a:prstGeom>
          <a:noFill/>
          <a:ln w="9525">
            <a:noFill/>
            <a:miter lim="800000"/>
            <a:headEnd/>
            <a:tailEnd/>
          </a:ln>
        </p:spPr>
      </p:pic>
      <p:sp>
        <p:nvSpPr>
          <p:cNvPr id="10" name="Rectangle 9"/>
          <p:cNvSpPr/>
          <p:nvPr/>
        </p:nvSpPr>
        <p:spPr>
          <a:xfrm>
            <a:off x="0" y="1474788"/>
            <a:ext cx="9144000" cy="582612"/>
          </a:xfrm>
          <a:prstGeom prst="rect">
            <a:avLst/>
          </a:prstGeom>
          <a:solidFill>
            <a:srgbClr val="FF7F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eaLnBrk="1" hangingPunct="1">
              <a:defRPr/>
            </a:pPr>
            <a:r>
              <a:rPr lang="en-US" sz="2800" dirty="0">
                <a:solidFill>
                  <a:schemeClr val="bg1"/>
                </a:solidFill>
                <a:latin typeface="Arial"/>
                <a:cs typeface="Arial"/>
              </a:rPr>
              <a:t> Invasive to Native </a:t>
            </a:r>
            <a:r>
              <a:rPr lang="en-US" sz="2800" dirty="0" smtClean="0">
                <a:solidFill>
                  <a:schemeClr val="bg1"/>
                </a:solidFill>
                <a:latin typeface="Arial"/>
                <a:cs typeface="Arial"/>
              </a:rPr>
              <a:t>Translator – </a:t>
            </a:r>
            <a:r>
              <a:rPr lang="en-US" sz="2800" dirty="0" err="1" smtClean="0">
                <a:solidFill>
                  <a:schemeClr val="bg1"/>
                </a:solidFill>
                <a:latin typeface="Arial"/>
                <a:cs typeface="Arial"/>
              </a:rPr>
              <a:t>www.beplantwise.org</a:t>
            </a:r>
            <a:endParaRPr lang="en-US" sz="2800" dirty="0">
              <a:solidFill>
                <a:schemeClr val="bg1"/>
              </a:solidFill>
              <a:latin typeface="Arial"/>
              <a:cs typeface="Arial"/>
            </a:endParaRPr>
          </a:p>
        </p:txBody>
      </p:sp>
      <p:sp>
        <p:nvSpPr>
          <p:cNvPr id="60420" name="Text Box 6"/>
          <p:cNvSpPr txBox="1">
            <a:spLocks noChangeArrowheads="1"/>
          </p:cNvSpPr>
          <p:nvPr/>
        </p:nvSpPr>
        <p:spPr bwMode="auto">
          <a:xfrm>
            <a:off x="228600" y="2362200"/>
            <a:ext cx="5562600" cy="3847207"/>
          </a:xfrm>
          <a:prstGeom prst="rect">
            <a:avLst/>
          </a:prstGeom>
          <a:noFill/>
          <a:ln w="9525">
            <a:noFill/>
            <a:miter lim="800000"/>
            <a:headEnd/>
            <a:tailEnd/>
          </a:ln>
        </p:spPr>
        <p:txBody>
          <a:bodyPr>
            <a:prstTxWarp prst="textNoShape">
              <a:avLst/>
            </a:prstTxWarp>
            <a:spAutoFit/>
          </a:bodyPr>
          <a:lstStyle/>
          <a:p>
            <a:r>
              <a:rPr lang="en-US" sz="2000" dirty="0">
                <a:latin typeface="Arial"/>
                <a:cs typeface="Arial"/>
              </a:rPr>
              <a:t>In partnership with Brooklyn Botanic Garden and the  publication </a:t>
            </a:r>
            <a:r>
              <a:rPr lang="en-US" sz="2000" i="1" dirty="0">
                <a:latin typeface="Arial"/>
                <a:cs typeface="Arial"/>
              </a:rPr>
              <a:t>Native Alternatives to Invasive Plants</a:t>
            </a:r>
            <a:r>
              <a:rPr lang="en-US" sz="2000" dirty="0">
                <a:latin typeface="Arial"/>
                <a:cs typeface="Arial"/>
              </a:rPr>
              <a:t> by C. </a:t>
            </a:r>
            <a:r>
              <a:rPr lang="en-US" sz="2000" dirty="0" err="1">
                <a:latin typeface="Arial"/>
                <a:cs typeface="Arial"/>
              </a:rPr>
              <a:t>Colston</a:t>
            </a:r>
            <a:r>
              <a:rPr lang="en-US" sz="2000" dirty="0">
                <a:latin typeface="Arial"/>
                <a:cs typeface="Arial"/>
              </a:rPr>
              <a:t> Burrell (2006).</a:t>
            </a:r>
          </a:p>
          <a:p>
            <a:endParaRPr lang="en-US" sz="2000" dirty="0">
              <a:latin typeface="Arial"/>
              <a:cs typeface="Arial"/>
            </a:endParaRPr>
          </a:p>
          <a:p>
            <a:r>
              <a:rPr lang="en-US" sz="2000" dirty="0">
                <a:latin typeface="Arial"/>
                <a:cs typeface="Arial"/>
              </a:rPr>
              <a:t>Native alternatives for 148 invasive species of horticultural origin.</a:t>
            </a:r>
          </a:p>
          <a:p>
            <a:endParaRPr lang="en-US" sz="2000" dirty="0">
              <a:latin typeface="Arial"/>
              <a:cs typeface="Arial"/>
            </a:endParaRPr>
          </a:p>
          <a:p>
            <a:r>
              <a:rPr lang="en-US" sz="2000" dirty="0">
                <a:latin typeface="Arial"/>
                <a:cs typeface="Arial"/>
              </a:rPr>
              <a:t>Alternatives selected to match </a:t>
            </a:r>
            <a:r>
              <a:rPr lang="en-US" sz="2000" dirty="0" err="1">
                <a:latin typeface="Arial"/>
                <a:cs typeface="Arial"/>
              </a:rPr>
              <a:t>invasives</a:t>
            </a:r>
            <a:r>
              <a:rPr lang="en-US" sz="2000" dirty="0">
                <a:latin typeface="Arial"/>
                <a:cs typeface="Arial"/>
              </a:rPr>
              <a:t> based on similarity of habit, duration, distribution and growing conditions and morphological features like flowers, fruits and foliage.</a:t>
            </a:r>
          </a:p>
          <a:p>
            <a:endParaRPr lang="en-US" dirty="0">
              <a:latin typeface="Arial"/>
              <a:cs typeface="Arial"/>
            </a:endParaRPr>
          </a:p>
        </p:txBody>
      </p:sp>
      <p:pic>
        <p:nvPicPr>
          <p:cNvPr id="60421" name="Picture 4" descr="nativealternatives_full.jpg"/>
          <p:cNvPicPr>
            <a:picLocks noChangeAspect="1"/>
          </p:cNvPicPr>
          <p:nvPr/>
        </p:nvPicPr>
        <p:blipFill>
          <a:blip r:embed="rId4"/>
          <a:srcRect/>
          <a:stretch>
            <a:fillRect/>
          </a:stretch>
        </p:blipFill>
        <p:spPr bwMode="auto">
          <a:xfrm>
            <a:off x="6096000" y="2286000"/>
            <a:ext cx="2540000" cy="3848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4" name="Rectangle 2"/>
          <p:cNvSpPr>
            <a:spLocks noChangeArrowheads="1"/>
          </p:cNvSpPr>
          <p:nvPr/>
        </p:nvSpPr>
        <p:spPr bwMode="auto">
          <a:xfrm>
            <a:off x="703263" y="2957513"/>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66565" name="Rectangle 3"/>
          <p:cNvSpPr>
            <a:spLocks noGrp="1" noChangeArrowheads="1"/>
          </p:cNvSpPr>
          <p:nvPr>
            <p:ph type="ctrTitle"/>
          </p:nvPr>
        </p:nvSpPr>
        <p:spPr bwMode="auto">
          <a:xfrm>
            <a:off x="228600" y="914400"/>
            <a:ext cx="8839200" cy="457200"/>
          </a:xfrm>
          <a:noFill/>
          <a:ln>
            <a:miter lim="800000"/>
            <a:headEnd/>
            <a:tailEnd/>
          </a:ln>
        </p:spPr>
        <p:txBody>
          <a:bodyPr wrap="square" lIns="91440" tIns="45720" rIns="91440" bIns="45720" numCol="1" anchor="t" anchorCtr="0" compatLnSpc="1">
            <a:prstTxWarp prst="textNoShape">
              <a:avLst/>
            </a:prstTxWarp>
          </a:bodyPr>
          <a:lstStyle/>
          <a:p>
            <a:pPr algn="l" eaLnBrk="1" hangingPunct="1"/>
            <a:r>
              <a:rPr lang="en-US" sz="2400" b="1" dirty="0">
                <a:solidFill>
                  <a:srgbClr val="408000"/>
                </a:solidFill>
                <a:latin typeface="Arial" charset="0"/>
              </a:rPr>
              <a:t>Research: </a:t>
            </a:r>
            <a:r>
              <a:rPr lang="en-US" sz="2400" b="1" dirty="0">
                <a:solidFill>
                  <a:srgbClr val="808000"/>
                </a:solidFill>
                <a:latin typeface="Arial" charset="0"/>
              </a:rPr>
              <a:t>Bullying the Bullies</a:t>
            </a:r>
            <a:endParaRPr lang="en-US" sz="2400" b="1" dirty="0">
              <a:solidFill>
                <a:srgbClr val="408000"/>
              </a:solidFill>
              <a:latin typeface="Arial" charset="0"/>
            </a:endParaRPr>
          </a:p>
        </p:txBody>
      </p:sp>
      <p:graphicFrame>
        <p:nvGraphicFramePr>
          <p:cNvPr id="66562" name="Object 2"/>
          <p:cNvGraphicFramePr>
            <a:graphicFrameLocks noChangeAspect="1"/>
          </p:cNvGraphicFramePr>
          <p:nvPr/>
        </p:nvGraphicFramePr>
        <p:xfrm>
          <a:off x="4800600" y="1676400"/>
          <a:ext cx="3962400" cy="3259138"/>
        </p:xfrm>
        <a:graphic>
          <a:graphicData uri="http://schemas.openxmlformats.org/presentationml/2006/ole">
            <p:oleObj spid="_x0000_s116738" name="CorelPhotoPaint.Image.7" r:id="rId4" imgW="13714286" imgH="12990476" progId="">
              <p:embed/>
            </p:oleObj>
          </a:graphicData>
        </a:graphic>
      </p:graphicFrame>
      <p:graphicFrame>
        <p:nvGraphicFramePr>
          <p:cNvPr id="66563" name="Object 3"/>
          <p:cNvGraphicFramePr>
            <a:graphicFrameLocks noChangeAspect="1"/>
          </p:cNvGraphicFramePr>
          <p:nvPr/>
        </p:nvGraphicFramePr>
        <p:xfrm>
          <a:off x="341313" y="1682750"/>
          <a:ext cx="4002087" cy="3255963"/>
        </p:xfrm>
        <a:graphic>
          <a:graphicData uri="http://schemas.openxmlformats.org/presentationml/2006/ole">
            <p:oleObj spid="_x0000_s116739" name="CorelPhotoPaint.Image.7" r:id="rId5" imgW="13853968" imgH="12977778" progId="">
              <p:embed/>
            </p:oleObj>
          </a:graphicData>
        </a:graphic>
      </p:graphicFrame>
      <p:sp>
        <p:nvSpPr>
          <p:cNvPr id="66566" name="Text Box 6"/>
          <p:cNvSpPr txBox="1">
            <a:spLocks noChangeArrowheads="1"/>
          </p:cNvSpPr>
          <p:nvPr/>
        </p:nvSpPr>
        <p:spPr bwMode="auto">
          <a:xfrm>
            <a:off x="381000" y="5105400"/>
            <a:ext cx="3962400" cy="752475"/>
          </a:xfrm>
          <a:prstGeom prst="rect">
            <a:avLst/>
          </a:prstGeom>
          <a:noFill/>
          <a:ln w="9525">
            <a:noFill/>
            <a:miter lim="800000"/>
            <a:headEnd/>
            <a:tailEnd/>
          </a:ln>
        </p:spPr>
        <p:txBody>
          <a:bodyPr lIns="19277" tIns="9639" rIns="19277" bIns="9639">
            <a:prstTxWarp prst="textNoShape">
              <a:avLst/>
            </a:prstTxWarp>
            <a:spAutoFit/>
          </a:bodyPr>
          <a:lstStyle/>
          <a:p>
            <a:pPr defTabSz="193675" eaLnBrk="1" hangingPunct="1"/>
            <a:r>
              <a:rPr lang="en-US" sz="1600" b="1">
                <a:latin typeface="Arial" charset="0"/>
              </a:rPr>
              <a:t>November 2000</a:t>
            </a:r>
            <a:r>
              <a:rPr lang="en-US" sz="1600">
                <a:latin typeface="Arial" charset="0"/>
              </a:rPr>
              <a:t> - Roadside population of </a:t>
            </a:r>
            <a:r>
              <a:rPr lang="en-US" sz="1600" i="1">
                <a:latin typeface="Arial" charset="0"/>
              </a:rPr>
              <a:t>R. rugosum</a:t>
            </a:r>
            <a:r>
              <a:rPr lang="en-US" sz="1600">
                <a:latin typeface="Arial" charset="0"/>
              </a:rPr>
              <a:t> ‘rosettes’ before over-seeding treatment.</a:t>
            </a:r>
          </a:p>
        </p:txBody>
      </p:sp>
      <p:sp>
        <p:nvSpPr>
          <p:cNvPr id="66567" name="Text Box 7"/>
          <p:cNvSpPr txBox="1">
            <a:spLocks noChangeArrowheads="1"/>
          </p:cNvSpPr>
          <p:nvPr/>
        </p:nvSpPr>
        <p:spPr bwMode="auto">
          <a:xfrm>
            <a:off x="4800600" y="5057775"/>
            <a:ext cx="3948113" cy="752475"/>
          </a:xfrm>
          <a:prstGeom prst="rect">
            <a:avLst/>
          </a:prstGeom>
          <a:noFill/>
          <a:ln w="9525">
            <a:noFill/>
            <a:miter lim="800000"/>
            <a:headEnd/>
            <a:tailEnd/>
          </a:ln>
        </p:spPr>
        <p:txBody>
          <a:bodyPr lIns="19277" tIns="9639" rIns="19277" bIns="9639">
            <a:prstTxWarp prst="textNoShape">
              <a:avLst/>
            </a:prstTxWarp>
            <a:spAutoFit/>
          </a:bodyPr>
          <a:lstStyle/>
          <a:p>
            <a:pPr defTabSz="193675" eaLnBrk="1" hangingPunct="1"/>
            <a:r>
              <a:rPr lang="en-US" sz="1600" b="1">
                <a:latin typeface="Arial" charset="0"/>
              </a:rPr>
              <a:t>June  2001</a:t>
            </a:r>
            <a:r>
              <a:rPr lang="en-US" sz="1600">
                <a:latin typeface="Arial" charset="0"/>
              </a:rPr>
              <a:t> - Same plot 7 months later: </a:t>
            </a:r>
            <a:r>
              <a:rPr lang="en-US" sz="1600" i="1">
                <a:latin typeface="Arial" charset="0"/>
              </a:rPr>
              <a:t>G. pulchella </a:t>
            </a:r>
            <a:r>
              <a:rPr lang="en-US" sz="1600">
                <a:latin typeface="Arial" charset="0"/>
              </a:rPr>
              <a:t>flowers versus </a:t>
            </a:r>
            <a:r>
              <a:rPr lang="en-US" sz="1600" i="1">
                <a:latin typeface="Arial" charset="0"/>
              </a:rPr>
              <a:t>R. rugosum</a:t>
            </a:r>
            <a:r>
              <a:rPr lang="en-US" sz="1600">
                <a:latin typeface="Arial" charset="0"/>
              </a:rPr>
              <a:t> (purple stems). High seed rate.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1" name="Rectangle 2"/>
          <p:cNvSpPr>
            <a:spLocks noChangeArrowheads="1"/>
          </p:cNvSpPr>
          <p:nvPr/>
        </p:nvSpPr>
        <p:spPr bwMode="auto">
          <a:xfrm>
            <a:off x="703263" y="2185988"/>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68612" name="Rectangle 3"/>
          <p:cNvSpPr>
            <a:spLocks noGrp="1" noChangeArrowheads="1"/>
          </p:cNvSpPr>
          <p:nvPr>
            <p:ph type="ctrTitle"/>
          </p:nvPr>
        </p:nvSpPr>
        <p:spPr bwMode="auto">
          <a:xfrm>
            <a:off x="228600" y="609600"/>
            <a:ext cx="8839200" cy="457200"/>
          </a:xfrm>
          <a:noFill/>
          <a:ln>
            <a:miter lim="800000"/>
            <a:headEnd/>
            <a:tailEnd/>
          </a:ln>
        </p:spPr>
        <p:txBody>
          <a:bodyPr wrap="square" lIns="91440" tIns="45720" rIns="91440" bIns="45720" numCol="1" anchor="t" anchorCtr="0" compatLnSpc="1">
            <a:prstTxWarp prst="textNoShape">
              <a:avLst/>
            </a:prstTxWarp>
          </a:bodyPr>
          <a:lstStyle/>
          <a:p>
            <a:pPr algn="l" eaLnBrk="1" hangingPunct="1"/>
            <a:r>
              <a:rPr lang="en-US" sz="2400" b="1" dirty="0">
                <a:solidFill>
                  <a:srgbClr val="408000"/>
                </a:solidFill>
                <a:latin typeface="Arial" charset="0"/>
              </a:rPr>
              <a:t>Research: </a:t>
            </a:r>
            <a:r>
              <a:rPr lang="en-US" sz="2400" b="1" dirty="0">
                <a:solidFill>
                  <a:srgbClr val="808000"/>
                </a:solidFill>
                <a:latin typeface="Arial" charset="0"/>
                <a:ea typeface="Times New Roman" charset="0"/>
                <a:cs typeface="Times New Roman" charset="0"/>
              </a:rPr>
              <a:t>King Ranch bluestem</a:t>
            </a:r>
            <a:r>
              <a:rPr lang="en-US" sz="3600" b="1" dirty="0">
                <a:latin typeface="Arial" charset="0"/>
                <a:ea typeface="Times New Roman" charset="0"/>
                <a:cs typeface="Times New Roman" charset="0"/>
              </a:rPr>
              <a:t> </a:t>
            </a:r>
            <a:endParaRPr lang="en-US" sz="2400" b="1" dirty="0">
              <a:solidFill>
                <a:srgbClr val="408000"/>
              </a:solidFill>
              <a:latin typeface="Arial" charset="0"/>
            </a:endParaRPr>
          </a:p>
        </p:txBody>
      </p:sp>
      <p:pic>
        <p:nvPicPr>
          <p:cNvPr id="68614" name="Picture 5" descr="1"/>
          <p:cNvPicPr>
            <a:picLocks noChangeAspect="1" noChangeArrowheads="1"/>
          </p:cNvPicPr>
          <p:nvPr/>
        </p:nvPicPr>
        <p:blipFill>
          <a:blip r:embed="rId4">
            <a:alphaModFix amt="50000"/>
          </a:blip>
          <a:srcRect/>
          <a:stretch>
            <a:fillRect/>
          </a:stretch>
        </p:blipFill>
        <p:spPr bwMode="auto">
          <a:xfrm>
            <a:off x="4953000" y="1299799"/>
            <a:ext cx="3581400" cy="5558201"/>
          </a:xfrm>
          <a:prstGeom prst="rect">
            <a:avLst/>
          </a:prstGeom>
          <a:noFill/>
          <a:ln w="9525">
            <a:noFill/>
            <a:miter lim="800000"/>
            <a:headEnd/>
            <a:tailEnd/>
          </a:ln>
        </p:spPr>
      </p:pic>
      <p:sp>
        <p:nvSpPr>
          <p:cNvPr id="68615" name="Text Box 6"/>
          <p:cNvSpPr txBox="1">
            <a:spLocks noChangeArrowheads="1"/>
          </p:cNvSpPr>
          <p:nvPr/>
        </p:nvSpPr>
        <p:spPr bwMode="auto">
          <a:xfrm>
            <a:off x="609600" y="-228600"/>
            <a:ext cx="4876800" cy="396875"/>
          </a:xfrm>
          <a:prstGeom prst="rect">
            <a:avLst/>
          </a:prstGeom>
          <a:noFill/>
          <a:ln w="9525">
            <a:noFill/>
            <a:miter lim="800000"/>
            <a:headEnd/>
            <a:tailEnd/>
          </a:ln>
        </p:spPr>
        <p:txBody>
          <a:bodyPr>
            <a:prstTxWarp prst="textNoShape">
              <a:avLst/>
            </a:prstTxWarp>
            <a:spAutoFit/>
          </a:bodyPr>
          <a:lstStyle/>
          <a:p>
            <a:pPr>
              <a:spcBef>
                <a:spcPct val="50000"/>
              </a:spcBef>
            </a:pPr>
            <a:endParaRPr lang="en-US" sz="2000" b="1">
              <a:solidFill>
                <a:schemeClr val="tx2"/>
              </a:solidFill>
              <a:latin typeface="Arial" charset="0"/>
              <a:ea typeface="Times New Roman" charset="0"/>
              <a:cs typeface="Times New Roman" charset="0"/>
            </a:endParaRPr>
          </a:p>
        </p:txBody>
      </p:sp>
      <p:sp>
        <p:nvSpPr>
          <p:cNvPr id="68616" name="Text Box 121"/>
          <p:cNvSpPr txBox="1">
            <a:spLocks noChangeArrowheads="1"/>
          </p:cNvSpPr>
          <p:nvPr/>
        </p:nvSpPr>
        <p:spPr bwMode="auto">
          <a:xfrm>
            <a:off x="5029200" y="1524000"/>
            <a:ext cx="3048000" cy="3749675"/>
          </a:xfrm>
          <a:prstGeom prst="rect">
            <a:avLst/>
          </a:prstGeom>
          <a:noFill/>
          <a:ln w="9525">
            <a:noFill/>
            <a:miter lim="800000"/>
            <a:headEnd/>
            <a:tailEnd/>
          </a:ln>
        </p:spPr>
        <p:txBody>
          <a:bodyPr>
            <a:prstTxWarp prst="textNoShape">
              <a:avLst/>
            </a:prstTxWarp>
            <a:spAutoFit/>
          </a:bodyPr>
          <a:lstStyle/>
          <a:p>
            <a:pPr eaLnBrk="1" hangingPunct="1"/>
            <a:r>
              <a:rPr lang="en-US" sz="2000" b="1" dirty="0">
                <a:latin typeface="Arial" charset="0"/>
              </a:rPr>
              <a:t>Two Sites</a:t>
            </a:r>
          </a:p>
          <a:p>
            <a:pPr eaLnBrk="1" hangingPunct="1"/>
            <a:r>
              <a:rPr lang="en-US" sz="2000" dirty="0" err="1">
                <a:latin typeface="Arial" charset="0"/>
              </a:rPr>
              <a:t>Blackland</a:t>
            </a:r>
            <a:r>
              <a:rPr lang="en-US" sz="2000" dirty="0">
                <a:latin typeface="Arial" charset="0"/>
              </a:rPr>
              <a:t> Prairie</a:t>
            </a:r>
          </a:p>
          <a:p>
            <a:pPr eaLnBrk="1" hangingPunct="1"/>
            <a:r>
              <a:rPr lang="en-US" sz="2000" dirty="0">
                <a:latin typeface="Arial" charset="0"/>
              </a:rPr>
              <a:t>Edwards Plateau</a:t>
            </a:r>
          </a:p>
          <a:p>
            <a:pPr eaLnBrk="1" hangingPunct="1"/>
            <a:endParaRPr lang="en-US" sz="2000" dirty="0">
              <a:latin typeface="Arial" charset="0"/>
            </a:endParaRPr>
          </a:p>
          <a:p>
            <a:pPr eaLnBrk="1" hangingPunct="1"/>
            <a:r>
              <a:rPr lang="en-US" sz="2000" b="1" dirty="0">
                <a:latin typeface="Arial" charset="0"/>
              </a:rPr>
              <a:t>Seven Treatments</a:t>
            </a:r>
            <a:endParaRPr lang="en-US" sz="2000" dirty="0">
              <a:latin typeface="Arial" charset="0"/>
            </a:endParaRPr>
          </a:p>
          <a:p>
            <a:pPr eaLnBrk="1" hangingPunct="1"/>
            <a:r>
              <a:rPr lang="en-US" sz="2000" dirty="0">
                <a:latin typeface="Arial" charset="0"/>
              </a:rPr>
              <a:t>C = control</a:t>
            </a:r>
          </a:p>
          <a:p>
            <a:pPr eaLnBrk="1" hangingPunct="1"/>
            <a:r>
              <a:rPr lang="en-US" sz="2000" dirty="0">
                <a:latin typeface="Arial" charset="0"/>
              </a:rPr>
              <a:t>Ms = mow single</a:t>
            </a:r>
          </a:p>
          <a:p>
            <a:pPr eaLnBrk="1" hangingPunct="1"/>
            <a:r>
              <a:rPr lang="en-US" sz="2000" dirty="0" err="1">
                <a:latin typeface="Arial" charset="0"/>
              </a:rPr>
              <a:t>Mr</a:t>
            </a:r>
            <a:r>
              <a:rPr lang="en-US" sz="2000" dirty="0">
                <a:latin typeface="Arial" charset="0"/>
              </a:rPr>
              <a:t> = mow repeat</a:t>
            </a:r>
          </a:p>
          <a:p>
            <a:pPr eaLnBrk="1" hangingPunct="1"/>
            <a:r>
              <a:rPr lang="en-US" sz="2000" dirty="0">
                <a:latin typeface="Arial" charset="0"/>
              </a:rPr>
              <a:t>Hs = herbicide single</a:t>
            </a:r>
          </a:p>
          <a:p>
            <a:pPr eaLnBrk="1" hangingPunct="1"/>
            <a:r>
              <a:rPr lang="en-US" sz="2000" dirty="0">
                <a:latin typeface="Arial" charset="0"/>
              </a:rPr>
              <a:t>Hr = herbicide repeat</a:t>
            </a:r>
          </a:p>
          <a:p>
            <a:pPr eaLnBrk="1" hangingPunct="1"/>
            <a:r>
              <a:rPr lang="en-US" sz="2000" dirty="0">
                <a:latin typeface="Arial" charset="0"/>
              </a:rPr>
              <a:t>Fe = fire early summer</a:t>
            </a:r>
          </a:p>
          <a:p>
            <a:pPr eaLnBrk="1" hangingPunct="1"/>
            <a:r>
              <a:rPr lang="en-US" sz="2000" dirty="0">
                <a:latin typeface="Arial" charset="0"/>
              </a:rPr>
              <a:t>Fl = fire late summer</a:t>
            </a:r>
            <a:endParaRPr lang="en-US" sz="2000" dirty="0"/>
          </a:p>
        </p:txBody>
      </p:sp>
      <p:graphicFrame>
        <p:nvGraphicFramePr>
          <p:cNvPr id="68610" name="Object 2"/>
          <p:cNvGraphicFramePr>
            <a:graphicFrameLocks noChangeAspect="1"/>
          </p:cNvGraphicFramePr>
          <p:nvPr/>
        </p:nvGraphicFramePr>
        <p:xfrm>
          <a:off x="5604" y="1295400"/>
          <a:ext cx="4947396" cy="5562600"/>
        </p:xfrm>
        <a:graphic>
          <a:graphicData uri="http://schemas.openxmlformats.org/presentationml/2006/ole">
            <p:oleObj spid="_x0000_s145410" name="SPW 6.0 Graph" r:id="rId5" imgW="5659920" imgH="6546960" progId="">
              <p:embed/>
            </p:oleObj>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703263" y="2185988"/>
            <a:ext cx="184150" cy="457200"/>
          </a:xfrm>
          <a:prstGeom prst="rect">
            <a:avLst/>
          </a:prstGeom>
          <a:noFill/>
          <a:ln w="9525">
            <a:noFill/>
            <a:miter lim="800000"/>
            <a:headEnd/>
            <a:tailEnd/>
          </a:ln>
        </p:spPr>
        <p:txBody>
          <a:bodyPr wrap="none">
            <a:spAutoFit/>
          </a:bodyPr>
          <a:lstStyle/>
          <a:p>
            <a:endParaRPr lang="en-US"/>
          </a:p>
        </p:txBody>
      </p:sp>
      <p:sp>
        <p:nvSpPr>
          <p:cNvPr id="25603" name="Text Box 3"/>
          <p:cNvSpPr txBox="1">
            <a:spLocks noChangeArrowheads="1"/>
          </p:cNvSpPr>
          <p:nvPr/>
        </p:nvSpPr>
        <p:spPr bwMode="auto">
          <a:xfrm>
            <a:off x="228600" y="2362200"/>
            <a:ext cx="4114800" cy="2473325"/>
          </a:xfrm>
          <a:prstGeom prst="rect">
            <a:avLst/>
          </a:prstGeom>
          <a:noFill/>
          <a:ln w="9525">
            <a:noFill/>
            <a:miter lim="800000"/>
            <a:headEnd/>
            <a:tailEnd/>
          </a:ln>
        </p:spPr>
        <p:txBody>
          <a:bodyPr>
            <a:spAutoFit/>
          </a:bodyPr>
          <a:lstStyle/>
          <a:p>
            <a:pPr>
              <a:lnSpc>
                <a:spcPct val="130000"/>
              </a:lnSpc>
            </a:pPr>
            <a:r>
              <a:rPr lang="en-US" sz="2000" b="1" dirty="0">
                <a:solidFill>
                  <a:srgbClr val="408000"/>
                </a:solidFill>
                <a:latin typeface="Arial" charset="0"/>
              </a:rPr>
              <a:t>Since 2006</a:t>
            </a:r>
            <a:endParaRPr lang="en-US" sz="2000" dirty="0">
              <a:solidFill>
                <a:srgbClr val="408000"/>
              </a:solidFill>
              <a:latin typeface="Arial" charset="0"/>
            </a:endParaRPr>
          </a:p>
          <a:p>
            <a:pPr>
              <a:lnSpc>
                <a:spcPct val="130000"/>
              </a:lnSpc>
            </a:pPr>
            <a:r>
              <a:rPr lang="en-US" sz="2000" dirty="0">
                <a:solidFill>
                  <a:srgbClr val="408000"/>
                </a:solidFill>
                <a:latin typeface="Arial" charset="0"/>
              </a:rPr>
              <a:t>Workshops:</a:t>
            </a:r>
            <a:r>
              <a:rPr lang="en-US" sz="2000" dirty="0" smtClean="0">
                <a:latin typeface="Arial" charset="0"/>
              </a:rPr>
              <a:t> 47</a:t>
            </a:r>
          </a:p>
          <a:p>
            <a:pPr>
              <a:lnSpc>
                <a:spcPct val="130000"/>
              </a:lnSpc>
            </a:pPr>
            <a:r>
              <a:rPr lang="en-US" sz="2000" dirty="0">
                <a:solidFill>
                  <a:srgbClr val="408000"/>
                </a:solidFill>
                <a:latin typeface="Arial" charset="0"/>
              </a:rPr>
              <a:t>Satellites:</a:t>
            </a:r>
            <a:r>
              <a:rPr lang="en-US" sz="2000" dirty="0">
                <a:latin typeface="Arial" charset="0"/>
              </a:rPr>
              <a:t> 38</a:t>
            </a:r>
            <a:endParaRPr lang="en-US" sz="2000" dirty="0" smtClean="0">
              <a:latin typeface="Arial" charset="0"/>
            </a:endParaRPr>
          </a:p>
          <a:p>
            <a:pPr>
              <a:lnSpc>
                <a:spcPct val="130000"/>
              </a:lnSpc>
            </a:pPr>
            <a:r>
              <a:rPr lang="en-US" sz="2000" dirty="0" smtClean="0">
                <a:solidFill>
                  <a:srgbClr val="408000"/>
                </a:solidFill>
                <a:latin typeface="Arial" charset="0"/>
              </a:rPr>
              <a:t>Citizen Scientists:</a:t>
            </a:r>
            <a:r>
              <a:rPr lang="en-US" sz="2000" dirty="0" smtClean="0">
                <a:latin typeface="Arial" charset="0"/>
              </a:rPr>
              <a:t> 948</a:t>
            </a:r>
          </a:p>
          <a:p>
            <a:pPr>
              <a:lnSpc>
                <a:spcPct val="130000"/>
              </a:lnSpc>
            </a:pPr>
            <a:r>
              <a:rPr lang="en-US" sz="2000" dirty="0">
                <a:solidFill>
                  <a:srgbClr val="408000"/>
                </a:solidFill>
                <a:latin typeface="Arial" charset="0"/>
              </a:rPr>
              <a:t>Observations:</a:t>
            </a:r>
            <a:r>
              <a:rPr lang="en-US" sz="2000" dirty="0" smtClean="0">
                <a:latin typeface="Arial" charset="0"/>
              </a:rPr>
              <a:t> &gt;11,000</a:t>
            </a:r>
            <a:endParaRPr lang="en-US" sz="2000" dirty="0">
              <a:latin typeface="Arial" charset="0"/>
            </a:endParaRPr>
          </a:p>
          <a:p>
            <a:pPr>
              <a:lnSpc>
                <a:spcPct val="130000"/>
              </a:lnSpc>
            </a:pPr>
            <a:r>
              <a:rPr lang="en-US" sz="2000" dirty="0">
                <a:solidFill>
                  <a:srgbClr val="408000"/>
                </a:solidFill>
                <a:latin typeface="Arial" charset="0"/>
              </a:rPr>
              <a:t>Species Targeted:</a:t>
            </a:r>
            <a:r>
              <a:rPr lang="en-US" sz="2000" dirty="0">
                <a:latin typeface="Arial" charset="0"/>
              </a:rPr>
              <a:t> 141</a:t>
            </a:r>
          </a:p>
        </p:txBody>
      </p:sp>
      <p:sp>
        <p:nvSpPr>
          <p:cNvPr id="25604" name="Rectangle 4"/>
          <p:cNvSpPr>
            <a:spLocks noChangeArrowheads="1"/>
          </p:cNvSpPr>
          <p:nvPr/>
        </p:nvSpPr>
        <p:spPr bwMode="auto">
          <a:xfrm>
            <a:off x="4835525" y="4132263"/>
            <a:ext cx="184150" cy="457200"/>
          </a:xfrm>
          <a:prstGeom prst="rect">
            <a:avLst/>
          </a:prstGeom>
          <a:noFill/>
          <a:ln w="9525">
            <a:noFill/>
            <a:miter lim="800000"/>
            <a:headEnd/>
            <a:tailEnd/>
          </a:ln>
        </p:spPr>
        <p:txBody>
          <a:bodyPr wrap="none">
            <a:spAutoFit/>
          </a:bodyPr>
          <a:lstStyle/>
          <a:p>
            <a:endParaRPr lang="en-US"/>
          </a:p>
        </p:txBody>
      </p:sp>
      <p:sp>
        <p:nvSpPr>
          <p:cNvPr id="25605" name="Text Box 6"/>
          <p:cNvSpPr txBox="1">
            <a:spLocks noChangeArrowheads="1"/>
          </p:cNvSpPr>
          <p:nvPr/>
        </p:nvSpPr>
        <p:spPr bwMode="auto">
          <a:xfrm>
            <a:off x="228600" y="1371600"/>
            <a:ext cx="8458200" cy="923330"/>
          </a:xfrm>
          <a:prstGeom prst="rect">
            <a:avLst/>
          </a:prstGeom>
          <a:noFill/>
          <a:ln w="9525">
            <a:noFill/>
            <a:miter lim="800000"/>
            <a:headEnd/>
            <a:tailEnd/>
          </a:ln>
        </p:spPr>
        <p:txBody>
          <a:bodyPr wrap="square">
            <a:spAutoFit/>
          </a:bodyPr>
          <a:lstStyle/>
          <a:p>
            <a:pPr eaLnBrk="1" hangingPunct="1"/>
            <a:r>
              <a:rPr lang="en-US" sz="1800" dirty="0">
                <a:latin typeface="Arial" charset="0"/>
              </a:rPr>
              <a:t>The Invaders of Texas Program is an innovative campaign whereby volunteer "citizen scientists" are trained to </a:t>
            </a:r>
            <a:r>
              <a:rPr lang="en-US" sz="1800" dirty="0">
                <a:solidFill>
                  <a:srgbClr val="000000"/>
                </a:solidFill>
                <a:latin typeface="Arial" charset="0"/>
              </a:rPr>
              <a:t>detect and report invasive species in their communities.</a:t>
            </a:r>
            <a:endParaRPr lang="en-US" sz="1800" dirty="0">
              <a:solidFill>
                <a:srgbClr val="000000"/>
              </a:solidFill>
              <a:latin typeface="Times New Roman" pitchFamily="18" charset="0"/>
            </a:endParaRPr>
          </a:p>
        </p:txBody>
      </p:sp>
      <p:sp>
        <p:nvSpPr>
          <p:cNvPr id="25608" name="Rectangle 11"/>
          <p:cNvSpPr>
            <a:spLocks noGrp="1" noChangeArrowheads="1"/>
          </p:cNvSpPr>
          <p:nvPr>
            <p:ph type="ctrTitle"/>
          </p:nvPr>
        </p:nvSpPr>
        <p:spPr bwMode="auto">
          <a:xfrm>
            <a:off x="228600" y="838200"/>
            <a:ext cx="3124200" cy="457200"/>
          </a:xfrm>
          <a:noFill/>
          <a:ln>
            <a:miter lim="800000"/>
            <a:headEnd/>
            <a:tailEnd/>
          </a:ln>
        </p:spPr>
        <p:txBody>
          <a:bodyPr vert="horz" wrap="square" lIns="91440" tIns="45720" rIns="91440" bIns="45720" numCol="1" anchor="t" anchorCtr="0" compatLnSpc="1">
            <a:prstTxWarp prst="textNoShape">
              <a:avLst/>
            </a:prstTxWarp>
          </a:bodyPr>
          <a:lstStyle/>
          <a:p>
            <a:pPr algn="l"/>
            <a:r>
              <a:rPr lang="en-US" sz="2400" b="1" dirty="0" smtClean="0">
                <a:solidFill>
                  <a:srgbClr val="408000"/>
                </a:solidFill>
                <a:latin typeface="Arial" charset="0"/>
              </a:rPr>
              <a:t>Invaders of Texas</a:t>
            </a:r>
            <a:endParaRPr lang="en-US" dirty="0" smtClean="0"/>
          </a:p>
        </p:txBody>
      </p:sp>
      <p:pic>
        <p:nvPicPr>
          <p:cNvPr id="10" name="Picture 9" descr="DSC01979.JPG"/>
          <p:cNvPicPr>
            <a:picLocks noChangeAspect="1"/>
          </p:cNvPicPr>
          <p:nvPr/>
        </p:nvPicPr>
        <p:blipFill>
          <a:blip r:embed="rId3"/>
          <a:stretch>
            <a:fillRect/>
          </a:stretch>
        </p:blipFill>
        <p:spPr>
          <a:xfrm>
            <a:off x="3200400" y="2400300"/>
            <a:ext cx="5943600" cy="44577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703263" y="2185988"/>
            <a:ext cx="184150" cy="366712"/>
          </a:xfrm>
          <a:prstGeom prst="rect">
            <a:avLst/>
          </a:prstGeom>
          <a:noFill/>
          <a:ln w="9525">
            <a:noFill/>
            <a:miter lim="800000"/>
            <a:headEnd/>
            <a:tailEnd/>
          </a:ln>
        </p:spPr>
        <p:txBody>
          <a:bodyPr wrap="none">
            <a:spAutoFit/>
          </a:bodyPr>
          <a:lstStyle/>
          <a:p>
            <a:pPr eaLnBrk="1" hangingPunct="1"/>
            <a:endParaRPr lang="en-US" sz="1800">
              <a:latin typeface="Calibri" pitchFamily="34" charset="0"/>
            </a:endParaRPr>
          </a:p>
        </p:txBody>
      </p:sp>
      <p:sp>
        <p:nvSpPr>
          <p:cNvPr id="26628" name="Rectangle 4"/>
          <p:cNvSpPr>
            <a:spLocks noChangeArrowheads="1"/>
          </p:cNvSpPr>
          <p:nvPr/>
        </p:nvSpPr>
        <p:spPr bwMode="auto">
          <a:xfrm>
            <a:off x="4835525" y="4132263"/>
            <a:ext cx="184150" cy="366712"/>
          </a:xfrm>
          <a:prstGeom prst="rect">
            <a:avLst/>
          </a:prstGeom>
          <a:noFill/>
          <a:ln w="9525">
            <a:noFill/>
            <a:miter lim="800000"/>
            <a:headEnd/>
            <a:tailEnd/>
          </a:ln>
        </p:spPr>
        <p:txBody>
          <a:bodyPr wrap="none">
            <a:spAutoFit/>
          </a:bodyPr>
          <a:lstStyle/>
          <a:p>
            <a:pPr eaLnBrk="1" hangingPunct="1"/>
            <a:endParaRPr lang="en-US" sz="1800">
              <a:latin typeface="Calibri" pitchFamily="34" charset="0"/>
            </a:endParaRPr>
          </a:p>
        </p:txBody>
      </p:sp>
      <p:pic>
        <p:nvPicPr>
          <p:cNvPr id="6" name="Picture 10" descr="13"/>
          <p:cNvPicPr>
            <a:picLocks noChangeAspect="1" noChangeArrowheads="1"/>
          </p:cNvPicPr>
          <p:nvPr/>
        </p:nvPicPr>
        <p:blipFill>
          <a:blip r:embed="rId3"/>
          <a:srcRect/>
          <a:stretch>
            <a:fillRect/>
          </a:stretch>
        </p:blipFill>
        <p:spPr bwMode="auto">
          <a:xfrm>
            <a:off x="0" y="1295400"/>
            <a:ext cx="2425700" cy="5562600"/>
          </a:xfrm>
          <a:prstGeom prst="rect">
            <a:avLst/>
          </a:prstGeom>
          <a:noFill/>
          <a:ln w="9525">
            <a:solidFill>
              <a:schemeClr val="tx1"/>
            </a:solidFill>
            <a:miter lim="800000"/>
            <a:headEnd/>
            <a:tailEnd/>
          </a:ln>
        </p:spPr>
      </p:pic>
      <p:pic>
        <p:nvPicPr>
          <p:cNvPr id="7" name="Picture 6" descr="Invaders_satellites_new.jpg"/>
          <p:cNvPicPr>
            <a:picLocks noChangeAspect="1"/>
          </p:cNvPicPr>
          <p:nvPr/>
        </p:nvPicPr>
        <p:blipFill>
          <a:blip r:embed="rId4" cstate="print"/>
          <a:stretch>
            <a:fillRect/>
          </a:stretch>
        </p:blipFill>
        <p:spPr>
          <a:xfrm>
            <a:off x="3122930" y="1303020"/>
            <a:ext cx="5716270" cy="5173980"/>
          </a:xfrm>
          <a:prstGeom prst="rect">
            <a:avLst/>
          </a:prstGeom>
          <a:ln>
            <a:solidFill>
              <a:schemeClr val="tx1"/>
            </a:solidFill>
          </a:ln>
        </p:spPr>
      </p:pic>
      <p:sp>
        <p:nvSpPr>
          <p:cNvPr id="8" name="Rectangle 3"/>
          <p:cNvSpPr txBox="1">
            <a:spLocks noChangeArrowheads="1"/>
          </p:cNvSpPr>
          <p:nvPr/>
        </p:nvSpPr>
        <p:spPr bwMode="auto">
          <a:xfrm>
            <a:off x="152400" y="838200"/>
            <a:ext cx="88392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808000"/>
                </a:solidFill>
                <a:effectLst/>
                <a:uLnTx/>
                <a:uFillTx/>
                <a:latin typeface="Arial" charset="0"/>
                <a:ea typeface="ＭＳ Ｐゴシック" pitchFamily="-123" charset="-128"/>
                <a:cs typeface="ＭＳ Ｐゴシック" pitchFamily="-123" charset="-128"/>
              </a:rPr>
              <a:t>Satellites</a:t>
            </a:r>
            <a:endParaRPr kumimoji="0" lang="en-US" sz="2400" b="1" i="0" u="none" strike="noStrike" kern="1200" cap="none" spc="0" normalizeH="0" baseline="0" noProof="0" dirty="0">
              <a:ln>
                <a:noFill/>
              </a:ln>
              <a:solidFill>
                <a:srgbClr val="808000"/>
              </a:solidFill>
              <a:effectLst/>
              <a:uLnTx/>
              <a:uFillTx/>
              <a:latin typeface="Arial" charset="0"/>
              <a:ea typeface="ＭＳ Ｐゴシック" pitchFamily="-123" charset="-128"/>
              <a:cs typeface="ＭＳ Ｐゴシック" pitchFamily="-123" charset="-128"/>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703263" y="2185988"/>
            <a:ext cx="184150" cy="366712"/>
          </a:xfrm>
          <a:prstGeom prst="rect">
            <a:avLst/>
          </a:prstGeom>
          <a:noFill/>
          <a:ln w="9525">
            <a:noFill/>
            <a:miter lim="800000"/>
            <a:headEnd/>
            <a:tailEnd/>
          </a:ln>
        </p:spPr>
        <p:txBody>
          <a:bodyPr wrap="none">
            <a:prstTxWarp prst="textNoShape">
              <a:avLst/>
            </a:prstTxWarp>
            <a:spAutoFit/>
          </a:bodyPr>
          <a:lstStyle/>
          <a:p>
            <a:pPr eaLnBrk="1" hangingPunct="1"/>
            <a:endParaRPr lang="en-US" sz="1800">
              <a:latin typeface="Calibri" charset="0"/>
            </a:endParaRPr>
          </a:p>
        </p:txBody>
      </p:sp>
      <p:sp>
        <p:nvSpPr>
          <p:cNvPr id="74755" name="Rectangle 3"/>
          <p:cNvSpPr>
            <a:spLocks noGrp="1" noChangeArrowheads="1"/>
          </p:cNvSpPr>
          <p:nvPr>
            <p:ph type="ctrTitle" idx="4294967295"/>
          </p:nvPr>
        </p:nvSpPr>
        <p:spPr bwMode="auto">
          <a:xfrm>
            <a:off x="152400" y="838200"/>
            <a:ext cx="8839200" cy="457200"/>
          </a:xfrm>
          <a:prstGeom prst="rect">
            <a:avLst/>
          </a:prstGeom>
          <a:noFill/>
          <a:ln>
            <a:miter lim="800000"/>
            <a:headEnd/>
            <a:tailEnd/>
          </a:ln>
        </p:spPr>
        <p:txBody>
          <a:bodyPr>
            <a:prstTxWarp prst="textNoShape">
              <a:avLst/>
            </a:prstTxWarp>
          </a:bodyPr>
          <a:lstStyle/>
          <a:p>
            <a:pPr algn="l" eaLnBrk="1" hangingPunct="1"/>
            <a:r>
              <a:rPr lang="en-US" sz="2400" b="1" dirty="0" smtClean="0">
                <a:solidFill>
                  <a:srgbClr val="808000"/>
                </a:solidFill>
                <a:latin typeface="Arial" charset="0"/>
              </a:rPr>
              <a:t>Citizen</a:t>
            </a:r>
            <a:r>
              <a:rPr lang="en-US" sz="2400" b="1" dirty="0" smtClean="0">
                <a:solidFill>
                  <a:srgbClr val="408000"/>
                </a:solidFill>
                <a:latin typeface="Arial" charset="0"/>
              </a:rPr>
              <a:t> </a:t>
            </a:r>
            <a:r>
              <a:rPr lang="en-US" sz="2400" b="1" dirty="0">
                <a:solidFill>
                  <a:srgbClr val="808000"/>
                </a:solidFill>
                <a:latin typeface="Arial" charset="0"/>
              </a:rPr>
              <a:t>Scientists</a:t>
            </a:r>
          </a:p>
        </p:txBody>
      </p:sp>
      <p:sp>
        <p:nvSpPr>
          <p:cNvPr id="74756" name="Rectangle 4"/>
          <p:cNvSpPr>
            <a:spLocks noChangeArrowheads="1"/>
          </p:cNvSpPr>
          <p:nvPr/>
        </p:nvSpPr>
        <p:spPr bwMode="auto">
          <a:xfrm>
            <a:off x="4835525" y="4132263"/>
            <a:ext cx="184150" cy="366712"/>
          </a:xfrm>
          <a:prstGeom prst="rect">
            <a:avLst/>
          </a:prstGeom>
          <a:noFill/>
          <a:ln w="9525">
            <a:noFill/>
            <a:miter lim="800000"/>
            <a:headEnd/>
            <a:tailEnd/>
          </a:ln>
        </p:spPr>
        <p:txBody>
          <a:bodyPr wrap="none">
            <a:prstTxWarp prst="textNoShape">
              <a:avLst/>
            </a:prstTxWarp>
            <a:spAutoFit/>
          </a:bodyPr>
          <a:lstStyle/>
          <a:p>
            <a:pPr eaLnBrk="1" hangingPunct="1"/>
            <a:endParaRPr lang="en-US" sz="1800">
              <a:latin typeface="Calibri" charset="0"/>
            </a:endParaRPr>
          </a:p>
        </p:txBody>
      </p:sp>
      <p:pic>
        <p:nvPicPr>
          <p:cNvPr id="6" name="Picture 7" descr="cs.jpg"/>
          <p:cNvPicPr>
            <a:picLocks noChangeAspect="1"/>
          </p:cNvPicPr>
          <p:nvPr/>
        </p:nvPicPr>
        <p:blipFill>
          <a:blip r:embed="rId3"/>
          <a:srcRect/>
          <a:stretch>
            <a:fillRect/>
          </a:stretch>
        </p:blipFill>
        <p:spPr bwMode="auto">
          <a:xfrm>
            <a:off x="1295400" y="1447800"/>
            <a:ext cx="6629400" cy="4621212"/>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51" name="Rectangle 2"/>
          <p:cNvSpPr>
            <a:spLocks noChangeArrowheads="1"/>
          </p:cNvSpPr>
          <p:nvPr/>
        </p:nvSpPr>
        <p:spPr bwMode="auto">
          <a:xfrm>
            <a:off x="703263" y="2262188"/>
            <a:ext cx="188912" cy="461962"/>
          </a:xfrm>
          <a:prstGeom prst="rect">
            <a:avLst/>
          </a:prstGeom>
          <a:noFill/>
          <a:ln w="9525">
            <a:noFill/>
            <a:miter lim="800000"/>
            <a:headEnd/>
            <a:tailEnd/>
          </a:ln>
        </p:spPr>
        <p:txBody>
          <a:bodyPr>
            <a:spAutoFit/>
          </a:bodyPr>
          <a:lstStyle/>
          <a:p>
            <a:endParaRPr lang="en-US"/>
          </a:p>
        </p:txBody>
      </p:sp>
      <p:sp>
        <p:nvSpPr>
          <p:cNvPr id="31753" name="Text Box 4"/>
          <p:cNvSpPr txBox="1">
            <a:spLocks noChangeArrowheads="1"/>
          </p:cNvSpPr>
          <p:nvPr/>
        </p:nvSpPr>
        <p:spPr bwMode="auto">
          <a:xfrm>
            <a:off x="381000" y="1524000"/>
            <a:ext cx="2578100" cy="563563"/>
          </a:xfrm>
          <a:prstGeom prst="rect">
            <a:avLst/>
          </a:prstGeom>
          <a:noFill/>
          <a:ln w="9525">
            <a:noFill/>
            <a:miter lim="800000"/>
            <a:headEnd/>
            <a:tailEnd/>
          </a:ln>
        </p:spPr>
        <p:txBody>
          <a:bodyPr>
            <a:spAutoFit/>
          </a:bodyPr>
          <a:lstStyle/>
          <a:p>
            <a:pPr>
              <a:lnSpc>
                <a:spcPct val="170000"/>
              </a:lnSpc>
            </a:pPr>
            <a:endParaRPr lang="en-US" sz="1800">
              <a:latin typeface="Arial" charset="0"/>
            </a:endParaRPr>
          </a:p>
        </p:txBody>
      </p:sp>
      <p:sp>
        <p:nvSpPr>
          <p:cNvPr id="31754" name="Text Box 6"/>
          <p:cNvSpPr txBox="1">
            <a:spLocks noChangeArrowheads="1"/>
          </p:cNvSpPr>
          <p:nvPr/>
        </p:nvSpPr>
        <p:spPr bwMode="auto">
          <a:xfrm>
            <a:off x="152400" y="1371601"/>
            <a:ext cx="2578100" cy="2477601"/>
          </a:xfrm>
          <a:prstGeom prst="rect">
            <a:avLst/>
          </a:prstGeom>
          <a:noFill/>
          <a:ln w="9525">
            <a:noFill/>
            <a:miter lim="800000"/>
            <a:headEnd/>
            <a:tailEnd/>
          </a:ln>
        </p:spPr>
        <p:txBody>
          <a:bodyPr wrap="square">
            <a:spAutoFit/>
          </a:bodyPr>
          <a:lstStyle/>
          <a:p>
            <a:pPr>
              <a:lnSpc>
                <a:spcPct val="130000"/>
              </a:lnSpc>
            </a:pPr>
            <a:r>
              <a:rPr lang="en-US" sz="2000" b="1" dirty="0">
                <a:solidFill>
                  <a:srgbClr val="408000"/>
                </a:solidFill>
                <a:latin typeface="Arial" charset="0"/>
              </a:rPr>
              <a:t>Google Maps</a:t>
            </a:r>
          </a:p>
          <a:p>
            <a:pPr>
              <a:lnSpc>
                <a:spcPct val="130000"/>
              </a:lnSpc>
            </a:pPr>
            <a:r>
              <a:rPr lang="en-US" sz="2000" dirty="0">
                <a:latin typeface="Arial" charset="0"/>
              </a:rPr>
              <a:t>Interactive and searchable by Species or Satellite and linked  to individual records.</a:t>
            </a:r>
          </a:p>
        </p:txBody>
      </p:sp>
      <p:pic>
        <p:nvPicPr>
          <p:cNvPr id="11" name="Picture 10" descr="3.jpg"/>
          <p:cNvPicPr>
            <a:picLocks noChangeAspect="1"/>
          </p:cNvPicPr>
          <p:nvPr/>
        </p:nvPicPr>
        <p:blipFill>
          <a:blip r:embed="rId3"/>
          <a:stretch>
            <a:fillRect/>
          </a:stretch>
        </p:blipFill>
        <p:spPr>
          <a:xfrm>
            <a:off x="3429000" y="1066800"/>
            <a:ext cx="5455920" cy="5577840"/>
          </a:xfrm>
          <a:prstGeom prst="rect">
            <a:avLst/>
          </a:prstGeom>
          <a:ln w="3175" cmpd="sng">
            <a:solidFill>
              <a:schemeClr val="tx1"/>
            </a:solid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descr="4.jpg"/>
          <p:cNvPicPr>
            <a:picLocks noChangeAspect="1"/>
          </p:cNvPicPr>
          <p:nvPr/>
        </p:nvPicPr>
        <p:blipFill>
          <a:blip r:embed="rId3"/>
          <a:stretch>
            <a:fillRect/>
          </a:stretch>
        </p:blipFill>
        <p:spPr>
          <a:xfrm>
            <a:off x="3429000" y="1066800"/>
            <a:ext cx="5455920" cy="5577840"/>
          </a:xfrm>
          <a:prstGeom prst="rect">
            <a:avLst/>
          </a:prstGeom>
          <a:ln w="3175" cmpd="sng">
            <a:solidFill>
              <a:schemeClr val="tx1"/>
            </a:solidFill>
          </a:ln>
        </p:spPr>
      </p:pic>
      <p:sp>
        <p:nvSpPr>
          <p:cNvPr id="31751" name="Rectangle 2"/>
          <p:cNvSpPr>
            <a:spLocks noChangeArrowheads="1"/>
          </p:cNvSpPr>
          <p:nvPr/>
        </p:nvSpPr>
        <p:spPr bwMode="auto">
          <a:xfrm>
            <a:off x="703263" y="2262188"/>
            <a:ext cx="188912" cy="461962"/>
          </a:xfrm>
          <a:prstGeom prst="rect">
            <a:avLst/>
          </a:prstGeom>
          <a:noFill/>
          <a:ln w="9525">
            <a:noFill/>
            <a:miter lim="800000"/>
            <a:headEnd/>
            <a:tailEnd/>
          </a:ln>
        </p:spPr>
        <p:txBody>
          <a:bodyPr>
            <a:spAutoFit/>
          </a:bodyPr>
          <a:lstStyle/>
          <a:p>
            <a:endParaRPr lang="en-US"/>
          </a:p>
        </p:txBody>
      </p:sp>
      <p:sp>
        <p:nvSpPr>
          <p:cNvPr id="31753" name="Text Box 4"/>
          <p:cNvSpPr txBox="1">
            <a:spLocks noChangeArrowheads="1"/>
          </p:cNvSpPr>
          <p:nvPr/>
        </p:nvSpPr>
        <p:spPr bwMode="auto">
          <a:xfrm>
            <a:off x="381000" y="1524000"/>
            <a:ext cx="2578100" cy="563563"/>
          </a:xfrm>
          <a:prstGeom prst="rect">
            <a:avLst/>
          </a:prstGeom>
          <a:noFill/>
          <a:ln w="9525">
            <a:noFill/>
            <a:miter lim="800000"/>
            <a:headEnd/>
            <a:tailEnd/>
          </a:ln>
        </p:spPr>
        <p:txBody>
          <a:bodyPr>
            <a:spAutoFit/>
          </a:bodyPr>
          <a:lstStyle/>
          <a:p>
            <a:pPr>
              <a:lnSpc>
                <a:spcPct val="170000"/>
              </a:lnSpc>
            </a:pPr>
            <a:endParaRPr lang="en-US" sz="1800">
              <a:latin typeface="Arial" charset="0"/>
            </a:endParaRPr>
          </a:p>
        </p:txBody>
      </p:sp>
      <p:sp>
        <p:nvSpPr>
          <p:cNvPr id="31754" name="Text Box 6"/>
          <p:cNvSpPr txBox="1">
            <a:spLocks noChangeArrowheads="1"/>
          </p:cNvSpPr>
          <p:nvPr/>
        </p:nvSpPr>
        <p:spPr bwMode="auto">
          <a:xfrm>
            <a:off x="152400" y="1371601"/>
            <a:ext cx="2578100" cy="2477601"/>
          </a:xfrm>
          <a:prstGeom prst="rect">
            <a:avLst/>
          </a:prstGeom>
          <a:noFill/>
          <a:ln w="9525">
            <a:noFill/>
            <a:miter lim="800000"/>
            <a:headEnd/>
            <a:tailEnd/>
          </a:ln>
        </p:spPr>
        <p:txBody>
          <a:bodyPr wrap="square">
            <a:spAutoFit/>
          </a:bodyPr>
          <a:lstStyle/>
          <a:p>
            <a:pPr>
              <a:lnSpc>
                <a:spcPct val="130000"/>
              </a:lnSpc>
            </a:pPr>
            <a:r>
              <a:rPr lang="en-US" sz="2000" b="1" dirty="0">
                <a:solidFill>
                  <a:srgbClr val="408000"/>
                </a:solidFill>
                <a:latin typeface="Arial" charset="0"/>
              </a:rPr>
              <a:t>Google Maps</a:t>
            </a:r>
          </a:p>
          <a:p>
            <a:pPr>
              <a:lnSpc>
                <a:spcPct val="130000"/>
              </a:lnSpc>
            </a:pPr>
            <a:r>
              <a:rPr lang="en-US" sz="2000" dirty="0">
                <a:latin typeface="Arial" charset="0"/>
              </a:rPr>
              <a:t>Interactive and searchable by Species or Satellite and linked  to individual records.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descr="5.jpg"/>
          <p:cNvPicPr>
            <a:picLocks noChangeAspect="1"/>
          </p:cNvPicPr>
          <p:nvPr/>
        </p:nvPicPr>
        <p:blipFill>
          <a:blip r:embed="rId3"/>
          <a:stretch>
            <a:fillRect/>
          </a:stretch>
        </p:blipFill>
        <p:spPr>
          <a:xfrm>
            <a:off x="3429000" y="1066800"/>
            <a:ext cx="5455920" cy="5577840"/>
          </a:xfrm>
          <a:prstGeom prst="rect">
            <a:avLst/>
          </a:prstGeom>
          <a:ln w="3175" cmpd="sng">
            <a:solidFill>
              <a:schemeClr val="tx1"/>
            </a:solidFill>
          </a:ln>
        </p:spPr>
      </p:pic>
      <p:sp>
        <p:nvSpPr>
          <p:cNvPr id="31751" name="Rectangle 2"/>
          <p:cNvSpPr>
            <a:spLocks noChangeArrowheads="1"/>
          </p:cNvSpPr>
          <p:nvPr/>
        </p:nvSpPr>
        <p:spPr bwMode="auto">
          <a:xfrm>
            <a:off x="703263" y="2262188"/>
            <a:ext cx="188912" cy="461962"/>
          </a:xfrm>
          <a:prstGeom prst="rect">
            <a:avLst/>
          </a:prstGeom>
          <a:noFill/>
          <a:ln w="9525">
            <a:noFill/>
            <a:miter lim="800000"/>
            <a:headEnd/>
            <a:tailEnd/>
          </a:ln>
        </p:spPr>
        <p:txBody>
          <a:bodyPr>
            <a:spAutoFit/>
          </a:bodyPr>
          <a:lstStyle/>
          <a:p>
            <a:endParaRPr lang="en-US"/>
          </a:p>
        </p:txBody>
      </p:sp>
      <p:sp>
        <p:nvSpPr>
          <p:cNvPr id="31753" name="Text Box 4"/>
          <p:cNvSpPr txBox="1">
            <a:spLocks noChangeArrowheads="1"/>
          </p:cNvSpPr>
          <p:nvPr/>
        </p:nvSpPr>
        <p:spPr bwMode="auto">
          <a:xfrm>
            <a:off x="381000" y="1524000"/>
            <a:ext cx="2578100" cy="563563"/>
          </a:xfrm>
          <a:prstGeom prst="rect">
            <a:avLst/>
          </a:prstGeom>
          <a:noFill/>
          <a:ln w="9525">
            <a:noFill/>
            <a:miter lim="800000"/>
            <a:headEnd/>
            <a:tailEnd/>
          </a:ln>
        </p:spPr>
        <p:txBody>
          <a:bodyPr>
            <a:spAutoFit/>
          </a:bodyPr>
          <a:lstStyle/>
          <a:p>
            <a:pPr>
              <a:lnSpc>
                <a:spcPct val="170000"/>
              </a:lnSpc>
            </a:pPr>
            <a:endParaRPr lang="en-US" sz="1800">
              <a:latin typeface="Arial" charset="0"/>
            </a:endParaRPr>
          </a:p>
        </p:txBody>
      </p:sp>
      <p:sp>
        <p:nvSpPr>
          <p:cNvPr id="31754" name="Text Box 6"/>
          <p:cNvSpPr txBox="1">
            <a:spLocks noChangeArrowheads="1"/>
          </p:cNvSpPr>
          <p:nvPr/>
        </p:nvSpPr>
        <p:spPr bwMode="auto">
          <a:xfrm>
            <a:off x="152400" y="1371601"/>
            <a:ext cx="2578100" cy="2477601"/>
          </a:xfrm>
          <a:prstGeom prst="rect">
            <a:avLst/>
          </a:prstGeom>
          <a:noFill/>
          <a:ln w="9525">
            <a:noFill/>
            <a:miter lim="800000"/>
            <a:headEnd/>
            <a:tailEnd/>
          </a:ln>
        </p:spPr>
        <p:txBody>
          <a:bodyPr wrap="square">
            <a:spAutoFit/>
          </a:bodyPr>
          <a:lstStyle/>
          <a:p>
            <a:pPr>
              <a:lnSpc>
                <a:spcPct val="130000"/>
              </a:lnSpc>
            </a:pPr>
            <a:r>
              <a:rPr lang="en-US" sz="2000" b="1" dirty="0">
                <a:solidFill>
                  <a:srgbClr val="408000"/>
                </a:solidFill>
                <a:latin typeface="Arial" charset="0"/>
              </a:rPr>
              <a:t>Google Maps</a:t>
            </a:r>
          </a:p>
          <a:p>
            <a:pPr>
              <a:lnSpc>
                <a:spcPct val="130000"/>
              </a:lnSpc>
            </a:pPr>
            <a:r>
              <a:rPr lang="en-US" sz="2000" dirty="0">
                <a:latin typeface="Arial" charset="0"/>
              </a:rPr>
              <a:t>Interactive and searchable by Species or Satellite and linked  to individual records.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descr="6.jpg"/>
          <p:cNvPicPr>
            <a:picLocks noChangeAspect="1"/>
          </p:cNvPicPr>
          <p:nvPr/>
        </p:nvPicPr>
        <p:blipFill>
          <a:blip r:embed="rId3"/>
          <a:stretch>
            <a:fillRect/>
          </a:stretch>
        </p:blipFill>
        <p:spPr>
          <a:xfrm>
            <a:off x="3429000" y="1066800"/>
            <a:ext cx="5455920" cy="5577840"/>
          </a:xfrm>
          <a:prstGeom prst="rect">
            <a:avLst/>
          </a:prstGeom>
          <a:ln w="3175" cmpd="sng">
            <a:solidFill>
              <a:schemeClr val="tx1"/>
            </a:solidFill>
          </a:ln>
        </p:spPr>
      </p:pic>
      <p:sp>
        <p:nvSpPr>
          <p:cNvPr id="31751" name="Rectangle 2"/>
          <p:cNvSpPr>
            <a:spLocks noChangeArrowheads="1"/>
          </p:cNvSpPr>
          <p:nvPr/>
        </p:nvSpPr>
        <p:spPr bwMode="auto">
          <a:xfrm>
            <a:off x="703263" y="2262188"/>
            <a:ext cx="188912" cy="461962"/>
          </a:xfrm>
          <a:prstGeom prst="rect">
            <a:avLst/>
          </a:prstGeom>
          <a:noFill/>
          <a:ln w="9525">
            <a:noFill/>
            <a:miter lim="800000"/>
            <a:headEnd/>
            <a:tailEnd/>
          </a:ln>
        </p:spPr>
        <p:txBody>
          <a:bodyPr>
            <a:spAutoFit/>
          </a:bodyPr>
          <a:lstStyle/>
          <a:p>
            <a:endParaRPr lang="en-US"/>
          </a:p>
        </p:txBody>
      </p:sp>
      <p:sp>
        <p:nvSpPr>
          <p:cNvPr id="31753" name="Text Box 4"/>
          <p:cNvSpPr txBox="1">
            <a:spLocks noChangeArrowheads="1"/>
          </p:cNvSpPr>
          <p:nvPr/>
        </p:nvSpPr>
        <p:spPr bwMode="auto">
          <a:xfrm>
            <a:off x="381000" y="1524000"/>
            <a:ext cx="2578100" cy="563563"/>
          </a:xfrm>
          <a:prstGeom prst="rect">
            <a:avLst/>
          </a:prstGeom>
          <a:noFill/>
          <a:ln w="9525">
            <a:noFill/>
            <a:miter lim="800000"/>
            <a:headEnd/>
            <a:tailEnd/>
          </a:ln>
        </p:spPr>
        <p:txBody>
          <a:bodyPr>
            <a:spAutoFit/>
          </a:bodyPr>
          <a:lstStyle/>
          <a:p>
            <a:pPr>
              <a:lnSpc>
                <a:spcPct val="170000"/>
              </a:lnSpc>
            </a:pPr>
            <a:endParaRPr lang="en-US" sz="1800">
              <a:latin typeface="Arial" charset="0"/>
            </a:endParaRPr>
          </a:p>
        </p:txBody>
      </p:sp>
      <p:sp>
        <p:nvSpPr>
          <p:cNvPr id="31754" name="Text Box 6"/>
          <p:cNvSpPr txBox="1">
            <a:spLocks noChangeArrowheads="1"/>
          </p:cNvSpPr>
          <p:nvPr/>
        </p:nvSpPr>
        <p:spPr bwMode="auto">
          <a:xfrm>
            <a:off x="152400" y="1371601"/>
            <a:ext cx="2578100" cy="2477601"/>
          </a:xfrm>
          <a:prstGeom prst="rect">
            <a:avLst/>
          </a:prstGeom>
          <a:noFill/>
          <a:ln w="9525">
            <a:noFill/>
            <a:miter lim="800000"/>
            <a:headEnd/>
            <a:tailEnd/>
          </a:ln>
        </p:spPr>
        <p:txBody>
          <a:bodyPr wrap="square">
            <a:spAutoFit/>
          </a:bodyPr>
          <a:lstStyle/>
          <a:p>
            <a:pPr>
              <a:lnSpc>
                <a:spcPct val="130000"/>
              </a:lnSpc>
            </a:pPr>
            <a:r>
              <a:rPr lang="en-US" sz="2000" b="1" dirty="0">
                <a:solidFill>
                  <a:srgbClr val="408000"/>
                </a:solidFill>
                <a:latin typeface="Arial" charset="0"/>
              </a:rPr>
              <a:t>Google Maps</a:t>
            </a:r>
          </a:p>
          <a:p>
            <a:pPr>
              <a:lnSpc>
                <a:spcPct val="130000"/>
              </a:lnSpc>
            </a:pPr>
            <a:r>
              <a:rPr lang="en-US" sz="2000" dirty="0">
                <a:latin typeface="Arial" charset="0"/>
              </a:rPr>
              <a:t>Interactive and searchable by Species or Satellite and linked  to individual records.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703263" y="2185988"/>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19459" name="Rectangle 3"/>
          <p:cNvSpPr>
            <a:spLocks noGrp="1" noChangeArrowheads="1"/>
          </p:cNvSpPr>
          <p:nvPr>
            <p:ph type="ctrTitle"/>
          </p:nvPr>
        </p:nvSpPr>
        <p:spPr bwMode="auto">
          <a:xfrm>
            <a:off x="228600" y="914400"/>
            <a:ext cx="8839200" cy="457200"/>
          </a:xfrm>
          <a:noFill/>
          <a:ln>
            <a:miter lim="800000"/>
            <a:headEnd/>
            <a:tailEnd/>
          </a:ln>
        </p:spPr>
        <p:txBody>
          <a:bodyPr wrap="square" lIns="91440" tIns="45720" rIns="91440" bIns="45720" numCol="1" anchor="t" anchorCtr="0" compatLnSpc="1">
            <a:prstTxWarp prst="textNoShape">
              <a:avLst/>
            </a:prstTxWarp>
          </a:bodyPr>
          <a:lstStyle/>
          <a:p>
            <a:pPr algn="l" eaLnBrk="1" hangingPunct="1"/>
            <a:r>
              <a:rPr lang="en-US" sz="2400" b="1" dirty="0" smtClean="0">
                <a:solidFill>
                  <a:srgbClr val="408000"/>
                </a:solidFill>
                <a:latin typeface="Arial" charset="0"/>
              </a:rPr>
              <a:t>What is an Invasive Species?</a:t>
            </a:r>
            <a:endParaRPr lang="en-US" sz="2400" b="1" dirty="0">
              <a:solidFill>
                <a:srgbClr val="408000"/>
              </a:solidFill>
              <a:latin typeface="Arial" charset="0"/>
            </a:endParaRPr>
          </a:p>
        </p:txBody>
      </p:sp>
      <p:sp>
        <p:nvSpPr>
          <p:cNvPr id="19460" name="Rectangle 4"/>
          <p:cNvSpPr>
            <a:spLocks noChangeArrowheads="1"/>
          </p:cNvSpPr>
          <p:nvPr/>
        </p:nvSpPr>
        <p:spPr bwMode="auto">
          <a:xfrm>
            <a:off x="228600" y="1488599"/>
            <a:ext cx="8534400" cy="1559401"/>
          </a:xfrm>
          <a:prstGeom prst="rect">
            <a:avLst/>
          </a:prstGeom>
          <a:noFill/>
          <a:ln w="9525">
            <a:noFill/>
            <a:miter lim="800000"/>
            <a:headEnd/>
            <a:tailEnd/>
          </a:ln>
        </p:spPr>
        <p:txBody>
          <a:bodyPr>
            <a:prstTxWarp prst="textNoShape">
              <a:avLst/>
            </a:prstTxWarp>
            <a:spAutoFit/>
          </a:bodyPr>
          <a:lstStyle/>
          <a:p>
            <a:pPr>
              <a:lnSpc>
                <a:spcPct val="120000"/>
              </a:lnSpc>
            </a:pPr>
            <a:r>
              <a:rPr lang="en-US" sz="2000" dirty="0">
                <a:solidFill>
                  <a:srgbClr val="000000"/>
                </a:solidFill>
                <a:latin typeface="Arial" charset="0"/>
              </a:rPr>
              <a:t>An "invasive species" is defined as a species that is non-native (or alien) to the ecosystem under consideration and whose introduction causes or is likely to cause economic or environmental harm or harm to human </a:t>
            </a:r>
            <a:r>
              <a:rPr lang="en-US" sz="2000" dirty="0" smtClean="0">
                <a:solidFill>
                  <a:srgbClr val="000000"/>
                </a:solidFill>
                <a:latin typeface="Arial" charset="0"/>
              </a:rPr>
              <a:t>health.</a:t>
            </a:r>
          </a:p>
          <a:p>
            <a:pPr>
              <a:lnSpc>
                <a:spcPct val="120000"/>
              </a:lnSpc>
            </a:pPr>
            <a:r>
              <a:rPr lang="en-US" sz="2000" dirty="0" smtClean="0">
                <a:solidFill>
                  <a:srgbClr val="666600"/>
                </a:solidFill>
                <a:latin typeface="Arial" charset="0"/>
              </a:rPr>
              <a:t>Executive </a:t>
            </a:r>
            <a:r>
              <a:rPr lang="en-US" sz="2000" dirty="0">
                <a:solidFill>
                  <a:srgbClr val="666600"/>
                </a:solidFill>
                <a:latin typeface="Arial" charset="0"/>
              </a:rPr>
              <a:t>Order </a:t>
            </a:r>
            <a:r>
              <a:rPr lang="en-US" sz="2000" dirty="0" smtClean="0">
                <a:solidFill>
                  <a:srgbClr val="666600"/>
                </a:solidFill>
                <a:latin typeface="Arial" charset="0"/>
              </a:rPr>
              <a:t>13112</a:t>
            </a:r>
            <a:endParaRPr lang="en-US" sz="2000" dirty="0">
              <a:solidFill>
                <a:srgbClr val="000000"/>
              </a:solidFill>
              <a:latin typeface="Arial" charset="0"/>
            </a:endParaRPr>
          </a:p>
        </p:txBody>
      </p:sp>
      <p:pic>
        <p:nvPicPr>
          <p:cNvPr id="19461" name="Picture 5" descr="AIAL"/>
          <p:cNvPicPr>
            <a:picLocks noChangeAspect="1" noChangeArrowheads="1"/>
          </p:cNvPicPr>
          <p:nvPr/>
        </p:nvPicPr>
        <p:blipFill>
          <a:blip r:embed="rId3"/>
          <a:srcRect/>
          <a:stretch>
            <a:fillRect/>
          </a:stretch>
        </p:blipFill>
        <p:spPr bwMode="auto">
          <a:xfrm>
            <a:off x="304800" y="3492500"/>
            <a:ext cx="2038350" cy="1528762"/>
          </a:xfrm>
          <a:prstGeom prst="rect">
            <a:avLst/>
          </a:prstGeom>
          <a:noFill/>
          <a:ln w="12700" cmpd="sng">
            <a:solidFill>
              <a:schemeClr val="tx1"/>
            </a:solidFill>
            <a:miter lim="800000"/>
            <a:headEnd/>
            <a:tailEnd/>
          </a:ln>
        </p:spPr>
      </p:pic>
      <p:pic>
        <p:nvPicPr>
          <p:cNvPr id="19462" name="Picture 6" descr="ARDO4"/>
          <p:cNvPicPr>
            <a:picLocks noChangeAspect="1" noChangeArrowheads="1"/>
          </p:cNvPicPr>
          <p:nvPr/>
        </p:nvPicPr>
        <p:blipFill>
          <a:blip r:embed="rId4"/>
          <a:srcRect/>
          <a:stretch>
            <a:fillRect/>
          </a:stretch>
        </p:blipFill>
        <p:spPr bwMode="auto">
          <a:xfrm>
            <a:off x="2514600" y="3492500"/>
            <a:ext cx="2038350" cy="1528762"/>
          </a:xfrm>
          <a:prstGeom prst="rect">
            <a:avLst/>
          </a:prstGeom>
          <a:noFill/>
          <a:ln w="12700" cmpd="sng">
            <a:solidFill>
              <a:schemeClr val="tx1"/>
            </a:solidFill>
            <a:miter lim="800000"/>
            <a:headEnd/>
            <a:tailEnd/>
          </a:ln>
        </p:spPr>
      </p:pic>
      <p:pic>
        <p:nvPicPr>
          <p:cNvPr id="19463" name="Picture 7" descr="CANU4"/>
          <p:cNvPicPr>
            <a:picLocks noChangeAspect="1" noChangeArrowheads="1"/>
          </p:cNvPicPr>
          <p:nvPr/>
        </p:nvPicPr>
        <p:blipFill>
          <a:blip r:embed="rId5"/>
          <a:srcRect/>
          <a:stretch>
            <a:fillRect/>
          </a:stretch>
        </p:blipFill>
        <p:spPr bwMode="auto">
          <a:xfrm>
            <a:off x="4724400" y="3492500"/>
            <a:ext cx="2038350" cy="1528762"/>
          </a:xfrm>
          <a:prstGeom prst="rect">
            <a:avLst/>
          </a:prstGeom>
          <a:noFill/>
          <a:ln w="12700" cmpd="sng">
            <a:solidFill>
              <a:schemeClr val="tx1"/>
            </a:solidFill>
            <a:miter lim="800000"/>
            <a:headEnd/>
            <a:tailEnd/>
          </a:ln>
        </p:spPr>
      </p:pic>
      <p:pic>
        <p:nvPicPr>
          <p:cNvPr id="19464" name="Picture 8" descr="LOJA"/>
          <p:cNvPicPr>
            <a:picLocks noChangeAspect="1" noChangeArrowheads="1"/>
          </p:cNvPicPr>
          <p:nvPr/>
        </p:nvPicPr>
        <p:blipFill>
          <a:blip r:embed="rId6"/>
          <a:srcRect/>
          <a:stretch>
            <a:fillRect/>
          </a:stretch>
        </p:blipFill>
        <p:spPr bwMode="auto">
          <a:xfrm>
            <a:off x="6877050" y="3492500"/>
            <a:ext cx="2038350" cy="1528762"/>
          </a:xfrm>
          <a:prstGeom prst="rect">
            <a:avLst/>
          </a:prstGeom>
          <a:noFill/>
          <a:ln w="12700" cmpd="sng">
            <a:solidFill>
              <a:schemeClr val="tx1"/>
            </a:solidFill>
            <a:miter lim="800000"/>
            <a:headEnd/>
            <a:tailEnd/>
          </a:ln>
        </p:spPr>
      </p:pic>
      <p:sp>
        <p:nvSpPr>
          <p:cNvPr id="19466" name="Rectangle 10"/>
          <p:cNvSpPr>
            <a:spLocks noChangeArrowheads="1"/>
          </p:cNvSpPr>
          <p:nvPr/>
        </p:nvSpPr>
        <p:spPr bwMode="auto">
          <a:xfrm>
            <a:off x="4648200" y="4997450"/>
            <a:ext cx="1476375" cy="336550"/>
          </a:xfrm>
          <a:prstGeom prst="rect">
            <a:avLst/>
          </a:prstGeom>
          <a:noFill/>
          <a:ln w="9525">
            <a:noFill/>
            <a:miter lim="800000"/>
            <a:headEnd/>
            <a:tailEnd/>
          </a:ln>
        </p:spPr>
        <p:txBody>
          <a:bodyPr wrap="none">
            <a:prstTxWarp prst="textNoShape">
              <a:avLst/>
            </a:prstTxWarp>
            <a:spAutoFit/>
          </a:bodyPr>
          <a:lstStyle/>
          <a:p>
            <a:r>
              <a:rPr lang="en-US" sz="1600" i="1"/>
              <a:t>Carduus nutans</a:t>
            </a:r>
          </a:p>
        </p:txBody>
      </p:sp>
      <p:sp>
        <p:nvSpPr>
          <p:cNvPr id="19467" name="Rectangle 11"/>
          <p:cNvSpPr>
            <a:spLocks noChangeArrowheads="1"/>
          </p:cNvSpPr>
          <p:nvPr/>
        </p:nvSpPr>
        <p:spPr bwMode="auto">
          <a:xfrm>
            <a:off x="2438400" y="4997450"/>
            <a:ext cx="1341438" cy="336550"/>
          </a:xfrm>
          <a:prstGeom prst="rect">
            <a:avLst/>
          </a:prstGeom>
          <a:noFill/>
          <a:ln w="9525">
            <a:noFill/>
            <a:miter lim="800000"/>
            <a:headEnd/>
            <a:tailEnd/>
          </a:ln>
        </p:spPr>
        <p:txBody>
          <a:bodyPr wrap="none">
            <a:prstTxWarp prst="textNoShape">
              <a:avLst/>
            </a:prstTxWarp>
            <a:spAutoFit/>
          </a:bodyPr>
          <a:lstStyle/>
          <a:p>
            <a:r>
              <a:rPr lang="en-US" sz="1600" i="1"/>
              <a:t>Arundo donax</a:t>
            </a:r>
          </a:p>
        </p:txBody>
      </p:sp>
      <p:sp>
        <p:nvSpPr>
          <p:cNvPr id="19468" name="Rectangle 12"/>
          <p:cNvSpPr>
            <a:spLocks noChangeArrowheads="1"/>
          </p:cNvSpPr>
          <p:nvPr/>
        </p:nvSpPr>
        <p:spPr bwMode="auto">
          <a:xfrm>
            <a:off x="6813550" y="4997450"/>
            <a:ext cx="1679575" cy="336550"/>
          </a:xfrm>
          <a:prstGeom prst="rect">
            <a:avLst/>
          </a:prstGeom>
          <a:noFill/>
          <a:ln w="9525">
            <a:noFill/>
            <a:miter lim="800000"/>
            <a:headEnd/>
            <a:tailEnd/>
          </a:ln>
        </p:spPr>
        <p:txBody>
          <a:bodyPr wrap="none">
            <a:prstTxWarp prst="textNoShape">
              <a:avLst/>
            </a:prstTxWarp>
            <a:spAutoFit/>
          </a:bodyPr>
          <a:lstStyle/>
          <a:p>
            <a:r>
              <a:rPr lang="en-US" sz="1600" i="1"/>
              <a:t>Lonicera japonica</a:t>
            </a:r>
          </a:p>
        </p:txBody>
      </p:sp>
      <p:sp>
        <p:nvSpPr>
          <p:cNvPr id="19469" name="Rectangle 13"/>
          <p:cNvSpPr>
            <a:spLocks noChangeArrowheads="1"/>
          </p:cNvSpPr>
          <p:nvPr/>
        </p:nvSpPr>
        <p:spPr bwMode="auto">
          <a:xfrm>
            <a:off x="228600" y="4973637"/>
            <a:ext cx="1747838" cy="336550"/>
          </a:xfrm>
          <a:prstGeom prst="rect">
            <a:avLst/>
          </a:prstGeom>
          <a:noFill/>
          <a:ln w="9525">
            <a:noFill/>
            <a:miter lim="800000"/>
            <a:headEnd/>
            <a:tailEnd/>
          </a:ln>
        </p:spPr>
        <p:txBody>
          <a:bodyPr wrap="none">
            <a:prstTxWarp prst="textNoShape">
              <a:avLst/>
            </a:prstTxWarp>
            <a:spAutoFit/>
          </a:bodyPr>
          <a:lstStyle/>
          <a:p>
            <a:r>
              <a:rPr lang="en-US" sz="1600" i="1"/>
              <a:t>Ailanthus altissima</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7.jpg"/>
          <p:cNvPicPr>
            <a:picLocks noChangeAspect="1"/>
          </p:cNvPicPr>
          <p:nvPr/>
        </p:nvPicPr>
        <p:blipFill>
          <a:blip r:embed="rId3"/>
          <a:stretch>
            <a:fillRect/>
          </a:stretch>
        </p:blipFill>
        <p:spPr>
          <a:xfrm>
            <a:off x="3429000" y="1066800"/>
            <a:ext cx="5455920" cy="5577840"/>
          </a:xfrm>
          <a:prstGeom prst="rect">
            <a:avLst/>
          </a:prstGeom>
          <a:ln w="3175" cmpd="sng">
            <a:solidFill>
              <a:schemeClr val="tx1"/>
            </a:solidFill>
          </a:ln>
        </p:spPr>
      </p:pic>
      <p:sp>
        <p:nvSpPr>
          <p:cNvPr id="31751" name="Rectangle 2"/>
          <p:cNvSpPr>
            <a:spLocks noChangeArrowheads="1"/>
          </p:cNvSpPr>
          <p:nvPr/>
        </p:nvSpPr>
        <p:spPr bwMode="auto">
          <a:xfrm>
            <a:off x="703263" y="2262188"/>
            <a:ext cx="188912" cy="461962"/>
          </a:xfrm>
          <a:prstGeom prst="rect">
            <a:avLst/>
          </a:prstGeom>
          <a:noFill/>
          <a:ln w="9525">
            <a:noFill/>
            <a:miter lim="800000"/>
            <a:headEnd/>
            <a:tailEnd/>
          </a:ln>
        </p:spPr>
        <p:txBody>
          <a:bodyPr>
            <a:spAutoFit/>
          </a:bodyPr>
          <a:lstStyle/>
          <a:p>
            <a:endParaRPr lang="en-US"/>
          </a:p>
        </p:txBody>
      </p:sp>
      <p:sp>
        <p:nvSpPr>
          <p:cNvPr id="31753" name="Text Box 4"/>
          <p:cNvSpPr txBox="1">
            <a:spLocks noChangeArrowheads="1"/>
          </p:cNvSpPr>
          <p:nvPr/>
        </p:nvSpPr>
        <p:spPr bwMode="auto">
          <a:xfrm>
            <a:off x="381000" y="1524000"/>
            <a:ext cx="2578100" cy="563563"/>
          </a:xfrm>
          <a:prstGeom prst="rect">
            <a:avLst/>
          </a:prstGeom>
          <a:noFill/>
          <a:ln w="9525">
            <a:noFill/>
            <a:miter lim="800000"/>
            <a:headEnd/>
            <a:tailEnd/>
          </a:ln>
        </p:spPr>
        <p:txBody>
          <a:bodyPr>
            <a:spAutoFit/>
          </a:bodyPr>
          <a:lstStyle/>
          <a:p>
            <a:pPr>
              <a:lnSpc>
                <a:spcPct val="170000"/>
              </a:lnSpc>
            </a:pPr>
            <a:endParaRPr lang="en-US" sz="1800">
              <a:latin typeface="Arial" charset="0"/>
            </a:endParaRPr>
          </a:p>
        </p:txBody>
      </p:sp>
      <p:sp>
        <p:nvSpPr>
          <p:cNvPr id="7" name="Text Box 4"/>
          <p:cNvSpPr txBox="1">
            <a:spLocks noChangeArrowheads="1"/>
          </p:cNvSpPr>
          <p:nvPr/>
        </p:nvSpPr>
        <p:spPr bwMode="auto">
          <a:xfrm>
            <a:off x="152400" y="1066800"/>
            <a:ext cx="3124200" cy="4218591"/>
          </a:xfrm>
          <a:prstGeom prst="rect">
            <a:avLst/>
          </a:prstGeom>
          <a:noFill/>
          <a:ln w="9525">
            <a:noFill/>
            <a:miter lim="800000"/>
            <a:headEnd/>
            <a:tailEnd/>
          </a:ln>
        </p:spPr>
        <p:txBody>
          <a:bodyPr wrap="square">
            <a:spAutoFit/>
          </a:bodyPr>
          <a:lstStyle/>
          <a:p>
            <a:pPr>
              <a:lnSpc>
                <a:spcPct val="110000"/>
              </a:lnSpc>
            </a:pPr>
            <a:r>
              <a:rPr lang="en-US" sz="2000" b="1" dirty="0" smtClean="0">
                <a:solidFill>
                  <a:srgbClr val="408000"/>
                </a:solidFill>
                <a:latin typeface="Arial" charset="0"/>
              </a:rPr>
              <a:t>Species Observations</a:t>
            </a:r>
          </a:p>
          <a:p>
            <a:pPr>
              <a:lnSpc>
                <a:spcPct val="110000"/>
              </a:lnSpc>
            </a:pPr>
            <a:endParaRPr lang="en-US" sz="1600" dirty="0" smtClean="0">
              <a:latin typeface="Arial" charset="0"/>
            </a:endParaRPr>
          </a:p>
          <a:p>
            <a:pPr>
              <a:lnSpc>
                <a:spcPct val="110000"/>
              </a:lnSpc>
            </a:pPr>
            <a:r>
              <a:rPr lang="en-US" sz="1600" dirty="0" smtClean="0">
                <a:latin typeface="Arial" charset="0"/>
              </a:rPr>
              <a:t>Tracks </a:t>
            </a:r>
            <a:r>
              <a:rPr lang="en-US" sz="1600" dirty="0">
                <a:latin typeface="Arial" charset="0"/>
              </a:rPr>
              <a:t>species observations submitted by volunteers.</a:t>
            </a:r>
          </a:p>
          <a:p>
            <a:pPr>
              <a:lnSpc>
                <a:spcPct val="110000"/>
              </a:lnSpc>
            </a:pPr>
            <a:endParaRPr lang="en-US" sz="1600" dirty="0">
              <a:latin typeface="Arial" charset="0"/>
            </a:endParaRPr>
          </a:p>
          <a:p>
            <a:pPr>
              <a:lnSpc>
                <a:spcPct val="110000"/>
              </a:lnSpc>
            </a:pPr>
            <a:r>
              <a:rPr lang="en-US" sz="1600" dirty="0">
                <a:latin typeface="Arial" charset="0"/>
              </a:rPr>
              <a:t>Provides the public with full access to citizen science data.</a:t>
            </a:r>
          </a:p>
          <a:p>
            <a:pPr eaLnBrk="1" hangingPunct="1">
              <a:lnSpc>
                <a:spcPct val="110000"/>
              </a:lnSpc>
            </a:pPr>
            <a:endParaRPr lang="en-US" sz="1600" dirty="0">
              <a:latin typeface="Arial" charset="0"/>
            </a:endParaRPr>
          </a:p>
          <a:p>
            <a:pPr eaLnBrk="1" hangingPunct="1">
              <a:lnSpc>
                <a:spcPct val="110000"/>
              </a:lnSpc>
            </a:pPr>
            <a:r>
              <a:rPr lang="en-US" sz="1600" dirty="0">
                <a:latin typeface="Arial" charset="0"/>
              </a:rPr>
              <a:t>Links to </a:t>
            </a:r>
            <a:r>
              <a:rPr lang="en-US" sz="1600" b="1" dirty="0">
                <a:latin typeface="Arial" charset="0"/>
              </a:rPr>
              <a:t>species observation</a:t>
            </a:r>
            <a:r>
              <a:rPr lang="en-US" sz="1600" dirty="0">
                <a:latin typeface="Arial" charset="0"/>
              </a:rPr>
              <a:t> </a:t>
            </a:r>
            <a:r>
              <a:rPr lang="en-US" sz="1600" b="1" dirty="0">
                <a:latin typeface="Arial" charset="0"/>
              </a:rPr>
              <a:t>detail</a:t>
            </a:r>
            <a:r>
              <a:rPr lang="en-US" sz="1600" dirty="0">
                <a:latin typeface="Arial" charset="0"/>
              </a:rPr>
              <a:t> page </a:t>
            </a:r>
            <a:r>
              <a:rPr lang="en-US" sz="1600" b="1" dirty="0">
                <a:latin typeface="Arial" charset="0"/>
              </a:rPr>
              <a:t>plant detail</a:t>
            </a:r>
            <a:r>
              <a:rPr lang="en-US" sz="1600" dirty="0">
                <a:latin typeface="Arial" charset="0"/>
              </a:rPr>
              <a:t> page and </a:t>
            </a:r>
            <a:r>
              <a:rPr lang="en-US" sz="1600" b="1" dirty="0">
                <a:latin typeface="Arial" charset="0"/>
              </a:rPr>
              <a:t>validation</a:t>
            </a:r>
            <a:r>
              <a:rPr lang="en-US" sz="1600" dirty="0">
                <a:latin typeface="Arial" charset="0"/>
              </a:rPr>
              <a:t> information.</a:t>
            </a:r>
          </a:p>
          <a:p>
            <a:pPr eaLnBrk="1" hangingPunct="1">
              <a:lnSpc>
                <a:spcPct val="110000"/>
              </a:lnSpc>
            </a:pPr>
            <a:endParaRPr lang="en-US" sz="1600" dirty="0">
              <a:latin typeface="Arial" charset="0"/>
            </a:endParaRPr>
          </a:p>
          <a:p>
            <a:pPr eaLnBrk="1" hangingPunct="1">
              <a:lnSpc>
                <a:spcPct val="110000"/>
              </a:lnSpc>
            </a:pPr>
            <a:r>
              <a:rPr lang="en-US" sz="1600" dirty="0">
                <a:latin typeface="Arial" charset="0"/>
              </a:rPr>
              <a:t>Procedure based on Nature Conservancy Weed Information Management System.</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5057" name="Picture 3" descr="ARDO4_USDA.jpg"/>
          <p:cNvPicPr>
            <a:picLocks noChangeAspect="1"/>
          </p:cNvPicPr>
          <p:nvPr/>
        </p:nvPicPr>
        <p:blipFill>
          <a:blip r:embed="rId3" cstate="print"/>
          <a:srcRect/>
          <a:stretch>
            <a:fillRect/>
          </a:stretch>
        </p:blipFill>
        <p:spPr bwMode="auto">
          <a:xfrm>
            <a:off x="0" y="1524000"/>
            <a:ext cx="3846513" cy="2971800"/>
          </a:xfrm>
          <a:prstGeom prst="rect">
            <a:avLst/>
          </a:prstGeom>
          <a:noFill/>
          <a:ln w="9525">
            <a:solidFill>
              <a:schemeClr val="accent1"/>
            </a:solidFill>
            <a:miter lim="800000"/>
            <a:headEnd/>
            <a:tailEnd/>
          </a:ln>
        </p:spPr>
      </p:pic>
      <p:pic>
        <p:nvPicPr>
          <p:cNvPr id="45058" name="Picture 4" descr="ARDO4_Turner.jpg"/>
          <p:cNvPicPr>
            <a:picLocks noChangeAspect="1"/>
          </p:cNvPicPr>
          <p:nvPr/>
        </p:nvPicPr>
        <p:blipFill>
          <a:blip r:embed="rId4" cstate="print"/>
          <a:srcRect/>
          <a:stretch>
            <a:fillRect/>
          </a:stretch>
        </p:blipFill>
        <p:spPr bwMode="auto">
          <a:xfrm>
            <a:off x="5257800" y="1524000"/>
            <a:ext cx="3886200" cy="3003550"/>
          </a:xfrm>
          <a:prstGeom prst="rect">
            <a:avLst/>
          </a:prstGeom>
          <a:noFill/>
          <a:ln w="9525">
            <a:solidFill>
              <a:schemeClr val="accent1"/>
            </a:solidFill>
            <a:miter lim="800000"/>
            <a:headEnd/>
            <a:tailEnd/>
          </a:ln>
        </p:spPr>
      </p:pic>
      <p:cxnSp>
        <p:nvCxnSpPr>
          <p:cNvPr id="7" name="Straight Arrow Connector 6"/>
          <p:cNvCxnSpPr/>
          <p:nvPr/>
        </p:nvCxnSpPr>
        <p:spPr>
          <a:xfrm>
            <a:off x="3962400" y="2438400"/>
            <a:ext cx="1143000" cy="1588"/>
          </a:xfrm>
          <a:prstGeom prst="straightConnector1">
            <a:avLst/>
          </a:prstGeom>
          <a:ln>
            <a:solidFill>
              <a:schemeClr val="tx1"/>
            </a:solidFill>
            <a:tailEnd type="arrow"/>
          </a:ln>
          <a:effectLst>
            <a:outerShdw blurRad="50800" dist="38100" dir="10800000" algn="r"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rot="10800000">
            <a:off x="3962400" y="2971800"/>
            <a:ext cx="1143000" cy="1588"/>
          </a:xfrm>
          <a:prstGeom prst="straightConnector1">
            <a:avLst/>
          </a:prstGeom>
          <a:ln>
            <a:solidFill>
              <a:schemeClr val="tx1"/>
            </a:solidFill>
            <a:tailEnd type="arrow"/>
          </a:ln>
          <a:effectLst>
            <a:outerShdw blurRad="50800" dist="38100" dir="16200000" rotWithShape="0">
              <a:prstClr val="black">
                <a:alpha val="40000"/>
              </a:prstClr>
            </a:outerShdw>
          </a:effectLst>
        </p:spPr>
        <p:style>
          <a:lnRef idx="1">
            <a:schemeClr val="dk1"/>
          </a:lnRef>
          <a:fillRef idx="0">
            <a:schemeClr val="dk1"/>
          </a:fillRef>
          <a:effectRef idx="0">
            <a:schemeClr val="dk1"/>
          </a:effectRef>
          <a:fontRef idx="minor">
            <a:schemeClr val="tx1"/>
          </a:fontRef>
        </p:style>
      </p:cxnSp>
      <p:pic>
        <p:nvPicPr>
          <p:cNvPr id="11" name="Picture 10" descr="ARDO4_Turner_USDA.jpg"/>
          <p:cNvPicPr>
            <a:picLocks noChangeAspect="1"/>
          </p:cNvPicPr>
          <p:nvPr/>
        </p:nvPicPr>
        <p:blipFill>
          <a:blip r:embed="rId5" cstate="print"/>
          <a:srcRect/>
          <a:stretch>
            <a:fillRect/>
          </a:stretch>
        </p:blipFill>
        <p:spPr bwMode="auto">
          <a:xfrm>
            <a:off x="1219200" y="990600"/>
            <a:ext cx="6951663" cy="5372100"/>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Content Placeholder 2"/>
          <p:cNvSpPr>
            <a:spLocks noGrp="1"/>
          </p:cNvSpPr>
          <p:nvPr>
            <p:ph sz="half" idx="1"/>
          </p:nvPr>
        </p:nvSpPr>
        <p:spPr>
          <a:xfrm>
            <a:off x="228600" y="1857365"/>
            <a:ext cx="3048000" cy="4010036"/>
          </a:xfrm>
        </p:spPr>
        <p:txBody>
          <a:bodyPr/>
          <a:lstStyle/>
          <a:p>
            <a:r>
              <a:rPr lang="en-US" sz="2000" dirty="0" smtClean="0">
                <a:latin typeface="Arial"/>
                <a:cs typeface="Arial"/>
              </a:rPr>
              <a:t>Export species observations from web database.</a:t>
            </a:r>
          </a:p>
          <a:p>
            <a:r>
              <a:rPr lang="en-US" sz="2000" dirty="0" smtClean="0">
                <a:latin typeface="Arial"/>
                <a:cs typeface="Arial"/>
              </a:rPr>
              <a:t>Import to </a:t>
            </a:r>
            <a:r>
              <a:rPr lang="en-US" sz="2000" dirty="0" err="1" smtClean="0">
                <a:latin typeface="Arial"/>
                <a:cs typeface="Arial"/>
              </a:rPr>
              <a:t>ArcGIS</a:t>
            </a:r>
            <a:r>
              <a:rPr lang="en-US" sz="2000" dirty="0" smtClean="0">
                <a:latin typeface="Arial"/>
                <a:cs typeface="Arial"/>
              </a:rPr>
              <a:t> 9.3</a:t>
            </a:r>
          </a:p>
          <a:p>
            <a:r>
              <a:rPr lang="en-US" sz="2000" dirty="0" smtClean="0">
                <a:latin typeface="Arial"/>
                <a:cs typeface="Arial"/>
              </a:rPr>
              <a:t>Create county maps</a:t>
            </a:r>
          </a:p>
          <a:p>
            <a:r>
              <a:rPr lang="en-US" sz="2000" dirty="0" smtClean="0">
                <a:latin typeface="Arial"/>
                <a:cs typeface="Arial"/>
              </a:rPr>
              <a:t>Compare with USDA/Turner</a:t>
            </a:r>
          </a:p>
        </p:txBody>
      </p:sp>
      <p:pic>
        <p:nvPicPr>
          <p:cNvPr id="6" name="Content Placeholder 5" descr="ARDO4_Invaders.jpg"/>
          <p:cNvPicPr>
            <a:picLocks noGrp="1" noChangeAspect="1"/>
          </p:cNvPicPr>
          <p:nvPr>
            <p:ph sz="half" idx="2"/>
          </p:nvPr>
        </p:nvPicPr>
        <p:blipFill>
          <a:blip r:embed="rId3" cstate="print"/>
          <a:stretch>
            <a:fillRect/>
          </a:stretch>
        </p:blipFill>
        <p:spPr>
          <a:xfrm>
            <a:off x="3581400" y="1143000"/>
            <a:ext cx="5143504" cy="3974525"/>
          </a:xfrm>
          <a:ln>
            <a:solidFill>
              <a:schemeClr val="tx1"/>
            </a:solidFill>
          </a:ln>
        </p:spPr>
      </p:pic>
      <p:sp>
        <p:nvSpPr>
          <p:cNvPr id="5" name="Rectangle 3"/>
          <p:cNvSpPr txBox="1">
            <a:spLocks noChangeArrowheads="1"/>
          </p:cNvSpPr>
          <p:nvPr/>
        </p:nvSpPr>
        <p:spPr bwMode="auto">
          <a:xfrm>
            <a:off x="152400" y="1000108"/>
            <a:ext cx="88392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408000"/>
                </a:solidFill>
                <a:effectLst/>
                <a:uLnTx/>
                <a:uFillTx/>
                <a:latin typeface="Arial" pitchFamily="-123" charset="0"/>
                <a:ea typeface="ＭＳ Ｐゴシック" pitchFamily="-123" charset="-128"/>
                <a:cs typeface="ＭＳ Ｐゴシック" pitchFamily="-123" charset="-128"/>
              </a:rPr>
              <a:t>Invaders Data</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1" name="Title 4"/>
          <p:cNvSpPr>
            <a:spLocks noGrp="1"/>
          </p:cNvSpPr>
          <p:nvPr>
            <p:ph type="title"/>
          </p:nvPr>
        </p:nvSpPr>
        <p:spPr>
          <a:xfrm>
            <a:off x="152400" y="838200"/>
            <a:ext cx="8229600" cy="1143000"/>
          </a:xfrm>
        </p:spPr>
        <p:txBody>
          <a:bodyPr/>
          <a:lstStyle/>
          <a:p>
            <a:pPr algn="l"/>
            <a:r>
              <a:rPr lang="en-US" sz="2400" b="1" dirty="0" smtClean="0">
                <a:solidFill>
                  <a:srgbClr val="408000"/>
                </a:solidFill>
                <a:latin typeface="Arial" pitchFamily="-123" charset="0"/>
              </a:rPr>
              <a:t>Results: </a:t>
            </a:r>
            <a:r>
              <a:rPr lang="en-US" sz="2400" b="1" i="1" dirty="0" smtClean="0">
                <a:solidFill>
                  <a:srgbClr val="808000"/>
                </a:solidFill>
                <a:latin typeface="Arial" pitchFamily="-123" charset="0"/>
              </a:rPr>
              <a:t>Arundo donax</a:t>
            </a:r>
            <a:endParaRPr lang="en-US" sz="2400" i="1" dirty="0" smtClean="0"/>
          </a:p>
        </p:txBody>
      </p:sp>
      <p:sp>
        <p:nvSpPr>
          <p:cNvPr id="51203" name="TextBox 3"/>
          <p:cNvSpPr txBox="1">
            <a:spLocks noChangeArrowheads="1"/>
          </p:cNvSpPr>
          <p:nvPr/>
        </p:nvSpPr>
        <p:spPr bwMode="auto">
          <a:xfrm>
            <a:off x="152400" y="1709678"/>
            <a:ext cx="2490774" cy="2862322"/>
          </a:xfrm>
          <a:prstGeom prst="rect">
            <a:avLst/>
          </a:prstGeom>
          <a:noFill/>
          <a:ln w="9525">
            <a:noFill/>
            <a:miter lim="800000"/>
            <a:headEnd/>
            <a:tailEnd/>
          </a:ln>
        </p:spPr>
        <p:txBody>
          <a:bodyPr wrap="square">
            <a:prstTxWarp prst="textNoShape">
              <a:avLst/>
            </a:prstTxWarp>
            <a:spAutoFit/>
          </a:bodyPr>
          <a:lstStyle/>
          <a:p>
            <a:r>
              <a:rPr lang="en-US" sz="2000" dirty="0" smtClean="0">
                <a:latin typeface="Arial"/>
                <a:cs typeface="Arial"/>
              </a:rPr>
              <a:t>Invaders </a:t>
            </a:r>
            <a:r>
              <a:rPr lang="en-US" sz="2000" dirty="0">
                <a:latin typeface="Arial"/>
                <a:cs typeface="Arial"/>
              </a:rPr>
              <a:t>– </a:t>
            </a:r>
            <a:r>
              <a:rPr lang="en-US" sz="2000" dirty="0" smtClean="0">
                <a:latin typeface="Arial"/>
                <a:cs typeface="Arial"/>
              </a:rPr>
              <a:t>66</a:t>
            </a:r>
            <a:endParaRPr lang="en-US" sz="2000" dirty="0">
              <a:latin typeface="Arial"/>
              <a:cs typeface="Arial"/>
            </a:endParaRPr>
          </a:p>
          <a:p>
            <a:endParaRPr lang="en-US" sz="2000" dirty="0" smtClean="0">
              <a:latin typeface="Arial"/>
              <a:cs typeface="Arial"/>
            </a:endParaRPr>
          </a:p>
          <a:p>
            <a:r>
              <a:rPr lang="en-US" sz="2000" dirty="0" smtClean="0">
                <a:latin typeface="Arial"/>
                <a:cs typeface="Arial"/>
              </a:rPr>
              <a:t>USDA/Turner – 39 (46%)</a:t>
            </a:r>
          </a:p>
          <a:p>
            <a:endParaRPr lang="en-US" sz="2000" dirty="0" smtClean="0">
              <a:latin typeface="Arial"/>
              <a:cs typeface="Arial"/>
            </a:endParaRPr>
          </a:p>
          <a:p>
            <a:r>
              <a:rPr lang="en-US" sz="2000" dirty="0" smtClean="0">
                <a:latin typeface="Arial"/>
                <a:cs typeface="Arial"/>
              </a:rPr>
              <a:t>Unique </a:t>
            </a:r>
            <a:r>
              <a:rPr lang="en-US" sz="2000" dirty="0">
                <a:latin typeface="Arial"/>
                <a:cs typeface="Arial"/>
              </a:rPr>
              <a:t>Invaders- </a:t>
            </a:r>
            <a:r>
              <a:rPr lang="en-US" sz="2000" dirty="0" smtClean="0">
                <a:latin typeface="Arial"/>
                <a:cs typeface="Arial"/>
              </a:rPr>
              <a:t>46 (54%) </a:t>
            </a:r>
          </a:p>
          <a:p>
            <a:endParaRPr lang="en-US" sz="2000" dirty="0" smtClean="0">
              <a:latin typeface="Arial"/>
              <a:cs typeface="Arial"/>
            </a:endParaRPr>
          </a:p>
          <a:p>
            <a:r>
              <a:rPr lang="en-US" sz="2000" b="1" dirty="0" smtClean="0">
                <a:latin typeface="Arial"/>
                <a:cs typeface="Arial"/>
              </a:rPr>
              <a:t>117% increase</a:t>
            </a:r>
            <a:endParaRPr lang="en-US" sz="2000" dirty="0">
              <a:latin typeface="Arial"/>
              <a:cs typeface="Arial"/>
            </a:endParaRPr>
          </a:p>
        </p:txBody>
      </p:sp>
      <p:pic>
        <p:nvPicPr>
          <p:cNvPr id="5" name="Picture 4" descr="ARDO4_TurnerandUSDAvsInvaders.jpg"/>
          <p:cNvPicPr>
            <a:picLocks noChangeAspect="1"/>
          </p:cNvPicPr>
          <p:nvPr/>
        </p:nvPicPr>
        <p:blipFill>
          <a:blip r:embed="rId3" cstate="print"/>
          <a:stretch>
            <a:fillRect/>
          </a:stretch>
        </p:blipFill>
        <p:spPr>
          <a:xfrm>
            <a:off x="2813754" y="1762092"/>
            <a:ext cx="6101646" cy="4714908"/>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29" name="Title 1"/>
          <p:cNvSpPr>
            <a:spLocks noGrp="1"/>
          </p:cNvSpPr>
          <p:nvPr>
            <p:ph type="title"/>
          </p:nvPr>
        </p:nvSpPr>
        <p:spPr>
          <a:xfrm>
            <a:off x="152400" y="914400"/>
            <a:ext cx="8229600" cy="1143000"/>
          </a:xfrm>
        </p:spPr>
        <p:txBody>
          <a:bodyPr/>
          <a:lstStyle/>
          <a:p>
            <a:pPr algn="l"/>
            <a:r>
              <a:rPr lang="en-US" sz="2400" b="1" dirty="0" smtClean="0">
                <a:solidFill>
                  <a:srgbClr val="408000"/>
                </a:solidFill>
                <a:latin typeface="Arial" pitchFamily="-123" charset="0"/>
              </a:rPr>
              <a:t>Results: </a:t>
            </a:r>
            <a:r>
              <a:rPr lang="en-US" sz="2400" b="1" i="1" dirty="0" err="1" smtClean="0">
                <a:solidFill>
                  <a:srgbClr val="808000"/>
                </a:solidFill>
                <a:latin typeface="Arial" pitchFamily="-123" charset="0"/>
              </a:rPr>
              <a:t>Melia</a:t>
            </a:r>
            <a:r>
              <a:rPr lang="en-US" sz="2400" b="1" i="1" dirty="0" smtClean="0">
                <a:solidFill>
                  <a:srgbClr val="808000"/>
                </a:solidFill>
                <a:latin typeface="Arial" pitchFamily="-123" charset="0"/>
              </a:rPr>
              <a:t> </a:t>
            </a:r>
            <a:r>
              <a:rPr lang="en-US" sz="2400" b="1" i="1" dirty="0" err="1" smtClean="0">
                <a:solidFill>
                  <a:srgbClr val="808000"/>
                </a:solidFill>
                <a:latin typeface="Arial" pitchFamily="-123" charset="0"/>
              </a:rPr>
              <a:t>azedarach</a:t>
            </a:r>
            <a:endParaRPr lang="en-US" sz="2400" dirty="0" smtClean="0"/>
          </a:p>
        </p:txBody>
      </p:sp>
      <p:sp>
        <p:nvSpPr>
          <p:cNvPr id="48131" name="TextBox 3"/>
          <p:cNvSpPr txBox="1">
            <a:spLocks noChangeArrowheads="1"/>
          </p:cNvSpPr>
          <p:nvPr/>
        </p:nvSpPr>
        <p:spPr bwMode="auto">
          <a:xfrm>
            <a:off x="152400" y="1600200"/>
            <a:ext cx="2590800" cy="3170099"/>
          </a:xfrm>
          <a:prstGeom prst="rect">
            <a:avLst/>
          </a:prstGeom>
          <a:noFill/>
          <a:ln w="9525">
            <a:noFill/>
            <a:miter lim="800000"/>
            <a:headEnd/>
            <a:tailEnd/>
          </a:ln>
        </p:spPr>
        <p:txBody>
          <a:bodyPr wrap="square">
            <a:prstTxWarp prst="textNoShape">
              <a:avLst/>
            </a:prstTxWarp>
            <a:spAutoFit/>
          </a:bodyPr>
          <a:lstStyle/>
          <a:p>
            <a:r>
              <a:rPr lang="en-US" sz="2000" dirty="0" smtClean="0">
                <a:latin typeface="Arial"/>
                <a:cs typeface="Arial"/>
              </a:rPr>
              <a:t>Invaders </a:t>
            </a:r>
            <a:r>
              <a:rPr lang="en-US" sz="2000" dirty="0">
                <a:latin typeface="Arial"/>
                <a:cs typeface="Arial"/>
              </a:rPr>
              <a:t>– </a:t>
            </a:r>
            <a:r>
              <a:rPr lang="en-US" sz="2000" dirty="0" smtClean="0">
                <a:latin typeface="Arial"/>
                <a:cs typeface="Arial"/>
              </a:rPr>
              <a:t>58</a:t>
            </a:r>
          </a:p>
          <a:p>
            <a:endParaRPr lang="en-US" sz="2000" dirty="0" smtClean="0">
              <a:latin typeface="Arial"/>
              <a:cs typeface="Arial"/>
            </a:endParaRPr>
          </a:p>
          <a:p>
            <a:r>
              <a:rPr lang="en-US" sz="2000" dirty="0" smtClean="0">
                <a:latin typeface="Arial"/>
                <a:cs typeface="Arial"/>
              </a:rPr>
              <a:t>USDA/Turner – 78 (77%)</a:t>
            </a:r>
          </a:p>
          <a:p>
            <a:endParaRPr lang="en-US" sz="2000" dirty="0" smtClean="0">
              <a:latin typeface="Arial"/>
              <a:cs typeface="Arial"/>
            </a:endParaRPr>
          </a:p>
          <a:p>
            <a:r>
              <a:rPr lang="en-US" sz="2000" dirty="0" smtClean="0">
                <a:latin typeface="Arial"/>
                <a:cs typeface="Arial"/>
              </a:rPr>
              <a:t>Unique Invaders- 23 (23% )</a:t>
            </a:r>
          </a:p>
          <a:p>
            <a:endParaRPr lang="en-US" sz="2000" dirty="0" smtClean="0">
              <a:latin typeface="Arial"/>
              <a:cs typeface="Arial"/>
            </a:endParaRPr>
          </a:p>
          <a:p>
            <a:r>
              <a:rPr lang="en-US" sz="2000" b="1" dirty="0" smtClean="0">
                <a:latin typeface="Arial"/>
                <a:cs typeface="Arial"/>
              </a:rPr>
              <a:t>29% increase</a:t>
            </a:r>
          </a:p>
          <a:p>
            <a:pPr>
              <a:buFont typeface="Arial" pitchFamily="-123" charset="0"/>
              <a:buChar char="•"/>
            </a:pPr>
            <a:endParaRPr lang="en-US" sz="2000" dirty="0">
              <a:latin typeface="Arial"/>
              <a:cs typeface="Arial"/>
            </a:endParaRPr>
          </a:p>
        </p:txBody>
      </p:sp>
      <p:pic>
        <p:nvPicPr>
          <p:cNvPr id="6" name="Picture 5" descr="MEAZ_USDA_Turner_map.jpg"/>
          <p:cNvPicPr>
            <a:picLocks noChangeAspect="1"/>
          </p:cNvPicPr>
          <p:nvPr/>
        </p:nvPicPr>
        <p:blipFill>
          <a:blip r:embed="rId3" cstate="print"/>
          <a:stretch>
            <a:fillRect/>
          </a:stretch>
        </p:blipFill>
        <p:spPr>
          <a:xfrm>
            <a:off x="2776494" y="1598218"/>
            <a:ext cx="6215106" cy="4802582"/>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3" name="Title 1"/>
          <p:cNvSpPr>
            <a:spLocks noGrp="1"/>
          </p:cNvSpPr>
          <p:nvPr>
            <p:ph type="title"/>
          </p:nvPr>
        </p:nvSpPr>
        <p:spPr>
          <a:xfrm>
            <a:off x="152400" y="914400"/>
            <a:ext cx="8229600" cy="1143000"/>
          </a:xfrm>
        </p:spPr>
        <p:txBody>
          <a:bodyPr/>
          <a:lstStyle/>
          <a:p>
            <a:pPr algn="l"/>
            <a:r>
              <a:rPr lang="en-US" sz="2400" b="1" dirty="0" smtClean="0">
                <a:solidFill>
                  <a:srgbClr val="408000"/>
                </a:solidFill>
                <a:latin typeface="Arial" pitchFamily="-123" charset="0"/>
              </a:rPr>
              <a:t>Results: </a:t>
            </a:r>
            <a:r>
              <a:rPr lang="en-US" sz="2400" b="1" i="1" dirty="0" smtClean="0">
                <a:solidFill>
                  <a:srgbClr val="808000"/>
                </a:solidFill>
                <a:latin typeface="Arial" pitchFamily="-123" charset="0"/>
              </a:rPr>
              <a:t>Lonicera japonica</a:t>
            </a:r>
            <a:endParaRPr lang="en-US" sz="2400" dirty="0" smtClean="0"/>
          </a:p>
        </p:txBody>
      </p:sp>
      <p:sp>
        <p:nvSpPr>
          <p:cNvPr id="49155" name="TextBox 3"/>
          <p:cNvSpPr txBox="1">
            <a:spLocks noChangeArrowheads="1"/>
          </p:cNvSpPr>
          <p:nvPr/>
        </p:nvSpPr>
        <p:spPr bwMode="auto">
          <a:xfrm>
            <a:off x="152400" y="1600200"/>
            <a:ext cx="2590800" cy="3170099"/>
          </a:xfrm>
          <a:prstGeom prst="rect">
            <a:avLst/>
          </a:prstGeom>
          <a:noFill/>
          <a:ln w="9525">
            <a:noFill/>
            <a:miter lim="800000"/>
            <a:headEnd/>
            <a:tailEnd/>
          </a:ln>
        </p:spPr>
        <p:txBody>
          <a:bodyPr wrap="square">
            <a:prstTxWarp prst="textNoShape">
              <a:avLst/>
            </a:prstTxWarp>
            <a:spAutoFit/>
          </a:bodyPr>
          <a:lstStyle/>
          <a:p>
            <a:r>
              <a:rPr lang="en-US" sz="2000" dirty="0" smtClean="0">
                <a:latin typeface="Arial"/>
                <a:cs typeface="Arial"/>
              </a:rPr>
              <a:t>Invaders </a:t>
            </a:r>
            <a:r>
              <a:rPr lang="en-US" sz="2000" dirty="0">
                <a:latin typeface="Arial"/>
                <a:cs typeface="Arial"/>
              </a:rPr>
              <a:t>– </a:t>
            </a:r>
            <a:r>
              <a:rPr lang="en-US" sz="2000" dirty="0" smtClean="0">
                <a:latin typeface="Arial"/>
                <a:cs typeface="Arial"/>
              </a:rPr>
              <a:t>36</a:t>
            </a:r>
            <a:endParaRPr lang="en-US" sz="2000" dirty="0">
              <a:latin typeface="Arial"/>
              <a:cs typeface="Arial"/>
            </a:endParaRPr>
          </a:p>
          <a:p>
            <a:endParaRPr lang="en-US" sz="2000" dirty="0" smtClean="0">
              <a:latin typeface="Arial"/>
              <a:cs typeface="Arial"/>
            </a:endParaRPr>
          </a:p>
          <a:p>
            <a:r>
              <a:rPr lang="en-US" sz="2000" dirty="0" smtClean="0">
                <a:latin typeface="Arial"/>
                <a:cs typeface="Arial"/>
              </a:rPr>
              <a:t>USDA/Turner – 44 (68%)</a:t>
            </a:r>
          </a:p>
          <a:p>
            <a:endParaRPr lang="en-US" sz="2000" dirty="0" smtClean="0">
              <a:latin typeface="Arial"/>
              <a:cs typeface="Arial"/>
            </a:endParaRPr>
          </a:p>
          <a:p>
            <a:r>
              <a:rPr lang="en-US" sz="2000" dirty="0" smtClean="0">
                <a:latin typeface="Arial"/>
                <a:cs typeface="Arial"/>
              </a:rPr>
              <a:t>Unique </a:t>
            </a:r>
            <a:r>
              <a:rPr lang="en-US" sz="2000" dirty="0">
                <a:latin typeface="Arial"/>
                <a:cs typeface="Arial"/>
              </a:rPr>
              <a:t>Invaders- </a:t>
            </a:r>
            <a:r>
              <a:rPr lang="en-US" sz="2000" dirty="0" smtClean="0">
                <a:latin typeface="Arial"/>
                <a:cs typeface="Arial"/>
              </a:rPr>
              <a:t>21 (32%)</a:t>
            </a:r>
          </a:p>
          <a:p>
            <a:endParaRPr lang="en-US" sz="2000" dirty="0">
              <a:latin typeface="Arial"/>
              <a:cs typeface="Arial"/>
            </a:endParaRPr>
          </a:p>
          <a:p>
            <a:r>
              <a:rPr lang="en-US" sz="2000" b="1" dirty="0" smtClean="0">
                <a:latin typeface="Arial"/>
                <a:cs typeface="Arial"/>
              </a:rPr>
              <a:t>47% increase</a:t>
            </a:r>
          </a:p>
          <a:p>
            <a:pPr>
              <a:buFont typeface="Arial" pitchFamily="-123" charset="0"/>
              <a:buChar char="•"/>
            </a:pPr>
            <a:endParaRPr lang="en-US" sz="2000" dirty="0">
              <a:latin typeface="Arial"/>
              <a:cs typeface="Arial"/>
            </a:endParaRPr>
          </a:p>
        </p:txBody>
      </p:sp>
      <p:pic>
        <p:nvPicPr>
          <p:cNvPr id="5" name="Picture 4" descr="MEAZ_USDA_Turner_map.jpg"/>
          <p:cNvPicPr>
            <a:picLocks noChangeAspect="1"/>
          </p:cNvPicPr>
          <p:nvPr/>
        </p:nvPicPr>
        <p:blipFill>
          <a:blip r:embed="rId3" cstate="print"/>
          <a:stretch>
            <a:fillRect/>
          </a:stretch>
        </p:blipFill>
        <p:spPr>
          <a:xfrm>
            <a:off x="2889955" y="1600200"/>
            <a:ext cx="6101645" cy="4714908"/>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7" name="Title 1"/>
          <p:cNvSpPr>
            <a:spLocks noGrp="1"/>
          </p:cNvSpPr>
          <p:nvPr>
            <p:ph type="title"/>
          </p:nvPr>
        </p:nvSpPr>
        <p:spPr>
          <a:xfrm>
            <a:off x="152400" y="914400"/>
            <a:ext cx="8229600" cy="1143000"/>
          </a:xfrm>
        </p:spPr>
        <p:txBody>
          <a:bodyPr/>
          <a:lstStyle/>
          <a:p>
            <a:pPr algn="l"/>
            <a:r>
              <a:rPr lang="en-US" sz="2400" b="1" dirty="0" smtClean="0">
                <a:solidFill>
                  <a:srgbClr val="408000"/>
                </a:solidFill>
                <a:latin typeface="Arial" pitchFamily="-123" charset="0"/>
              </a:rPr>
              <a:t>Results: </a:t>
            </a:r>
            <a:r>
              <a:rPr lang="en-US" sz="2400" b="1" i="1" dirty="0" err="1" smtClean="0">
                <a:solidFill>
                  <a:srgbClr val="808000"/>
                </a:solidFill>
                <a:latin typeface="Arial" pitchFamily="-123" charset="0"/>
              </a:rPr>
              <a:t>Triadica</a:t>
            </a:r>
            <a:r>
              <a:rPr lang="en-US" sz="2400" b="1" i="1" dirty="0" smtClean="0">
                <a:solidFill>
                  <a:srgbClr val="808000"/>
                </a:solidFill>
                <a:latin typeface="Arial" pitchFamily="-123" charset="0"/>
              </a:rPr>
              <a:t> </a:t>
            </a:r>
            <a:r>
              <a:rPr lang="en-US" sz="2400" b="1" i="1" dirty="0" err="1" smtClean="0">
                <a:solidFill>
                  <a:srgbClr val="808000"/>
                </a:solidFill>
                <a:latin typeface="Arial" pitchFamily="-123" charset="0"/>
              </a:rPr>
              <a:t>sebifera</a:t>
            </a:r>
            <a:endParaRPr lang="en-US" sz="2400" dirty="0" smtClean="0"/>
          </a:p>
        </p:txBody>
      </p:sp>
      <p:sp>
        <p:nvSpPr>
          <p:cNvPr id="50179" name="TextBox 3"/>
          <p:cNvSpPr txBox="1">
            <a:spLocks noChangeArrowheads="1"/>
          </p:cNvSpPr>
          <p:nvPr/>
        </p:nvSpPr>
        <p:spPr bwMode="auto">
          <a:xfrm>
            <a:off x="152400" y="1600200"/>
            <a:ext cx="2590800" cy="2862322"/>
          </a:xfrm>
          <a:prstGeom prst="rect">
            <a:avLst/>
          </a:prstGeom>
          <a:noFill/>
          <a:ln w="9525">
            <a:noFill/>
            <a:miter lim="800000"/>
            <a:headEnd/>
            <a:tailEnd/>
          </a:ln>
        </p:spPr>
        <p:txBody>
          <a:bodyPr wrap="square">
            <a:prstTxWarp prst="textNoShape">
              <a:avLst/>
            </a:prstTxWarp>
            <a:spAutoFit/>
          </a:bodyPr>
          <a:lstStyle/>
          <a:p>
            <a:r>
              <a:rPr lang="en-US" sz="2000" dirty="0" smtClean="0">
                <a:latin typeface="Arial"/>
                <a:cs typeface="Arial"/>
              </a:rPr>
              <a:t>Invaders </a:t>
            </a:r>
            <a:r>
              <a:rPr lang="en-US" sz="2000" dirty="0">
                <a:latin typeface="Arial"/>
                <a:cs typeface="Arial"/>
              </a:rPr>
              <a:t>– </a:t>
            </a:r>
            <a:r>
              <a:rPr lang="en-US" sz="2000" dirty="0" smtClean="0">
                <a:latin typeface="Arial"/>
                <a:cs typeface="Arial"/>
              </a:rPr>
              <a:t>44</a:t>
            </a:r>
            <a:endParaRPr lang="en-US" sz="2000" dirty="0">
              <a:latin typeface="Arial"/>
              <a:cs typeface="Arial"/>
            </a:endParaRPr>
          </a:p>
          <a:p>
            <a:endParaRPr lang="en-US" sz="2000" dirty="0" smtClean="0">
              <a:latin typeface="Arial"/>
              <a:cs typeface="Arial"/>
            </a:endParaRPr>
          </a:p>
          <a:p>
            <a:r>
              <a:rPr lang="en-US" sz="2000" dirty="0" smtClean="0">
                <a:latin typeface="Arial"/>
                <a:cs typeface="Arial"/>
              </a:rPr>
              <a:t>USDA/Turner – 40 (60%)</a:t>
            </a:r>
          </a:p>
          <a:p>
            <a:endParaRPr lang="en-US" sz="2000" dirty="0" smtClean="0">
              <a:latin typeface="Arial"/>
              <a:cs typeface="Arial"/>
            </a:endParaRPr>
          </a:p>
          <a:p>
            <a:r>
              <a:rPr lang="en-US" sz="2000" dirty="0" smtClean="0">
                <a:latin typeface="Arial"/>
                <a:cs typeface="Arial"/>
              </a:rPr>
              <a:t>Unique </a:t>
            </a:r>
            <a:r>
              <a:rPr lang="en-US" sz="2000" dirty="0">
                <a:latin typeface="Arial"/>
                <a:cs typeface="Arial"/>
              </a:rPr>
              <a:t>Invaders- </a:t>
            </a:r>
            <a:r>
              <a:rPr lang="en-US" sz="2000" dirty="0" smtClean="0">
                <a:latin typeface="Arial"/>
                <a:cs typeface="Arial"/>
              </a:rPr>
              <a:t>26 (40%)</a:t>
            </a:r>
          </a:p>
          <a:p>
            <a:endParaRPr lang="en-US" sz="2000" dirty="0" smtClean="0">
              <a:latin typeface="Arial"/>
              <a:cs typeface="Arial"/>
            </a:endParaRPr>
          </a:p>
          <a:p>
            <a:r>
              <a:rPr lang="en-US" sz="2000" b="1" dirty="0" smtClean="0">
                <a:latin typeface="Arial"/>
                <a:cs typeface="Arial"/>
              </a:rPr>
              <a:t>65% increase</a:t>
            </a:r>
            <a:endParaRPr lang="en-US" sz="2000" dirty="0">
              <a:latin typeface="Arial"/>
              <a:cs typeface="Arial"/>
            </a:endParaRPr>
          </a:p>
        </p:txBody>
      </p:sp>
      <p:pic>
        <p:nvPicPr>
          <p:cNvPr id="5" name="Picture 4" descr="TRSE6_Turner_USDA_INVADERS_NOV2009.jpg"/>
          <p:cNvPicPr>
            <a:picLocks noChangeAspect="1"/>
          </p:cNvPicPr>
          <p:nvPr/>
        </p:nvPicPr>
        <p:blipFill>
          <a:blip r:embed="rId3" cstate="print"/>
          <a:stretch>
            <a:fillRect/>
          </a:stretch>
        </p:blipFill>
        <p:spPr>
          <a:xfrm>
            <a:off x="2813754" y="1685892"/>
            <a:ext cx="6101646" cy="4714908"/>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2228" name="Picture 9" descr="SP32-20090911-155101.jpg"/>
          <p:cNvPicPr>
            <a:picLocks noChangeAspect="1"/>
          </p:cNvPicPr>
          <p:nvPr/>
        </p:nvPicPr>
        <p:blipFill>
          <a:blip r:embed="rId3" cstate="print"/>
          <a:srcRect/>
          <a:stretch>
            <a:fillRect/>
          </a:stretch>
        </p:blipFill>
        <p:spPr bwMode="auto">
          <a:xfrm>
            <a:off x="5486400" y="1143000"/>
            <a:ext cx="2905125" cy="819150"/>
          </a:xfrm>
          <a:prstGeom prst="rect">
            <a:avLst/>
          </a:prstGeom>
          <a:noFill/>
          <a:ln w="9525">
            <a:noFill/>
            <a:miter lim="800000"/>
            <a:headEnd/>
            <a:tailEnd/>
          </a:ln>
        </p:spPr>
      </p:pic>
      <p:pic>
        <p:nvPicPr>
          <p:cNvPr id="4" name="Picture 3" descr="arundo.jpg"/>
          <p:cNvPicPr>
            <a:picLocks noChangeAspect="1"/>
          </p:cNvPicPr>
          <p:nvPr/>
        </p:nvPicPr>
        <p:blipFill>
          <a:blip r:embed="rId4"/>
          <a:stretch>
            <a:fillRect/>
          </a:stretch>
        </p:blipFill>
        <p:spPr>
          <a:xfrm>
            <a:off x="0" y="914400"/>
            <a:ext cx="9144000" cy="609600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703263" y="2185988"/>
            <a:ext cx="184150" cy="366712"/>
          </a:xfrm>
          <a:prstGeom prst="rect">
            <a:avLst/>
          </a:prstGeom>
          <a:noFill/>
          <a:ln w="9525">
            <a:noFill/>
            <a:miter lim="800000"/>
            <a:headEnd/>
            <a:tailEnd/>
          </a:ln>
        </p:spPr>
        <p:txBody>
          <a:bodyPr wrap="none">
            <a:prstTxWarp prst="textNoShape">
              <a:avLst/>
            </a:prstTxWarp>
            <a:spAutoFit/>
          </a:bodyPr>
          <a:lstStyle/>
          <a:p>
            <a:pPr eaLnBrk="1" hangingPunct="1"/>
            <a:endParaRPr lang="en-US" sz="1800">
              <a:latin typeface="Calibri" charset="0"/>
            </a:endParaRPr>
          </a:p>
        </p:txBody>
      </p:sp>
      <p:sp>
        <p:nvSpPr>
          <p:cNvPr id="89091" name="Rectangle 3"/>
          <p:cNvSpPr>
            <a:spLocks noGrp="1" noChangeArrowheads="1"/>
          </p:cNvSpPr>
          <p:nvPr>
            <p:ph type="ctrTitle" idx="4294967295"/>
          </p:nvPr>
        </p:nvSpPr>
        <p:spPr bwMode="auto">
          <a:xfrm>
            <a:off x="76200" y="762000"/>
            <a:ext cx="8839200" cy="457200"/>
          </a:xfrm>
          <a:prstGeom prst="rect">
            <a:avLst/>
          </a:prstGeom>
          <a:noFill/>
          <a:ln>
            <a:miter lim="800000"/>
            <a:headEnd/>
            <a:tailEnd/>
          </a:ln>
        </p:spPr>
        <p:txBody>
          <a:bodyPr>
            <a:prstTxWarp prst="textNoShape">
              <a:avLst/>
            </a:prstTxWarp>
          </a:bodyPr>
          <a:lstStyle/>
          <a:p>
            <a:pPr algn="l" eaLnBrk="1" hangingPunct="1"/>
            <a:r>
              <a:rPr lang="en-US" sz="2400" b="1" dirty="0" smtClean="0">
                <a:solidFill>
                  <a:srgbClr val="408000"/>
                </a:solidFill>
                <a:latin typeface="Arial" charset="0"/>
              </a:rPr>
              <a:t>Going Above and Beyond the Call</a:t>
            </a:r>
            <a:endParaRPr lang="en-US" sz="2400" b="1" dirty="0">
              <a:solidFill>
                <a:srgbClr val="808000"/>
              </a:solidFill>
            </a:endParaRPr>
          </a:p>
        </p:txBody>
      </p:sp>
      <p:sp>
        <p:nvSpPr>
          <p:cNvPr id="89092" name="Rectangle 4"/>
          <p:cNvSpPr>
            <a:spLocks noChangeArrowheads="1"/>
          </p:cNvSpPr>
          <p:nvPr/>
        </p:nvSpPr>
        <p:spPr bwMode="auto">
          <a:xfrm>
            <a:off x="4835525" y="4132263"/>
            <a:ext cx="184150" cy="366712"/>
          </a:xfrm>
          <a:prstGeom prst="rect">
            <a:avLst/>
          </a:prstGeom>
          <a:noFill/>
          <a:ln w="9525">
            <a:noFill/>
            <a:miter lim="800000"/>
            <a:headEnd/>
            <a:tailEnd/>
          </a:ln>
        </p:spPr>
        <p:txBody>
          <a:bodyPr wrap="none">
            <a:prstTxWarp prst="textNoShape">
              <a:avLst/>
            </a:prstTxWarp>
            <a:spAutoFit/>
          </a:bodyPr>
          <a:lstStyle/>
          <a:p>
            <a:pPr eaLnBrk="1" hangingPunct="1"/>
            <a:endParaRPr lang="en-US" sz="1800">
              <a:latin typeface="Calibri" charset="0"/>
            </a:endParaRPr>
          </a:p>
        </p:txBody>
      </p:sp>
      <p:pic>
        <p:nvPicPr>
          <p:cNvPr id="89093" name="Picture 6" descr="image"/>
          <p:cNvPicPr>
            <a:picLocks noChangeAspect="1" noChangeArrowheads="1"/>
          </p:cNvPicPr>
          <p:nvPr/>
        </p:nvPicPr>
        <p:blipFill>
          <a:blip r:embed="rId3"/>
          <a:srcRect/>
          <a:stretch>
            <a:fillRect/>
          </a:stretch>
        </p:blipFill>
        <p:spPr bwMode="auto">
          <a:xfrm>
            <a:off x="0" y="1295400"/>
            <a:ext cx="9167813" cy="6094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 name="Rectangle 24"/>
          <p:cNvSpPr/>
          <p:nvPr/>
        </p:nvSpPr>
        <p:spPr>
          <a:xfrm>
            <a:off x="0" y="1066800"/>
            <a:ext cx="9144000" cy="57912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138" name="Rectangle 2"/>
          <p:cNvSpPr>
            <a:spLocks noChangeArrowheads="1"/>
          </p:cNvSpPr>
          <p:nvPr/>
        </p:nvSpPr>
        <p:spPr bwMode="auto">
          <a:xfrm>
            <a:off x="703263" y="2185988"/>
            <a:ext cx="184150" cy="457200"/>
          </a:xfrm>
          <a:prstGeom prst="rect">
            <a:avLst/>
          </a:prstGeom>
          <a:noFill/>
          <a:ln w="9525">
            <a:noFill/>
            <a:miter lim="800000"/>
            <a:headEnd/>
            <a:tailEnd/>
          </a:ln>
        </p:spPr>
        <p:txBody>
          <a:bodyPr wrap="none">
            <a:prstTxWarp prst="textNoShape">
              <a:avLst/>
            </a:prstTxWarp>
            <a:spAutoFit/>
          </a:bodyPr>
          <a:lstStyle/>
          <a:p>
            <a:endParaRPr lang="en-US"/>
          </a:p>
        </p:txBody>
      </p:sp>
      <p:pic>
        <p:nvPicPr>
          <p:cNvPr id="91140" name="Picture 6" descr="TFS%20logo"/>
          <p:cNvPicPr>
            <a:picLocks noChangeAspect="1" noChangeArrowheads="1"/>
          </p:cNvPicPr>
          <p:nvPr/>
        </p:nvPicPr>
        <p:blipFill>
          <a:blip r:embed="rId3"/>
          <a:srcRect/>
          <a:stretch>
            <a:fillRect/>
          </a:stretch>
        </p:blipFill>
        <p:spPr bwMode="auto">
          <a:xfrm>
            <a:off x="257175" y="1752600"/>
            <a:ext cx="1800225" cy="688975"/>
          </a:xfrm>
          <a:prstGeom prst="rect">
            <a:avLst/>
          </a:prstGeom>
          <a:noFill/>
          <a:ln w="9525">
            <a:noFill/>
            <a:miter lim="800000"/>
            <a:headEnd/>
            <a:tailEnd/>
          </a:ln>
        </p:spPr>
      </p:pic>
      <p:pic>
        <p:nvPicPr>
          <p:cNvPr id="91141" name="Picture 7" descr="nbiilogo"/>
          <p:cNvPicPr>
            <a:picLocks noChangeAspect="1" noChangeArrowheads="1"/>
          </p:cNvPicPr>
          <p:nvPr/>
        </p:nvPicPr>
        <p:blipFill>
          <a:blip r:embed="rId4"/>
          <a:srcRect/>
          <a:stretch>
            <a:fillRect/>
          </a:stretch>
        </p:blipFill>
        <p:spPr bwMode="auto">
          <a:xfrm>
            <a:off x="7543800" y="1295400"/>
            <a:ext cx="1371600" cy="1003300"/>
          </a:xfrm>
          <a:prstGeom prst="rect">
            <a:avLst/>
          </a:prstGeom>
          <a:noFill/>
          <a:ln w="9525">
            <a:noFill/>
            <a:miter lim="800000"/>
            <a:headEnd/>
            <a:tailEnd/>
          </a:ln>
        </p:spPr>
      </p:pic>
      <p:pic>
        <p:nvPicPr>
          <p:cNvPr id="91142" name="Picture 8" descr="fs_shield"/>
          <p:cNvPicPr>
            <a:picLocks noChangeAspect="1" noChangeArrowheads="1"/>
          </p:cNvPicPr>
          <p:nvPr/>
        </p:nvPicPr>
        <p:blipFill>
          <a:blip r:embed="rId5"/>
          <a:srcRect/>
          <a:stretch>
            <a:fillRect/>
          </a:stretch>
        </p:blipFill>
        <p:spPr bwMode="auto">
          <a:xfrm>
            <a:off x="6172200" y="2381250"/>
            <a:ext cx="806450" cy="895350"/>
          </a:xfrm>
          <a:prstGeom prst="rect">
            <a:avLst/>
          </a:prstGeom>
          <a:noFill/>
          <a:ln w="9525">
            <a:noFill/>
            <a:miter lim="800000"/>
            <a:headEnd/>
            <a:tailEnd/>
          </a:ln>
        </p:spPr>
      </p:pic>
      <p:pic>
        <p:nvPicPr>
          <p:cNvPr id="91143" name="Picture 9" descr="HARCLogoLarge"/>
          <p:cNvPicPr>
            <a:picLocks noChangeAspect="1" noChangeArrowheads="1"/>
          </p:cNvPicPr>
          <p:nvPr/>
        </p:nvPicPr>
        <p:blipFill>
          <a:blip r:embed="rId6"/>
          <a:srcRect/>
          <a:stretch>
            <a:fillRect/>
          </a:stretch>
        </p:blipFill>
        <p:spPr bwMode="auto">
          <a:xfrm>
            <a:off x="4800600" y="4724400"/>
            <a:ext cx="1479550" cy="492125"/>
          </a:xfrm>
          <a:prstGeom prst="rect">
            <a:avLst/>
          </a:prstGeom>
          <a:noFill/>
          <a:ln w="9525">
            <a:noFill/>
            <a:miter lim="800000"/>
            <a:headEnd/>
            <a:tailEnd/>
          </a:ln>
        </p:spPr>
      </p:pic>
      <p:pic>
        <p:nvPicPr>
          <p:cNvPr id="91144" name="Picture 10" descr="Logo_vulcan_72"/>
          <p:cNvPicPr>
            <a:picLocks noChangeAspect="1" noChangeArrowheads="1"/>
          </p:cNvPicPr>
          <p:nvPr/>
        </p:nvPicPr>
        <p:blipFill>
          <a:blip r:embed="rId7"/>
          <a:srcRect/>
          <a:stretch>
            <a:fillRect/>
          </a:stretch>
        </p:blipFill>
        <p:spPr bwMode="auto">
          <a:xfrm>
            <a:off x="2895600" y="6019800"/>
            <a:ext cx="1066800" cy="304800"/>
          </a:xfrm>
          <a:prstGeom prst="rect">
            <a:avLst/>
          </a:prstGeom>
          <a:noFill/>
          <a:ln w="9525">
            <a:noFill/>
            <a:miter lim="800000"/>
            <a:headEnd/>
            <a:tailEnd/>
          </a:ln>
        </p:spPr>
      </p:pic>
      <p:pic>
        <p:nvPicPr>
          <p:cNvPr id="91145" name="Picture 11" descr="Logo_SSF_72"/>
          <p:cNvPicPr>
            <a:picLocks noChangeAspect="1" noChangeArrowheads="1"/>
          </p:cNvPicPr>
          <p:nvPr/>
        </p:nvPicPr>
        <p:blipFill>
          <a:blip r:embed="rId8"/>
          <a:srcRect/>
          <a:stretch>
            <a:fillRect/>
          </a:stretch>
        </p:blipFill>
        <p:spPr bwMode="auto">
          <a:xfrm>
            <a:off x="6400800" y="4800600"/>
            <a:ext cx="1168400" cy="292100"/>
          </a:xfrm>
          <a:prstGeom prst="rect">
            <a:avLst/>
          </a:prstGeom>
          <a:noFill/>
          <a:ln w="9525">
            <a:noFill/>
            <a:miter lim="800000"/>
            <a:headEnd/>
            <a:tailEnd/>
          </a:ln>
        </p:spPr>
      </p:pic>
      <p:pic>
        <p:nvPicPr>
          <p:cNvPr id="91146" name="Picture 12" descr="Logo_NG_72"/>
          <p:cNvPicPr>
            <a:picLocks noChangeAspect="1" noChangeArrowheads="1"/>
          </p:cNvPicPr>
          <p:nvPr/>
        </p:nvPicPr>
        <p:blipFill>
          <a:blip r:embed="rId9"/>
          <a:srcRect/>
          <a:stretch>
            <a:fillRect/>
          </a:stretch>
        </p:blipFill>
        <p:spPr bwMode="auto">
          <a:xfrm>
            <a:off x="7797800" y="4737100"/>
            <a:ext cx="1041400" cy="368300"/>
          </a:xfrm>
          <a:prstGeom prst="rect">
            <a:avLst/>
          </a:prstGeom>
          <a:noFill/>
          <a:ln w="9525">
            <a:noFill/>
            <a:miter lim="800000"/>
            <a:headEnd/>
            <a:tailEnd/>
          </a:ln>
        </p:spPr>
      </p:pic>
      <p:pic>
        <p:nvPicPr>
          <p:cNvPr id="91147" name="Picture 13" descr="NPS_logo"/>
          <p:cNvPicPr>
            <a:picLocks noChangeAspect="1" noChangeArrowheads="1"/>
          </p:cNvPicPr>
          <p:nvPr/>
        </p:nvPicPr>
        <p:blipFill>
          <a:blip r:embed="rId10"/>
          <a:srcRect/>
          <a:stretch>
            <a:fillRect/>
          </a:stretch>
        </p:blipFill>
        <p:spPr bwMode="auto">
          <a:xfrm>
            <a:off x="6248400" y="1371600"/>
            <a:ext cx="709613" cy="925513"/>
          </a:xfrm>
          <a:prstGeom prst="rect">
            <a:avLst/>
          </a:prstGeom>
          <a:noFill/>
          <a:ln w="9525">
            <a:noFill/>
            <a:miter lim="800000"/>
            <a:headEnd/>
            <a:tailEnd/>
          </a:ln>
        </p:spPr>
      </p:pic>
      <p:pic>
        <p:nvPicPr>
          <p:cNvPr id="91148" name="Picture 14" descr="gcacolorlogo"/>
          <p:cNvPicPr>
            <a:picLocks noChangeAspect="1" noChangeArrowheads="1"/>
          </p:cNvPicPr>
          <p:nvPr/>
        </p:nvPicPr>
        <p:blipFill>
          <a:blip r:embed="rId11"/>
          <a:srcRect/>
          <a:stretch>
            <a:fillRect/>
          </a:stretch>
        </p:blipFill>
        <p:spPr bwMode="auto">
          <a:xfrm>
            <a:off x="7620000" y="3657600"/>
            <a:ext cx="1295400" cy="663575"/>
          </a:xfrm>
          <a:prstGeom prst="rect">
            <a:avLst/>
          </a:prstGeom>
          <a:noFill/>
          <a:ln w="9525">
            <a:noFill/>
            <a:miter lim="800000"/>
            <a:headEnd/>
            <a:tailEnd/>
          </a:ln>
        </p:spPr>
      </p:pic>
      <p:pic>
        <p:nvPicPr>
          <p:cNvPr id="91149" name="Picture 16" descr="GT_logo"/>
          <p:cNvPicPr>
            <a:picLocks noChangeAspect="1" noChangeArrowheads="1"/>
          </p:cNvPicPr>
          <p:nvPr/>
        </p:nvPicPr>
        <p:blipFill>
          <a:blip r:embed="rId12"/>
          <a:srcRect/>
          <a:stretch>
            <a:fillRect/>
          </a:stretch>
        </p:blipFill>
        <p:spPr bwMode="auto">
          <a:xfrm>
            <a:off x="3648075" y="1600200"/>
            <a:ext cx="695325" cy="927100"/>
          </a:xfrm>
          <a:prstGeom prst="rect">
            <a:avLst/>
          </a:prstGeom>
          <a:noFill/>
          <a:ln w="9525">
            <a:noFill/>
            <a:miter lim="800000"/>
            <a:headEnd/>
            <a:tailEnd/>
          </a:ln>
        </p:spPr>
      </p:pic>
      <p:pic>
        <p:nvPicPr>
          <p:cNvPr id="91150" name="Picture 17" descr="NAS"/>
          <p:cNvPicPr>
            <a:picLocks noChangeAspect="1" noChangeArrowheads="1"/>
          </p:cNvPicPr>
          <p:nvPr/>
        </p:nvPicPr>
        <p:blipFill>
          <a:blip r:embed="rId13"/>
          <a:srcRect/>
          <a:stretch>
            <a:fillRect/>
          </a:stretch>
        </p:blipFill>
        <p:spPr bwMode="auto">
          <a:xfrm>
            <a:off x="228600" y="4800600"/>
            <a:ext cx="3013075" cy="688975"/>
          </a:xfrm>
          <a:prstGeom prst="rect">
            <a:avLst/>
          </a:prstGeom>
          <a:noFill/>
          <a:ln w="9525">
            <a:noFill/>
            <a:miter lim="800000"/>
            <a:headEnd/>
            <a:tailEnd/>
          </a:ln>
        </p:spPr>
      </p:pic>
      <p:pic>
        <p:nvPicPr>
          <p:cNvPr id="91151" name="Picture 18" descr="LCRA"/>
          <p:cNvPicPr>
            <a:picLocks noChangeAspect="1" noChangeArrowheads="1"/>
          </p:cNvPicPr>
          <p:nvPr/>
        </p:nvPicPr>
        <p:blipFill>
          <a:blip r:embed="rId14"/>
          <a:srcRect/>
          <a:stretch>
            <a:fillRect/>
          </a:stretch>
        </p:blipFill>
        <p:spPr bwMode="auto">
          <a:xfrm>
            <a:off x="228600" y="3962400"/>
            <a:ext cx="2195513" cy="492125"/>
          </a:xfrm>
          <a:prstGeom prst="rect">
            <a:avLst/>
          </a:prstGeom>
          <a:noFill/>
          <a:ln w="9525">
            <a:noFill/>
            <a:miter lim="800000"/>
            <a:headEnd/>
            <a:tailEnd/>
          </a:ln>
        </p:spPr>
      </p:pic>
      <p:pic>
        <p:nvPicPr>
          <p:cNvPr id="91152" name="Picture 19" descr="TPWD"/>
          <p:cNvPicPr>
            <a:picLocks noChangeAspect="1" noChangeArrowheads="1"/>
          </p:cNvPicPr>
          <p:nvPr/>
        </p:nvPicPr>
        <p:blipFill>
          <a:blip r:embed="rId15"/>
          <a:srcRect/>
          <a:stretch>
            <a:fillRect/>
          </a:stretch>
        </p:blipFill>
        <p:spPr bwMode="auto">
          <a:xfrm>
            <a:off x="2362200" y="1676400"/>
            <a:ext cx="914400" cy="914400"/>
          </a:xfrm>
          <a:prstGeom prst="rect">
            <a:avLst/>
          </a:prstGeom>
          <a:noFill/>
          <a:ln w="9525">
            <a:noFill/>
            <a:miter lim="800000"/>
            <a:headEnd/>
            <a:tailEnd/>
          </a:ln>
        </p:spPr>
      </p:pic>
      <p:pic>
        <p:nvPicPr>
          <p:cNvPr id="91153" name="Picture 20" descr="ERDC"/>
          <p:cNvPicPr>
            <a:picLocks noChangeAspect="1" noChangeArrowheads="1"/>
          </p:cNvPicPr>
          <p:nvPr/>
        </p:nvPicPr>
        <p:blipFill>
          <a:blip r:embed="rId16"/>
          <a:srcRect/>
          <a:stretch>
            <a:fillRect/>
          </a:stretch>
        </p:blipFill>
        <p:spPr bwMode="auto">
          <a:xfrm>
            <a:off x="228600" y="5715000"/>
            <a:ext cx="2039938" cy="852488"/>
          </a:xfrm>
          <a:prstGeom prst="rect">
            <a:avLst/>
          </a:prstGeom>
          <a:noFill/>
          <a:ln w="9525">
            <a:noFill/>
            <a:miter lim="800000"/>
            <a:headEnd/>
            <a:tailEnd/>
          </a:ln>
        </p:spPr>
      </p:pic>
      <p:pic>
        <p:nvPicPr>
          <p:cNvPr id="91154" name="Picture 22" descr="TNLA"/>
          <p:cNvPicPr>
            <a:picLocks noChangeAspect="1" noChangeArrowheads="1"/>
          </p:cNvPicPr>
          <p:nvPr/>
        </p:nvPicPr>
        <p:blipFill>
          <a:blip r:embed="rId17"/>
          <a:srcRect/>
          <a:stretch>
            <a:fillRect/>
          </a:stretch>
        </p:blipFill>
        <p:spPr bwMode="auto">
          <a:xfrm>
            <a:off x="3124200" y="3505200"/>
            <a:ext cx="1139825" cy="1219200"/>
          </a:xfrm>
          <a:prstGeom prst="rect">
            <a:avLst/>
          </a:prstGeom>
          <a:noFill/>
          <a:ln w="9525">
            <a:noFill/>
            <a:miter lim="800000"/>
            <a:headEnd/>
            <a:tailEnd/>
          </a:ln>
        </p:spPr>
      </p:pic>
      <p:pic>
        <p:nvPicPr>
          <p:cNvPr id="91155" name="Picture 23" descr="usfwslogo"/>
          <p:cNvPicPr>
            <a:picLocks noChangeAspect="1" noChangeArrowheads="1"/>
          </p:cNvPicPr>
          <p:nvPr/>
        </p:nvPicPr>
        <p:blipFill>
          <a:blip r:embed="rId18"/>
          <a:srcRect/>
          <a:stretch>
            <a:fillRect/>
          </a:stretch>
        </p:blipFill>
        <p:spPr bwMode="auto">
          <a:xfrm>
            <a:off x="7696200" y="2652713"/>
            <a:ext cx="1123950" cy="395287"/>
          </a:xfrm>
          <a:prstGeom prst="rect">
            <a:avLst/>
          </a:prstGeom>
          <a:noFill/>
          <a:ln w="9525">
            <a:noFill/>
            <a:miter lim="800000"/>
            <a:headEnd/>
            <a:tailEnd/>
          </a:ln>
        </p:spPr>
      </p:pic>
      <p:pic>
        <p:nvPicPr>
          <p:cNvPr id="91156" name="Picture 24" descr="magnolia"/>
          <p:cNvPicPr>
            <a:picLocks noChangeAspect="1" noChangeArrowheads="1"/>
          </p:cNvPicPr>
          <p:nvPr/>
        </p:nvPicPr>
        <p:blipFill>
          <a:blip r:embed="rId19"/>
          <a:srcRect/>
          <a:stretch>
            <a:fillRect/>
          </a:stretch>
        </p:blipFill>
        <p:spPr bwMode="auto">
          <a:xfrm>
            <a:off x="6867525" y="5486400"/>
            <a:ext cx="2276475" cy="1371600"/>
          </a:xfrm>
          <a:prstGeom prst="rect">
            <a:avLst/>
          </a:prstGeom>
          <a:noFill/>
          <a:ln w="9525">
            <a:noFill/>
            <a:miter lim="800000"/>
            <a:headEnd/>
            <a:tailEnd/>
          </a:ln>
        </p:spPr>
      </p:pic>
      <p:pic>
        <p:nvPicPr>
          <p:cNvPr id="91157" name="Picture 25" descr="tnc_logo_2007"/>
          <p:cNvPicPr>
            <a:picLocks noChangeAspect="1" noChangeArrowheads="1"/>
          </p:cNvPicPr>
          <p:nvPr/>
        </p:nvPicPr>
        <p:blipFill>
          <a:blip r:embed="rId20"/>
          <a:srcRect/>
          <a:stretch>
            <a:fillRect/>
          </a:stretch>
        </p:blipFill>
        <p:spPr bwMode="auto">
          <a:xfrm>
            <a:off x="4724400" y="3508375"/>
            <a:ext cx="2559050" cy="1216025"/>
          </a:xfrm>
          <a:prstGeom prst="rect">
            <a:avLst/>
          </a:prstGeom>
          <a:noFill/>
          <a:ln w="9525">
            <a:noFill/>
            <a:miter lim="800000"/>
            <a:headEnd/>
            <a:tailEnd/>
          </a:ln>
        </p:spPr>
      </p:pic>
      <p:pic>
        <p:nvPicPr>
          <p:cNvPr id="91158" name="Picture 26" descr="dow"/>
          <p:cNvPicPr>
            <a:picLocks noChangeAspect="1" noChangeArrowheads="1"/>
          </p:cNvPicPr>
          <p:nvPr/>
        </p:nvPicPr>
        <p:blipFill>
          <a:blip r:embed="rId21"/>
          <a:srcRect/>
          <a:stretch>
            <a:fillRect/>
          </a:stretch>
        </p:blipFill>
        <p:spPr bwMode="auto">
          <a:xfrm>
            <a:off x="0" y="2895600"/>
            <a:ext cx="2600325" cy="815975"/>
          </a:xfrm>
          <a:prstGeom prst="rect">
            <a:avLst/>
          </a:prstGeom>
          <a:noFill/>
          <a:ln w="9525">
            <a:noFill/>
            <a:miter lim="800000"/>
            <a:headEnd/>
            <a:tailEnd/>
          </a:ln>
        </p:spPr>
      </p:pic>
      <p:pic>
        <p:nvPicPr>
          <p:cNvPr id="91159" name="Picture 27" descr="npsot"/>
          <p:cNvPicPr>
            <a:picLocks noChangeAspect="1" noChangeArrowheads="1"/>
          </p:cNvPicPr>
          <p:nvPr/>
        </p:nvPicPr>
        <p:blipFill>
          <a:blip r:embed="rId22"/>
          <a:srcRect/>
          <a:stretch>
            <a:fillRect/>
          </a:stretch>
        </p:blipFill>
        <p:spPr bwMode="auto">
          <a:xfrm>
            <a:off x="5029200" y="5613400"/>
            <a:ext cx="1270000" cy="1016000"/>
          </a:xfrm>
          <a:prstGeom prst="rect">
            <a:avLst/>
          </a:prstGeom>
          <a:noFill/>
          <a:ln w="9525">
            <a:noFill/>
            <a:miter lim="800000"/>
            <a:headEnd/>
            <a:tailEnd/>
          </a:ln>
        </p:spPr>
      </p:pic>
      <p:pic>
        <p:nvPicPr>
          <p:cNvPr id="91160" name="Picture 29" descr="NISC_logo"/>
          <p:cNvPicPr>
            <a:picLocks noChangeAspect="1" noChangeArrowheads="1"/>
          </p:cNvPicPr>
          <p:nvPr/>
        </p:nvPicPr>
        <p:blipFill>
          <a:blip r:embed="rId23"/>
          <a:srcRect/>
          <a:stretch>
            <a:fillRect/>
          </a:stretch>
        </p:blipFill>
        <p:spPr bwMode="auto">
          <a:xfrm>
            <a:off x="4724400" y="1524000"/>
            <a:ext cx="1060450" cy="1327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703263" y="2185988"/>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21507" name="Rectangle 3"/>
          <p:cNvSpPr>
            <a:spLocks noGrp="1" noChangeArrowheads="1"/>
          </p:cNvSpPr>
          <p:nvPr>
            <p:ph type="ctrTitle"/>
          </p:nvPr>
        </p:nvSpPr>
        <p:spPr bwMode="auto">
          <a:xfrm>
            <a:off x="228600" y="914400"/>
            <a:ext cx="8839200" cy="457200"/>
          </a:xfrm>
          <a:noFill/>
          <a:ln>
            <a:miter lim="800000"/>
            <a:headEnd/>
            <a:tailEnd/>
          </a:ln>
        </p:spPr>
        <p:txBody>
          <a:bodyPr wrap="square" lIns="91440" tIns="45720" rIns="91440" bIns="45720" numCol="1" anchor="t" anchorCtr="0" compatLnSpc="1">
            <a:prstTxWarp prst="textNoShape">
              <a:avLst/>
            </a:prstTxWarp>
          </a:bodyPr>
          <a:lstStyle/>
          <a:p>
            <a:pPr algn="l" eaLnBrk="1" hangingPunct="1"/>
            <a:r>
              <a:rPr lang="en-US" sz="2400" b="1" dirty="0">
                <a:solidFill>
                  <a:srgbClr val="408000"/>
                </a:solidFill>
                <a:latin typeface="Arial" charset="0"/>
              </a:rPr>
              <a:t>Why are they important?</a:t>
            </a:r>
          </a:p>
        </p:txBody>
      </p:sp>
      <p:sp>
        <p:nvSpPr>
          <p:cNvPr id="21508" name="Rectangle 4"/>
          <p:cNvSpPr>
            <a:spLocks noChangeArrowheads="1"/>
          </p:cNvSpPr>
          <p:nvPr/>
        </p:nvSpPr>
        <p:spPr bwMode="auto">
          <a:xfrm>
            <a:off x="228600" y="1434088"/>
            <a:ext cx="5105400" cy="3518912"/>
          </a:xfrm>
          <a:prstGeom prst="rect">
            <a:avLst/>
          </a:prstGeom>
          <a:noFill/>
          <a:ln w="9525">
            <a:noFill/>
            <a:miter lim="800000"/>
            <a:headEnd/>
            <a:tailEnd/>
          </a:ln>
        </p:spPr>
        <p:txBody>
          <a:bodyPr wrap="square">
            <a:prstTxWarp prst="textNoShape">
              <a:avLst/>
            </a:prstTxWarp>
            <a:spAutoFit/>
          </a:bodyPr>
          <a:lstStyle/>
          <a:p>
            <a:pPr marL="457200" indent="-457200">
              <a:lnSpc>
                <a:spcPct val="140000"/>
              </a:lnSpc>
              <a:buFont typeface="Arial" charset="0"/>
              <a:buAutoNum type="arabicPeriod"/>
            </a:pPr>
            <a:r>
              <a:rPr lang="en-US" sz="2000" dirty="0">
                <a:solidFill>
                  <a:srgbClr val="000000"/>
                </a:solidFill>
                <a:latin typeface="Arial" charset="0"/>
              </a:rPr>
              <a:t>Invasive species </a:t>
            </a:r>
            <a:r>
              <a:rPr lang="en-US" sz="2000" b="1" dirty="0">
                <a:solidFill>
                  <a:srgbClr val="000000"/>
                </a:solidFill>
                <a:latin typeface="Arial" charset="0"/>
              </a:rPr>
              <a:t>threaten native plants</a:t>
            </a:r>
            <a:r>
              <a:rPr lang="en-US" sz="2000" dirty="0">
                <a:solidFill>
                  <a:srgbClr val="000000"/>
                </a:solidFill>
                <a:latin typeface="Arial" charset="0"/>
              </a:rPr>
              <a:t> and native plant communities.</a:t>
            </a:r>
          </a:p>
          <a:p>
            <a:pPr marL="457200" indent="-457200">
              <a:lnSpc>
                <a:spcPct val="140000"/>
              </a:lnSpc>
              <a:buFont typeface="Arial" charset="0"/>
              <a:buAutoNum type="arabicPeriod"/>
            </a:pPr>
            <a:r>
              <a:rPr lang="en-US" sz="2000" dirty="0">
                <a:solidFill>
                  <a:srgbClr val="000000"/>
                </a:solidFill>
                <a:latin typeface="Arial" charset="0"/>
              </a:rPr>
              <a:t>After habitat destruction, invasive species are the single largest cause of </a:t>
            </a:r>
            <a:r>
              <a:rPr lang="en-US" sz="2000" b="1" dirty="0">
                <a:solidFill>
                  <a:srgbClr val="000000"/>
                </a:solidFill>
                <a:latin typeface="Arial" charset="0"/>
              </a:rPr>
              <a:t>native plant extinction</a:t>
            </a:r>
            <a:r>
              <a:rPr lang="en-US" sz="2000" dirty="0">
                <a:solidFill>
                  <a:srgbClr val="000000"/>
                </a:solidFill>
                <a:latin typeface="Arial" charset="0"/>
              </a:rPr>
              <a:t>.</a:t>
            </a:r>
          </a:p>
          <a:p>
            <a:pPr marL="457200" indent="-457200">
              <a:lnSpc>
                <a:spcPct val="140000"/>
              </a:lnSpc>
              <a:buFont typeface="Arial" charset="0"/>
              <a:buAutoNum type="arabicPeriod"/>
            </a:pPr>
            <a:r>
              <a:rPr lang="en-US" sz="2000" dirty="0">
                <a:solidFill>
                  <a:srgbClr val="000000"/>
                </a:solidFill>
                <a:latin typeface="Arial" charset="0"/>
              </a:rPr>
              <a:t>The rate at which new, potentially invasive,  species are being introduced is </a:t>
            </a:r>
            <a:r>
              <a:rPr lang="en-US" sz="2000" b="1" dirty="0">
                <a:solidFill>
                  <a:srgbClr val="000000"/>
                </a:solidFill>
                <a:latin typeface="Arial" charset="0"/>
              </a:rPr>
              <a:t>exponentially increasing</a:t>
            </a:r>
            <a:r>
              <a:rPr lang="en-US" sz="2000" dirty="0">
                <a:solidFill>
                  <a:srgbClr val="000000"/>
                </a:solidFill>
                <a:latin typeface="Arial" charset="0"/>
              </a:rPr>
              <a:t>.</a:t>
            </a:r>
          </a:p>
        </p:txBody>
      </p:sp>
      <p:sp>
        <p:nvSpPr>
          <p:cNvPr id="21511" name="Rectangle 9"/>
          <p:cNvSpPr>
            <a:spLocks noChangeArrowheads="1"/>
          </p:cNvSpPr>
          <p:nvPr/>
        </p:nvSpPr>
        <p:spPr bwMode="auto">
          <a:xfrm>
            <a:off x="2133600" y="6172200"/>
            <a:ext cx="6934200" cy="609600"/>
          </a:xfrm>
          <a:prstGeom prst="rect">
            <a:avLst/>
          </a:prstGeom>
          <a:noFill/>
          <a:ln w="9525">
            <a:noFill/>
            <a:miter lim="800000"/>
            <a:headEnd/>
            <a:tailEnd/>
          </a:ln>
        </p:spPr>
        <p:txBody>
          <a:bodyPr>
            <a:prstTxWarp prst="textNoShape">
              <a:avLst/>
            </a:prstTxWarp>
          </a:bodyPr>
          <a:lstStyle/>
          <a:p>
            <a:pPr eaLnBrk="1" hangingPunct="1">
              <a:spcBef>
                <a:spcPct val="20000"/>
              </a:spcBef>
            </a:pPr>
            <a:r>
              <a:rPr lang="en-US" sz="1800" dirty="0"/>
              <a:t>"On a global basis...the two great destroyers of biodiversity are, first habitat destruction and, second, invasion by exotic species</a:t>
            </a:r>
            <a:r>
              <a:rPr lang="en-US" sz="1800" dirty="0" smtClean="0"/>
              <a:t>” </a:t>
            </a:r>
            <a:r>
              <a:rPr lang="en-US" sz="1800" dirty="0"/>
              <a:t>- E.O. Wilson</a:t>
            </a:r>
          </a:p>
        </p:txBody>
      </p:sp>
      <p:pic>
        <p:nvPicPr>
          <p:cNvPr id="9" name="Picture 8" descr="kudzu8-11ee-1.jpg"/>
          <p:cNvPicPr>
            <a:picLocks noChangeAspect="1"/>
          </p:cNvPicPr>
          <p:nvPr/>
        </p:nvPicPr>
        <p:blipFill>
          <a:blip r:embed="rId3"/>
          <a:stretch>
            <a:fillRect/>
          </a:stretch>
        </p:blipFill>
        <p:spPr>
          <a:xfrm>
            <a:off x="5715000" y="990600"/>
            <a:ext cx="3048000" cy="4572000"/>
          </a:xfrm>
          <a:prstGeom prst="rect">
            <a:avLst/>
          </a:prstGeom>
          <a:ln w="12700" cmpd="sng">
            <a:solidFill>
              <a:schemeClr val="tx1"/>
            </a:solidFill>
          </a:ln>
        </p:spPr>
      </p:pic>
      <p:sp>
        <p:nvSpPr>
          <p:cNvPr id="21510" name="Rectangle 7"/>
          <p:cNvSpPr>
            <a:spLocks noChangeArrowheads="1"/>
          </p:cNvSpPr>
          <p:nvPr/>
        </p:nvSpPr>
        <p:spPr bwMode="auto">
          <a:xfrm>
            <a:off x="5691187" y="5226050"/>
            <a:ext cx="2690813" cy="336550"/>
          </a:xfrm>
          <a:prstGeom prst="rect">
            <a:avLst/>
          </a:prstGeom>
          <a:noFill/>
          <a:ln w="9525">
            <a:noFill/>
            <a:miter lim="800000"/>
            <a:headEnd/>
            <a:tailEnd/>
          </a:ln>
        </p:spPr>
        <p:txBody>
          <a:bodyPr wrap="none">
            <a:prstTxWarp prst="textNoShape">
              <a:avLst/>
            </a:prstTxWarp>
            <a:spAutoFit/>
          </a:bodyPr>
          <a:lstStyle/>
          <a:p>
            <a:r>
              <a:rPr lang="en-US" sz="1600" b="1" i="1" dirty="0" err="1"/>
              <a:t>Pueraria</a:t>
            </a:r>
            <a:r>
              <a:rPr lang="en-US" sz="1600" b="1" i="1" dirty="0"/>
              <a:t> </a:t>
            </a:r>
            <a:r>
              <a:rPr lang="en-US" sz="1600" b="1" i="1" dirty="0" err="1"/>
              <a:t>montana</a:t>
            </a:r>
            <a:r>
              <a:rPr lang="en-US" sz="1600" b="1" i="1" dirty="0"/>
              <a:t> </a:t>
            </a:r>
            <a:r>
              <a:rPr lang="en-US" sz="1600" b="1" dirty="0"/>
              <a:t>var</a:t>
            </a:r>
            <a:r>
              <a:rPr lang="en-US" sz="1600" b="1" i="1" dirty="0"/>
              <a:t>. </a:t>
            </a:r>
            <a:r>
              <a:rPr lang="en-US" sz="1600" b="1" i="1" dirty="0" err="1"/>
              <a:t>lobata</a:t>
            </a:r>
            <a:endParaRPr lang="en-US" sz="1600" b="1" i="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685800" y="609600"/>
            <a:ext cx="7772400" cy="1143000"/>
          </a:xfrm>
          <a:noFill/>
          <a:ln>
            <a:miter lim="800000"/>
            <a:headEnd/>
            <a:tailEnd/>
          </a:ln>
        </p:spPr>
        <p:txBody>
          <a:bodyPr wrap="square" lIns="91440" tIns="45720" rIns="91440" bIns="45720" numCol="1" anchor="t" anchorCtr="0" compatLnSpc="1">
            <a:prstTxWarp prst="textNoShape">
              <a:avLst/>
            </a:prstTxWarp>
          </a:bodyPr>
          <a:lstStyle/>
          <a:p>
            <a:pPr algn="r" eaLnBrk="1" hangingPunct="1"/>
            <a:r>
              <a:rPr lang="en-US" sz="2400" b="1" smtClean="0">
                <a:solidFill>
                  <a:srgbClr val="408000"/>
                </a:solidFill>
                <a:latin typeface="Arial" charset="0"/>
              </a:rPr>
              <a:t>Closer</a:t>
            </a:r>
          </a:p>
        </p:txBody>
      </p:sp>
      <p:pic>
        <p:nvPicPr>
          <p:cNvPr id="95235" name="Picture 3" descr="Live_Oak_Among_Texas_Paintbrush_and_Bluebonnets_Texas">
            <a:hlinkClick r:id=""/>
          </p:cNvPr>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703263" y="2185988"/>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19459" name="Rectangle 3"/>
          <p:cNvSpPr>
            <a:spLocks noGrp="1" noChangeArrowheads="1"/>
          </p:cNvSpPr>
          <p:nvPr>
            <p:ph type="ctrTitle"/>
          </p:nvPr>
        </p:nvSpPr>
        <p:spPr bwMode="auto">
          <a:xfrm>
            <a:off x="228600" y="838200"/>
            <a:ext cx="8839200" cy="457200"/>
          </a:xfrm>
          <a:noFill/>
          <a:ln>
            <a:miter lim="800000"/>
            <a:headEnd/>
            <a:tailEnd/>
          </a:ln>
        </p:spPr>
        <p:txBody>
          <a:bodyPr wrap="square" lIns="91440" tIns="45720" rIns="91440" bIns="45720" numCol="1" anchor="t" anchorCtr="0" compatLnSpc="1">
            <a:prstTxWarp prst="textNoShape">
              <a:avLst/>
            </a:prstTxWarp>
          </a:bodyPr>
          <a:lstStyle/>
          <a:p>
            <a:pPr algn="l" eaLnBrk="1" hangingPunct="1"/>
            <a:r>
              <a:rPr lang="en-US" sz="2400" b="1" dirty="0" smtClean="0">
                <a:solidFill>
                  <a:srgbClr val="408000"/>
                </a:solidFill>
                <a:latin typeface="Arial" charset="0"/>
              </a:rPr>
              <a:t>How do they get here?</a:t>
            </a:r>
            <a:endParaRPr lang="en-US" sz="2400" b="1" dirty="0">
              <a:solidFill>
                <a:srgbClr val="408000"/>
              </a:solidFill>
              <a:latin typeface="Arial" charset="0"/>
            </a:endParaRPr>
          </a:p>
        </p:txBody>
      </p:sp>
      <p:sp>
        <p:nvSpPr>
          <p:cNvPr id="19460" name="Rectangle 4"/>
          <p:cNvSpPr>
            <a:spLocks noChangeArrowheads="1"/>
          </p:cNvSpPr>
          <p:nvPr/>
        </p:nvSpPr>
        <p:spPr bwMode="auto">
          <a:xfrm>
            <a:off x="228600" y="1341957"/>
            <a:ext cx="4572000" cy="4220643"/>
          </a:xfrm>
          <a:prstGeom prst="rect">
            <a:avLst/>
          </a:prstGeom>
          <a:noFill/>
          <a:ln w="9525">
            <a:noFill/>
            <a:miter lim="800000"/>
            <a:headEnd/>
            <a:tailEnd/>
          </a:ln>
        </p:spPr>
        <p:txBody>
          <a:bodyPr wrap="square" anchor="t">
            <a:prstTxWarp prst="textNoShape">
              <a:avLst/>
            </a:prstTxWarp>
            <a:spAutoFit/>
          </a:bodyPr>
          <a:lstStyle/>
          <a:p>
            <a:pPr>
              <a:lnSpc>
                <a:spcPct val="120000"/>
              </a:lnSpc>
              <a:spcAft>
                <a:spcPts val="0"/>
              </a:spcAft>
            </a:pPr>
            <a:r>
              <a:rPr lang="en-US" sz="1600" dirty="0" smtClean="0">
                <a:latin typeface="Arial"/>
                <a:cs typeface="Arial"/>
              </a:rPr>
              <a:t>Spread by humans who do not realize that these plants, animals and insects are destructive.</a:t>
            </a:r>
          </a:p>
          <a:p>
            <a:pPr>
              <a:lnSpc>
                <a:spcPct val="120000"/>
              </a:lnSpc>
              <a:spcAft>
                <a:spcPts val="0"/>
              </a:spcAft>
            </a:pPr>
            <a:endParaRPr lang="en-US" sz="1600" dirty="0" smtClean="0">
              <a:solidFill>
                <a:srgbClr val="000000"/>
              </a:solidFill>
              <a:latin typeface="Arial"/>
              <a:cs typeface="Arial"/>
            </a:endParaRPr>
          </a:p>
          <a:p>
            <a:pPr>
              <a:lnSpc>
                <a:spcPct val="120000"/>
              </a:lnSpc>
              <a:spcAft>
                <a:spcPts val="0"/>
              </a:spcAft>
            </a:pPr>
            <a:r>
              <a:rPr lang="en-US" sz="1600" dirty="0" smtClean="0">
                <a:latin typeface="Arial"/>
                <a:cs typeface="Arial"/>
              </a:rPr>
              <a:t>May happen when people plant garden ornamentals, range forage plants, or plants for erosion control. </a:t>
            </a:r>
          </a:p>
          <a:p>
            <a:pPr>
              <a:lnSpc>
                <a:spcPct val="120000"/>
              </a:lnSpc>
              <a:spcAft>
                <a:spcPts val="0"/>
              </a:spcAft>
            </a:pPr>
            <a:endParaRPr lang="en-US" sz="1600" dirty="0" smtClean="0">
              <a:latin typeface="Arial"/>
              <a:cs typeface="Arial"/>
            </a:endParaRPr>
          </a:p>
          <a:p>
            <a:pPr>
              <a:lnSpc>
                <a:spcPct val="120000"/>
              </a:lnSpc>
              <a:spcAft>
                <a:spcPts val="0"/>
              </a:spcAft>
            </a:pPr>
            <a:r>
              <a:rPr lang="en-US" sz="1600" dirty="0" smtClean="0">
                <a:latin typeface="Arial"/>
                <a:cs typeface="Arial"/>
              </a:rPr>
              <a:t>Can occur when animals and insects are introduced to control other organisms.</a:t>
            </a:r>
          </a:p>
          <a:p>
            <a:pPr>
              <a:lnSpc>
                <a:spcPct val="120000"/>
              </a:lnSpc>
              <a:spcAft>
                <a:spcPts val="0"/>
              </a:spcAft>
            </a:pPr>
            <a:endParaRPr lang="en-US" sz="1600" dirty="0" smtClean="0">
              <a:latin typeface="Arial"/>
              <a:cs typeface="Arial"/>
            </a:endParaRPr>
          </a:p>
          <a:p>
            <a:pPr>
              <a:lnSpc>
                <a:spcPct val="120000"/>
              </a:lnSpc>
              <a:spcAft>
                <a:spcPts val="0"/>
              </a:spcAft>
            </a:pPr>
            <a:r>
              <a:rPr lang="en-US" sz="1600" dirty="0" smtClean="0">
                <a:latin typeface="Arial"/>
                <a:cs typeface="Arial"/>
              </a:rPr>
              <a:t>Other species are introduced accidentally on imported nursery stock, fruits, and in ship ballast waters, on vehicles, in packing materials and shipping containers.</a:t>
            </a:r>
            <a:endParaRPr lang="en-US" sz="1600" dirty="0">
              <a:solidFill>
                <a:srgbClr val="000000"/>
              </a:solidFill>
              <a:latin typeface="Arial"/>
              <a:cs typeface="Arial"/>
            </a:endParaRPr>
          </a:p>
        </p:txBody>
      </p:sp>
      <p:pic>
        <p:nvPicPr>
          <p:cNvPr id="6" name="Picture 5" descr="1459324.jpg"/>
          <p:cNvPicPr>
            <a:picLocks noChangeAspect="1"/>
          </p:cNvPicPr>
          <p:nvPr/>
        </p:nvPicPr>
        <p:blipFill>
          <a:blip r:embed="rId3"/>
          <a:stretch>
            <a:fillRect/>
          </a:stretch>
        </p:blipFill>
        <p:spPr>
          <a:xfrm>
            <a:off x="5105400" y="990600"/>
            <a:ext cx="3810000" cy="2540000"/>
          </a:xfrm>
          <a:prstGeom prst="rect">
            <a:avLst/>
          </a:prstGeom>
          <a:ln w="12700" cmpd="sng">
            <a:solidFill>
              <a:schemeClr val="tx1"/>
            </a:solidFill>
          </a:ln>
        </p:spPr>
      </p:pic>
      <p:pic>
        <p:nvPicPr>
          <p:cNvPr id="7" name="Picture 6" descr="1291024.jpg"/>
          <p:cNvPicPr>
            <a:picLocks noChangeAspect="1"/>
          </p:cNvPicPr>
          <p:nvPr/>
        </p:nvPicPr>
        <p:blipFill>
          <a:blip r:embed="rId4"/>
          <a:stretch>
            <a:fillRect/>
          </a:stretch>
        </p:blipFill>
        <p:spPr>
          <a:xfrm>
            <a:off x="5105400" y="3657600"/>
            <a:ext cx="3810000" cy="2540000"/>
          </a:xfrm>
          <a:prstGeom prst="rect">
            <a:avLst/>
          </a:prstGeom>
          <a:ln w="12700" cmpd="sng">
            <a:solidFill>
              <a:schemeClr val="tx1"/>
            </a:solid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icture-0141.jpg"/>
          <p:cNvPicPr>
            <a:picLocks noChangeAspect="1"/>
          </p:cNvPicPr>
          <p:nvPr/>
        </p:nvPicPr>
        <p:blipFill>
          <a:blip r:embed="rId3"/>
          <a:stretch>
            <a:fillRect/>
          </a:stretch>
        </p:blipFill>
        <p:spPr>
          <a:xfrm>
            <a:off x="0" y="0"/>
            <a:ext cx="9144000" cy="6858000"/>
          </a:xfrm>
          <a:prstGeom prst="rect">
            <a:avLst/>
          </a:prstGeom>
        </p:spPr>
      </p:pic>
      <p:pic>
        <p:nvPicPr>
          <p:cNvPr id="3" name="Picture 2" descr="BuffelGrassWipeOut.jpg"/>
          <p:cNvPicPr>
            <a:picLocks noChangeAspect="1"/>
          </p:cNvPicPr>
          <p:nvPr/>
        </p:nvPicPr>
        <p:blipFill>
          <a:blip r:embed="rId4"/>
          <a:stretch>
            <a:fillRect/>
          </a:stretch>
        </p:blipFill>
        <p:spPr>
          <a:xfrm>
            <a:off x="5181600" y="4076700"/>
            <a:ext cx="1905000" cy="2781300"/>
          </a:xfrm>
          <a:prstGeom prst="rect">
            <a:avLst/>
          </a:prstGeom>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DSCN4872.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779463" y="2185988"/>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23555" name="Rectangle 3"/>
          <p:cNvSpPr>
            <a:spLocks noGrp="1" noChangeArrowheads="1"/>
          </p:cNvSpPr>
          <p:nvPr>
            <p:ph type="ctrTitle"/>
          </p:nvPr>
        </p:nvSpPr>
        <p:spPr bwMode="auto">
          <a:xfrm>
            <a:off x="228600" y="838200"/>
            <a:ext cx="8839200" cy="457200"/>
          </a:xfrm>
          <a:noFill/>
          <a:ln>
            <a:miter lim="800000"/>
            <a:headEnd/>
            <a:tailEnd/>
          </a:ln>
        </p:spPr>
        <p:txBody>
          <a:bodyPr wrap="square" lIns="91440" tIns="45720" rIns="91440" bIns="45720" numCol="1" anchor="t" anchorCtr="0" compatLnSpc="1">
            <a:prstTxWarp prst="textNoShape">
              <a:avLst/>
            </a:prstTxWarp>
          </a:bodyPr>
          <a:lstStyle/>
          <a:p>
            <a:pPr algn="l" eaLnBrk="1" hangingPunct="1"/>
            <a:r>
              <a:rPr lang="en-US" sz="2400" b="1" dirty="0">
                <a:solidFill>
                  <a:srgbClr val="408000"/>
                </a:solidFill>
                <a:latin typeface="Arial" charset="0"/>
              </a:rPr>
              <a:t>Ecosystem Level Impacts</a:t>
            </a:r>
          </a:p>
        </p:txBody>
      </p:sp>
      <p:pic>
        <p:nvPicPr>
          <p:cNvPr id="23558" name="Picture 6" descr="027"/>
          <p:cNvPicPr>
            <a:picLocks noChangeAspect="1" noChangeArrowheads="1"/>
          </p:cNvPicPr>
          <p:nvPr/>
        </p:nvPicPr>
        <p:blipFill>
          <a:blip r:embed="rId3"/>
          <a:srcRect/>
          <a:stretch>
            <a:fillRect/>
          </a:stretch>
        </p:blipFill>
        <p:spPr bwMode="auto">
          <a:xfrm>
            <a:off x="5880100" y="1447800"/>
            <a:ext cx="3035300" cy="2278063"/>
          </a:xfrm>
          <a:prstGeom prst="rect">
            <a:avLst/>
          </a:prstGeom>
          <a:noFill/>
          <a:ln w="9525">
            <a:solidFill>
              <a:schemeClr val="tx1"/>
            </a:solidFill>
            <a:miter lim="800000"/>
            <a:headEnd/>
            <a:tailEnd/>
          </a:ln>
        </p:spPr>
      </p:pic>
      <p:pic>
        <p:nvPicPr>
          <p:cNvPr id="23559" name="Picture 7" descr="030"/>
          <p:cNvPicPr>
            <a:picLocks noChangeAspect="1" noChangeArrowheads="1"/>
          </p:cNvPicPr>
          <p:nvPr/>
        </p:nvPicPr>
        <p:blipFill>
          <a:blip r:embed="rId4"/>
          <a:srcRect/>
          <a:stretch>
            <a:fillRect/>
          </a:stretch>
        </p:blipFill>
        <p:spPr bwMode="auto">
          <a:xfrm>
            <a:off x="2622550" y="4114800"/>
            <a:ext cx="3016250" cy="2262188"/>
          </a:xfrm>
          <a:prstGeom prst="rect">
            <a:avLst/>
          </a:prstGeom>
          <a:noFill/>
          <a:ln w="9525">
            <a:solidFill>
              <a:schemeClr val="tx1"/>
            </a:solidFill>
            <a:miter lim="800000"/>
            <a:headEnd/>
            <a:tailEnd/>
          </a:ln>
        </p:spPr>
      </p:pic>
      <p:sp>
        <p:nvSpPr>
          <p:cNvPr id="23560" name="Rectangle 8"/>
          <p:cNvSpPr>
            <a:spLocks noChangeArrowheads="1"/>
          </p:cNvSpPr>
          <p:nvPr/>
        </p:nvSpPr>
        <p:spPr bwMode="auto">
          <a:xfrm>
            <a:off x="228600" y="1447800"/>
            <a:ext cx="2362200" cy="2973122"/>
          </a:xfrm>
          <a:prstGeom prst="rect">
            <a:avLst/>
          </a:prstGeom>
          <a:noFill/>
          <a:ln w="9525">
            <a:noFill/>
            <a:miter lim="800000"/>
            <a:headEnd/>
            <a:tailEnd/>
          </a:ln>
        </p:spPr>
        <p:txBody>
          <a:bodyPr anchor="t">
            <a:prstTxWarp prst="textNoShape">
              <a:avLst/>
            </a:prstTxWarp>
            <a:spAutoFit/>
          </a:bodyPr>
          <a:lstStyle/>
          <a:p>
            <a:pPr marL="58738" indent="-7938">
              <a:tabLst>
                <a:tab pos="0" algn="l"/>
              </a:tabLst>
            </a:pPr>
            <a:r>
              <a:rPr lang="en-US" sz="1800" dirty="0">
                <a:latin typeface="Arial" charset="0"/>
              </a:rPr>
              <a:t>Alter disturbance regimes (i.e. fire)</a:t>
            </a:r>
            <a:endParaRPr lang="en-US" sz="1800" dirty="0" smtClean="0">
              <a:latin typeface="Arial" charset="0"/>
            </a:endParaRPr>
          </a:p>
          <a:p>
            <a:pPr marL="58738" indent="-7938">
              <a:tabLst>
                <a:tab pos="0" algn="l"/>
              </a:tabLst>
            </a:pPr>
            <a:endParaRPr lang="en-US" sz="1800" dirty="0" smtClean="0">
              <a:latin typeface="Arial" charset="0"/>
            </a:endParaRPr>
          </a:p>
          <a:p>
            <a:pPr marL="58738" indent="-7938">
              <a:tabLst>
                <a:tab pos="0" algn="l"/>
              </a:tabLst>
            </a:pPr>
            <a:r>
              <a:rPr lang="en-US" sz="1800" dirty="0" smtClean="0">
                <a:latin typeface="Arial" charset="0"/>
              </a:rPr>
              <a:t>Change </a:t>
            </a:r>
            <a:r>
              <a:rPr lang="en-US" sz="1800" dirty="0">
                <a:latin typeface="Arial" charset="0"/>
              </a:rPr>
              <a:t>hydrology</a:t>
            </a:r>
            <a:endParaRPr lang="en-US" sz="1800" dirty="0" smtClean="0">
              <a:latin typeface="Arial" charset="0"/>
            </a:endParaRPr>
          </a:p>
          <a:p>
            <a:pPr marL="58738" indent="-7938" eaLnBrk="1" hangingPunct="1">
              <a:spcBef>
                <a:spcPct val="20000"/>
              </a:spcBef>
              <a:tabLst>
                <a:tab pos="0" algn="l"/>
              </a:tabLst>
            </a:pPr>
            <a:endParaRPr lang="en-US" sz="1800" dirty="0" smtClean="0">
              <a:latin typeface="Arial" charset="0"/>
            </a:endParaRPr>
          </a:p>
          <a:p>
            <a:pPr marL="58738" indent="-7938" eaLnBrk="1" hangingPunct="1">
              <a:spcBef>
                <a:spcPct val="20000"/>
              </a:spcBef>
              <a:tabLst>
                <a:tab pos="0" algn="l"/>
              </a:tabLst>
            </a:pPr>
            <a:r>
              <a:rPr lang="en-US" sz="1800" dirty="0" smtClean="0">
                <a:latin typeface="Arial" charset="0"/>
              </a:rPr>
              <a:t>Influence </a:t>
            </a:r>
            <a:r>
              <a:rPr lang="en-US" sz="1800" dirty="0">
                <a:latin typeface="Arial" charset="0"/>
              </a:rPr>
              <a:t>erosion and sedimentation</a:t>
            </a:r>
            <a:endParaRPr lang="en-US" sz="1800" dirty="0" smtClean="0">
              <a:latin typeface="Arial" charset="0"/>
            </a:endParaRPr>
          </a:p>
          <a:p>
            <a:pPr marL="58738" indent="-7938">
              <a:tabLst>
                <a:tab pos="0" algn="l"/>
              </a:tabLst>
            </a:pPr>
            <a:endParaRPr lang="en-US" sz="1800" dirty="0" smtClean="0">
              <a:latin typeface="Arial" charset="0"/>
            </a:endParaRPr>
          </a:p>
          <a:p>
            <a:pPr marL="58738" indent="-7938">
              <a:tabLst>
                <a:tab pos="0" algn="l"/>
              </a:tabLst>
            </a:pPr>
            <a:r>
              <a:rPr lang="en-US" sz="1800" dirty="0" smtClean="0">
                <a:latin typeface="Arial" charset="0"/>
              </a:rPr>
              <a:t>Change </a:t>
            </a:r>
            <a:r>
              <a:rPr lang="en-US" sz="1800" dirty="0">
                <a:latin typeface="Arial" charset="0"/>
              </a:rPr>
              <a:t>chemistry (i.e. </a:t>
            </a:r>
            <a:r>
              <a:rPr lang="en-US" sz="1800" dirty="0" smtClean="0">
                <a:latin typeface="Arial" charset="0"/>
              </a:rPr>
              <a:t>nutrients)</a:t>
            </a:r>
            <a:endParaRPr lang="en-US" sz="1800" b="1" dirty="0">
              <a:solidFill>
                <a:schemeClr val="tx2"/>
              </a:solidFill>
              <a:latin typeface="Arial" charset="0"/>
            </a:endParaRPr>
          </a:p>
        </p:txBody>
      </p:sp>
      <p:pic>
        <p:nvPicPr>
          <p:cNvPr id="23561" name="Picture 9" descr="043"/>
          <p:cNvPicPr>
            <a:picLocks noChangeAspect="1" noChangeArrowheads="1"/>
          </p:cNvPicPr>
          <p:nvPr/>
        </p:nvPicPr>
        <p:blipFill>
          <a:blip r:embed="rId5"/>
          <a:srcRect/>
          <a:stretch>
            <a:fillRect/>
          </a:stretch>
        </p:blipFill>
        <p:spPr bwMode="auto">
          <a:xfrm>
            <a:off x="5867400" y="4114800"/>
            <a:ext cx="3048000" cy="2286000"/>
          </a:xfrm>
          <a:prstGeom prst="rect">
            <a:avLst/>
          </a:prstGeom>
          <a:noFill/>
          <a:ln w="9525">
            <a:solidFill>
              <a:schemeClr val="tx1"/>
            </a:solidFill>
            <a:miter lim="800000"/>
            <a:headEnd/>
            <a:tailEnd/>
          </a:ln>
        </p:spPr>
      </p:pic>
      <p:sp>
        <p:nvSpPr>
          <p:cNvPr id="23562" name="Rectangle 10"/>
          <p:cNvSpPr>
            <a:spLocks noChangeArrowheads="1"/>
          </p:cNvSpPr>
          <p:nvPr/>
        </p:nvSpPr>
        <p:spPr bwMode="auto">
          <a:xfrm>
            <a:off x="2590800" y="3702050"/>
            <a:ext cx="2917072" cy="307777"/>
          </a:xfrm>
          <a:prstGeom prst="rect">
            <a:avLst/>
          </a:prstGeom>
          <a:noFill/>
          <a:ln w="9525">
            <a:noFill/>
            <a:miter lim="800000"/>
            <a:headEnd/>
            <a:tailEnd/>
          </a:ln>
        </p:spPr>
        <p:txBody>
          <a:bodyPr wrap="none">
            <a:prstTxWarp prst="textNoShape">
              <a:avLst/>
            </a:prstTxWarp>
            <a:spAutoFit/>
          </a:bodyPr>
          <a:lstStyle/>
          <a:p>
            <a:r>
              <a:rPr lang="en-US" sz="1400" dirty="0" smtClean="0"/>
              <a:t>Climbing Fern (</a:t>
            </a:r>
            <a:r>
              <a:rPr lang="en-US" sz="1400" i="1" dirty="0" err="1" smtClean="0"/>
              <a:t>Lygodium</a:t>
            </a:r>
            <a:r>
              <a:rPr lang="en-US" sz="1400" i="1" dirty="0" smtClean="0"/>
              <a:t> </a:t>
            </a:r>
            <a:r>
              <a:rPr lang="en-US" sz="1400" i="1" dirty="0" err="1" smtClean="0"/>
              <a:t>japonicum</a:t>
            </a:r>
            <a:r>
              <a:rPr lang="en-US" sz="1400" dirty="0" smtClean="0"/>
              <a:t>)</a:t>
            </a:r>
            <a:endParaRPr lang="en-US" sz="1400" dirty="0"/>
          </a:p>
        </p:txBody>
      </p:sp>
      <p:sp>
        <p:nvSpPr>
          <p:cNvPr id="23563" name="Rectangle 11"/>
          <p:cNvSpPr>
            <a:spLocks noChangeArrowheads="1"/>
          </p:cNvSpPr>
          <p:nvPr/>
        </p:nvSpPr>
        <p:spPr bwMode="auto">
          <a:xfrm>
            <a:off x="5791200" y="3732213"/>
            <a:ext cx="1957388" cy="304800"/>
          </a:xfrm>
          <a:prstGeom prst="rect">
            <a:avLst/>
          </a:prstGeom>
          <a:noFill/>
          <a:ln w="9525">
            <a:noFill/>
            <a:miter lim="800000"/>
            <a:headEnd/>
            <a:tailEnd/>
          </a:ln>
        </p:spPr>
        <p:txBody>
          <a:bodyPr wrap="none">
            <a:prstTxWarp prst="textNoShape">
              <a:avLst/>
            </a:prstTxWarp>
            <a:spAutoFit/>
          </a:bodyPr>
          <a:lstStyle/>
          <a:p>
            <a:r>
              <a:rPr lang="en-US" sz="1400"/>
              <a:t>Tamarisk (</a:t>
            </a:r>
            <a:r>
              <a:rPr lang="en-US" sz="1400" i="1"/>
              <a:t>Tamarix</a:t>
            </a:r>
            <a:r>
              <a:rPr lang="en-US" sz="1400"/>
              <a:t> spp.)</a:t>
            </a:r>
          </a:p>
        </p:txBody>
      </p:sp>
      <p:sp>
        <p:nvSpPr>
          <p:cNvPr id="23564" name="Rectangle 12"/>
          <p:cNvSpPr>
            <a:spLocks noChangeArrowheads="1"/>
          </p:cNvSpPr>
          <p:nvPr/>
        </p:nvSpPr>
        <p:spPr bwMode="auto">
          <a:xfrm>
            <a:off x="2514600" y="6407150"/>
            <a:ext cx="2584450" cy="304800"/>
          </a:xfrm>
          <a:prstGeom prst="rect">
            <a:avLst/>
          </a:prstGeom>
          <a:noFill/>
          <a:ln w="9525">
            <a:noFill/>
            <a:miter lim="800000"/>
            <a:headEnd/>
            <a:tailEnd/>
          </a:ln>
        </p:spPr>
        <p:txBody>
          <a:bodyPr wrap="none">
            <a:prstTxWarp prst="textNoShape">
              <a:avLst/>
            </a:prstTxWarp>
            <a:spAutoFit/>
          </a:bodyPr>
          <a:lstStyle/>
          <a:p>
            <a:r>
              <a:rPr lang="en-US" sz="1400"/>
              <a:t>Knapweed</a:t>
            </a:r>
            <a:r>
              <a:rPr lang="en-US" sz="1400" i="1"/>
              <a:t> (Centaurea maculosa)</a:t>
            </a:r>
          </a:p>
        </p:txBody>
      </p:sp>
      <p:sp>
        <p:nvSpPr>
          <p:cNvPr id="23565" name="Rectangle 13"/>
          <p:cNvSpPr>
            <a:spLocks noChangeArrowheads="1"/>
          </p:cNvSpPr>
          <p:nvPr/>
        </p:nvSpPr>
        <p:spPr bwMode="auto">
          <a:xfrm>
            <a:off x="5791200" y="6400800"/>
            <a:ext cx="2519363" cy="304800"/>
          </a:xfrm>
          <a:prstGeom prst="rect">
            <a:avLst/>
          </a:prstGeom>
          <a:noFill/>
          <a:ln w="9525">
            <a:noFill/>
            <a:miter lim="800000"/>
            <a:headEnd/>
            <a:tailEnd/>
          </a:ln>
        </p:spPr>
        <p:txBody>
          <a:bodyPr wrap="none">
            <a:prstTxWarp prst="textNoShape">
              <a:avLst/>
            </a:prstTxWarp>
            <a:spAutoFit/>
          </a:bodyPr>
          <a:lstStyle/>
          <a:p>
            <a:r>
              <a:rPr lang="en-US" sz="1400"/>
              <a:t>Giant salvinia (</a:t>
            </a:r>
            <a:r>
              <a:rPr lang="en-US" sz="1400" i="1"/>
              <a:t>Salvinia molesta</a:t>
            </a:r>
            <a:r>
              <a:rPr lang="en-US" sz="1400"/>
              <a:t>)</a:t>
            </a:r>
          </a:p>
        </p:txBody>
      </p:sp>
      <p:pic>
        <p:nvPicPr>
          <p:cNvPr id="14" name="Picture 13" descr="5078024.jpg"/>
          <p:cNvPicPr>
            <a:picLocks noChangeAspect="1"/>
          </p:cNvPicPr>
          <p:nvPr/>
        </p:nvPicPr>
        <p:blipFill>
          <a:blip r:embed="rId6" cstate="print"/>
          <a:stretch>
            <a:fillRect/>
          </a:stretch>
        </p:blipFill>
        <p:spPr>
          <a:xfrm>
            <a:off x="2590800" y="1447800"/>
            <a:ext cx="3048000" cy="2286000"/>
          </a:xfrm>
          <a:prstGeom prst="rect">
            <a:avLst/>
          </a:prstGeom>
          <a:ln w="12700" cap="flat" cmpd="sng" algn="ctr">
            <a:solidFill>
              <a:schemeClr val="tx1"/>
            </a:solidFill>
            <a:prstDash val="solid"/>
            <a:round/>
            <a:headEnd type="none" w="med" len="med"/>
            <a:tailEnd type="none" w="med" len="me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2175</TotalTime>
  <Words>4172</Words>
  <Application>Microsoft Macintosh PowerPoint</Application>
  <PresentationFormat>On-screen Show (4:3)</PresentationFormat>
  <Paragraphs>353</Paragraphs>
  <Slides>50</Slides>
  <Notes>46</Notes>
  <HiddenSlides>0</HiddenSlides>
  <MMClips>1</MMClips>
  <ScaleCrop>false</ScaleCrop>
  <HeadingPairs>
    <vt:vector size="6" baseType="variant">
      <vt:variant>
        <vt:lpstr>Design Template</vt:lpstr>
      </vt:variant>
      <vt:variant>
        <vt:i4>1</vt:i4>
      </vt:variant>
      <vt:variant>
        <vt:lpstr>Embedded OLE Servers</vt:lpstr>
      </vt:variant>
      <vt:variant>
        <vt:i4>3</vt:i4>
      </vt:variant>
      <vt:variant>
        <vt:lpstr>Slide Titles</vt:lpstr>
      </vt:variant>
      <vt:variant>
        <vt:i4>50</vt:i4>
      </vt:variant>
    </vt:vector>
  </HeadingPairs>
  <TitlesOfParts>
    <vt:vector size="54" baseType="lpstr">
      <vt:lpstr>Blank</vt:lpstr>
      <vt:lpstr>CorelPhotoPaint.Image.7</vt:lpstr>
      <vt:lpstr>SPW 6.0 Graph</vt:lpstr>
      <vt:lpstr>Microsoft Word 97 - 2004 Document</vt:lpstr>
      <vt:lpstr>VENIMUS, VIDIMUS, VICIMUS?  INVASIVE SPECIES AND THE LADY BIRD JOHNSON WILDFLOWER CENTER  </vt:lpstr>
      <vt:lpstr>About Our Initiative</vt:lpstr>
      <vt:lpstr>Above and Beyond</vt:lpstr>
      <vt:lpstr>What is an Invasive Species?</vt:lpstr>
      <vt:lpstr>Why are they important?</vt:lpstr>
      <vt:lpstr>How do they get here?</vt:lpstr>
      <vt:lpstr>Slide 7</vt:lpstr>
      <vt:lpstr>Slide 8</vt:lpstr>
      <vt:lpstr>Ecosystem Level Impacts</vt:lpstr>
      <vt:lpstr>Texas Issues (circa 2005)</vt:lpstr>
      <vt:lpstr>Addressing the Issues</vt:lpstr>
      <vt:lpstr>Invaders in Texas</vt:lpstr>
      <vt:lpstr>Slide 13</vt:lpstr>
      <vt:lpstr>Slide 14</vt:lpstr>
      <vt:lpstr>Chinese tallow (Triadica sebifera)</vt:lpstr>
      <vt:lpstr>The lag effect</vt:lpstr>
      <vt:lpstr>Wildflower Center Activities</vt:lpstr>
      <vt:lpstr>Slide 18</vt:lpstr>
      <vt:lpstr>Slide 19</vt:lpstr>
      <vt:lpstr>Slide 20</vt:lpstr>
      <vt:lpstr>Slide 21</vt:lpstr>
      <vt:lpstr>Invasive Plant Database</vt:lpstr>
      <vt:lpstr>Invasive Plant Database: Detail Page</vt:lpstr>
      <vt:lpstr>Texas Invasive Plant &amp; Pest Council</vt:lpstr>
      <vt:lpstr>Slide 25</vt:lpstr>
      <vt:lpstr>Invasive Plant Conference</vt:lpstr>
      <vt:lpstr>PlantWise Campaign - www.beplantwise.org</vt:lpstr>
      <vt:lpstr>PlantWise: Brochure1</vt:lpstr>
      <vt:lpstr>PlantWise: Brochure2</vt:lpstr>
      <vt:lpstr>Slide 30</vt:lpstr>
      <vt:lpstr>Research: Bullying the Bullies</vt:lpstr>
      <vt:lpstr>Research: King Ranch bluestem </vt:lpstr>
      <vt:lpstr>Invaders of Texas</vt:lpstr>
      <vt:lpstr>Slide 34</vt:lpstr>
      <vt:lpstr>Citizen Scientists</vt:lpstr>
      <vt:lpstr>Slide 36</vt:lpstr>
      <vt:lpstr>Slide 37</vt:lpstr>
      <vt:lpstr>Slide 38</vt:lpstr>
      <vt:lpstr>Slide 39</vt:lpstr>
      <vt:lpstr>Slide 40</vt:lpstr>
      <vt:lpstr>Slide 41</vt:lpstr>
      <vt:lpstr>Slide 42</vt:lpstr>
      <vt:lpstr>Results: Arundo donax</vt:lpstr>
      <vt:lpstr>Results: Melia azedarach</vt:lpstr>
      <vt:lpstr>Results: Lonicera japonica</vt:lpstr>
      <vt:lpstr>Results: Triadica sebifera</vt:lpstr>
      <vt:lpstr>Slide 47</vt:lpstr>
      <vt:lpstr>Going Above and Beyond the Call</vt:lpstr>
      <vt:lpstr>Slide 49</vt:lpstr>
      <vt:lpstr>Closer</vt:lpstr>
    </vt:vector>
  </TitlesOfParts>
  <Company>TWC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Pulling Together Initiative</dc:title>
  <cp:lastModifiedBy>Damon Waitt</cp:lastModifiedBy>
  <cp:revision>161</cp:revision>
  <cp:lastPrinted>2009-01-22T17:54:56Z</cp:lastPrinted>
  <dcterms:created xsi:type="dcterms:W3CDTF">2010-11-16T23:52:16Z</dcterms:created>
  <dcterms:modified xsi:type="dcterms:W3CDTF">2010-11-17T00:18:47Z</dcterms:modified>
</cp:coreProperties>
</file>