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2"/>
  </p:notesMasterIdLst>
  <p:handoutMasterIdLst>
    <p:handoutMasterId r:id="rId153"/>
  </p:handoutMasterIdLst>
  <p:sldIdLst>
    <p:sldId id="390" r:id="rId2"/>
    <p:sldId id="391" r:id="rId3"/>
    <p:sldId id="705" r:id="rId4"/>
    <p:sldId id="598" r:id="rId5"/>
    <p:sldId id="393" r:id="rId6"/>
    <p:sldId id="599" r:id="rId7"/>
    <p:sldId id="531" r:id="rId8"/>
    <p:sldId id="532" r:id="rId9"/>
    <p:sldId id="533" r:id="rId10"/>
    <p:sldId id="534" r:id="rId11"/>
    <p:sldId id="535" r:id="rId12"/>
    <p:sldId id="600" r:id="rId13"/>
    <p:sldId id="601" r:id="rId14"/>
    <p:sldId id="602" r:id="rId15"/>
    <p:sldId id="539" r:id="rId16"/>
    <p:sldId id="564" r:id="rId17"/>
    <p:sldId id="554" r:id="rId18"/>
    <p:sldId id="603" r:id="rId19"/>
    <p:sldId id="395" r:id="rId20"/>
    <p:sldId id="557" r:id="rId21"/>
    <p:sldId id="561" r:id="rId22"/>
    <p:sldId id="562" r:id="rId23"/>
    <p:sldId id="563" r:id="rId24"/>
    <p:sldId id="560" r:id="rId25"/>
    <p:sldId id="604" r:id="rId26"/>
    <p:sldId id="397" r:id="rId27"/>
    <p:sldId id="589" r:id="rId28"/>
    <p:sldId id="404" r:id="rId29"/>
    <p:sldId id="475" r:id="rId30"/>
    <p:sldId id="544" r:id="rId31"/>
    <p:sldId id="405" r:id="rId32"/>
    <p:sldId id="540" r:id="rId33"/>
    <p:sldId id="406" r:id="rId34"/>
    <p:sldId id="542" r:id="rId35"/>
    <p:sldId id="543" r:id="rId36"/>
    <p:sldId id="640" r:id="rId37"/>
    <p:sldId id="641" r:id="rId38"/>
    <p:sldId id="642" r:id="rId39"/>
    <p:sldId id="643" r:id="rId40"/>
    <p:sldId id="644" r:id="rId41"/>
    <p:sldId id="645" r:id="rId42"/>
    <p:sldId id="646" r:id="rId43"/>
    <p:sldId id="647" r:id="rId44"/>
    <p:sldId id="648" r:id="rId45"/>
    <p:sldId id="649" r:id="rId46"/>
    <p:sldId id="650" r:id="rId47"/>
    <p:sldId id="651" r:id="rId48"/>
    <p:sldId id="688" r:id="rId49"/>
    <p:sldId id="689" r:id="rId50"/>
    <p:sldId id="690" r:id="rId51"/>
    <p:sldId id="691" r:id="rId52"/>
    <p:sldId id="692" r:id="rId53"/>
    <p:sldId id="693" r:id="rId54"/>
    <p:sldId id="694" r:id="rId55"/>
    <p:sldId id="695" r:id="rId56"/>
    <p:sldId id="696" r:id="rId57"/>
    <p:sldId id="697" r:id="rId58"/>
    <p:sldId id="698" r:id="rId59"/>
    <p:sldId id="699" r:id="rId60"/>
    <p:sldId id="700" r:id="rId61"/>
    <p:sldId id="701" r:id="rId62"/>
    <p:sldId id="702" r:id="rId63"/>
    <p:sldId id="703" r:id="rId64"/>
    <p:sldId id="704" r:id="rId65"/>
    <p:sldId id="734" r:id="rId66"/>
    <p:sldId id="538" r:id="rId67"/>
    <p:sldId id="470" r:id="rId68"/>
    <p:sldId id="471" r:id="rId69"/>
    <p:sldId id="472" r:id="rId70"/>
    <p:sldId id="474" r:id="rId71"/>
    <p:sldId id="408" r:id="rId72"/>
    <p:sldId id="506" r:id="rId73"/>
    <p:sldId id="536" r:id="rId74"/>
    <p:sldId id="639" r:id="rId75"/>
    <p:sldId id="565" r:id="rId76"/>
    <p:sldId id="504" r:id="rId77"/>
    <p:sldId id="595" r:id="rId78"/>
    <p:sldId id="596" r:id="rId79"/>
    <p:sldId id="508" r:id="rId80"/>
    <p:sldId id="509" r:id="rId81"/>
    <p:sldId id="428" r:id="rId82"/>
    <p:sldId id="510" r:id="rId83"/>
    <p:sldId id="511" r:id="rId84"/>
    <p:sldId id="513" r:id="rId85"/>
    <p:sldId id="514" r:id="rId86"/>
    <p:sldId id="515" r:id="rId87"/>
    <p:sldId id="605" r:id="rId88"/>
    <p:sldId id="567" r:id="rId89"/>
    <p:sldId id="568" r:id="rId90"/>
    <p:sldId id="550" r:id="rId91"/>
    <p:sldId id="657" r:id="rId92"/>
    <p:sldId id="516" r:id="rId93"/>
    <p:sldId id="517" r:id="rId94"/>
    <p:sldId id="518" r:id="rId95"/>
    <p:sldId id="437" r:id="rId96"/>
    <p:sldId id="614" r:id="rId97"/>
    <p:sldId id="652" r:id="rId98"/>
    <p:sldId id="659" r:id="rId99"/>
    <p:sldId id="660" r:id="rId100"/>
    <p:sldId id="661" r:id="rId101"/>
    <p:sldId id="662" r:id="rId102"/>
    <p:sldId id="663" r:id="rId103"/>
    <p:sldId id="664" r:id="rId104"/>
    <p:sldId id="665" r:id="rId105"/>
    <p:sldId id="666" r:id="rId106"/>
    <p:sldId id="667" r:id="rId107"/>
    <p:sldId id="668" r:id="rId108"/>
    <p:sldId id="669" r:id="rId109"/>
    <p:sldId id="670" r:id="rId110"/>
    <p:sldId id="671" r:id="rId111"/>
    <p:sldId id="672" r:id="rId112"/>
    <p:sldId id="673" r:id="rId113"/>
    <p:sldId id="674" r:id="rId114"/>
    <p:sldId id="675" r:id="rId115"/>
    <p:sldId id="676" r:id="rId116"/>
    <p:sldId id="677" r:id="rId117"/>
    <p:sldId id="678" r:id="rId118"/>
    <p:sldId id="679" r:id="rId119"/>
    <p:sldId id="680" r:id="rId120"/>
    <p:sldId id="681" r:id="rId121"/>
    <p:sldId id="682" r:id="rId122"/>
    <p:sldId id="683" r:id="rId123"/>
    <p:sldId id="684" r:id="rId124"/>
    <p:sldId id="685" r:id="rId125"/>
    <p:sldId id="686" r:id="rId126"/>
    <p:sldId id="687" r:id="rId127"/>
    <p:sldId id="658" r:id="rId128"/>
    <p:sldId id="443" r:id="rId129"/>
    <p:sldId id="444" r:id="rId130"/>
    <p:sldId id="653" r:id="rId131"/>
    <p:sldId id="615" r:id="rId132"/>
    <p:sldId id="616" r:id="rId133"/>
    <p:sldId id="476" r:id="rId134"/>
    <p:sldId id="722" r:id="rId135"/>
    <p:sldId id="707" r:id="rId136"/>
    <p:sldId id="727" r:id="rId137"/>
    <p:sldId id="732" r:id="rId138"/>
    <p:sldId id="735" r:id="rId139"/>
    <p:sldId id="656" r:id="rId140"/>
    <p:sldId id="618" r:id="rId141"/>
    <p:sldId id="619" r:id="rId142"/>
    <p:sldId id="620" r:id="rId143"/>
    <p:sldId id="621" r:id="rId144"/>
    <p:sldId id="622" r:id="rId145"/>
    <p:sldId id="623" r:id="rId146"/>
    <p:sldId id="624" r:id="rId147"/>
    <p:sldId id="736" r:id="rId148"/>
    <p:sldId id="724" r:id="rId149"/>
    <p:sldId id="625" r:id="rId150"/>
    <p:sldId id="575" r:id="rId151"/>
  </p:sldIdLst>
  <p:sldSz cx="9144000" cy="6858000" type="letter"/>
  <p:notesSz cx="9144000" cy="6858000"/>
  <p:defaultText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hiddenSlides="1" frameSlides="1"/>
  <p:clrMru>
    <a:srgbClr val="C4B694"/>
    <a:srgbClr val="DDDD00"/>
    <a:srgbClr val="D0D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73" autoAdjust="0"/>
    <p:restoredTop sz="77208" autoAdjust="0"/>
  </p:normalViewPr>
  <p:slideViewPr>
    <p:cSldViewPr snapToGrid="0" snapToObjects="1">
      <p:cViewPr>
        <p:scale>
          <a:sx n="72" d="100"/>
          <a:sy n="72" d="100"/>
        </p:scale>
        <p:origin x="-568" y="-128"/>
      </p:cViewPr>
      <p:guideLst>
        <p:guide orient="horz" pos="2160"/>
        <p:guide pos="2880"/>
      </p:guideLst>
    </p:cSldViewPr>
  </p:slideViewPr>
  <p:outlineViewPr>
    <p:cViewPr>
      <p:scale>
        <a:sx n="33" d="100"/>
        <a:sy n="33" d="100"/>
      </p:scale>
      <p:origin x="0" y="10952"/>
    </p:cViewPr>
  </p:outlineViewPr>
  <p:notesTextViewPr>
    <p:cViewPr>
      <p:scale>
        <a:sx n="100" d="100"/>
        <a:sy n="100" d="100"/>
      </p:scale>
      <p:origin x="0" y="0"/>
    </p:cViewPr>
  </p:notesTextViewPr>
  <p:sorterViewPr>
    <p:cViewPr>
      <p:scale>
        <a:sx n="93" d="100"/>
        <a:sy n="93" d="100"/>
      </p:scale>
      <p:origin x="0" y="1561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handoutMaster" Target="handoutMasters/handoutMaster1.xml"/><Relationship Id="rId154" Type="http://schemas.openxmlformats.org/officeDocument/2006/relationships/printerSettings" Target="printerSettings/printerSettings1.bin"/><Relationship Id="rId155" Type="http://schemas.openxmlformats.org/officeDocument/2006/relationships/presProps" Target="presProps.xml"/><Relationship Id="rId156" Type="http://schemas.openxmlformats.org/officeDocument/2006/relationships/viewProps" Target="viewProps.xml"/><Relationship Id="rId157" Type="http://schemas.openxmlformats.org/officeDocument/2006/relationships/theme" Target="theme/theme1.xml"/><Relationship Id="rId15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en-US" dirty="0"/>
              <a:t>Total number of citizen scientists from 2005-</a:t>
            </a:r>
            <a:r>
              <a:rPr lang="en-US" dirty="0" smtClean="0"/>
              <a:t>2014</a:t>
            </a:r>
            <a:endParaRPr lang="en-US" dirty="0"/>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217837486202445"/>
          <c:y val="0.256525037857248"/>
          <c:w val="0.75164198065135"/>
          <c:h val="0.504498867927672"/>
        </c:manualLayout>
      </c:layout>
      <c:bar3DChart>
        <c:barDir val="col"/>
        <c:grouping val="clustered"/>
        <c:varyColors val="0"/>
        <c:ser>
          <c:idx val="0"/>
          <c:order val="0"/>
          <c:tx>
            <c:strRef>
              <c:f>Sheet1!$B$1</c:f>
              <c:strCache>
                <c:ptCount val="1"/>
                <c:pt idx="0">
                  <c:v>Series 1</c:v>
                </c:pt>
              </c:strCache>
            </c:strRef>
          </c:tx>
          <c:invertIfNegative val="0"/>
          <c:cat>
            <c:numRef>
              <c:f>Sheet1!$A$2:$A$11</c:f>
              <c:numCache>
                <c:formatCode>General</c:formatCode>
                <c:ptCount val="10"/>
                <c:pt idx="0">
                  <c:v>2005.0</c:v>
                </c:pt>
                <c:pt idx="1">
                  <c:v>2006.0</c:v>
                </c:pt>
                <c:pt idx="2">
                  <c:v>2007.0</c:v>
                </c:pt>
                <c:pt idx="3">
                  <c:v>2008.0</c:v>
                </c:pt>
                <c:pt idx="4">
                  <c:v>2009.0</c:v>
                </c:pt>
                <c:pt idx="5">
                  <c:v>2010.0</c:v>
                </c:pt>
                <c:pt idx="6">
                  <c:v>2011.0</c:v>
                </c:pt>
                <c:pt idx="7">
                  <c:v>2012.0</c:v>
                </c:pt>
                <c:pt idx="8">
                  <c:v>2013.0</c:v>
                </c:pt>
                <c:pt idx="9">
                  <c:v>2014.0</c:v>
                </c:pt>
              </c:numCache>
            </c:numRef>
          </c:cat>
          <c:val>
            <c:numRef>
              <c:f>Sheet1!$B$2:$B$11</c:f>
              <c:numCache>
                <c:formatCode>General</c:formatCode>
                <c:ptCount val="10"/>
                <c:pt idx="0">
                  <c:v>19.0</c:v>
                </c:pt>
                <c:pt idx="1">
                  <c:v>204.0</c:v>
                </c:pt>
                <c:pt idx="2">
                  <c:v>274.0</c:v>
                </c:pt>
                <c:pt idx="3">
                  <c:v>349.0</c:v>
                </c:pt>
                <c:pt idx="4">
                  <c:v>702.0</c:v>
                </c:pt>
                <c:pt idx="5">
                  <c:v>1116.0</c:v>
                </c:pt>
                <c:pt idx="6">
                  <c:v>1513.0</c:v>
                </c:pt>
                <c:pt idx="7">
                  <c:v>1793.0</c:v>
                </c:pt>
                <c:pt idx="8">
                  <c:v>1998.0</c:v>
                </c:pt>
                <c:pt idx="9">
                  <c:v>2588.0</c:v>
                </c:pt>
              </c:numCache>
            </c:numRef>
          </c:val>
        </c:ser>
        <c:dLbls>
          <c:showLegendKey val="0"/>
          <c:showVal val="0"/>
          <c:showCatName val="0"/>
          <c:showSerName val="0"/>
          <c:showPercent val="0"/>
          <c:showBubbleSize val="0"/>
        </c:dLbls>
        <c:gapWidth val="150"/>
        <c:shape val="box"/>
        <c:axId val="1821056808"/>
        <c:axId val="-1970168488"/>
        <c:axId val="0"/>
      </c:bar3DChart>
      <c:catAx>
        <c:axId val="1821056808"/>
        <c:scaling>
          <c:orientation val="minMax"/>
        </c:scaling>
        <c:delete val="0"/>
        <c:axPos val="b"/>
        <c:title>
          <c:tx>
            <c:rich>
              <a:bodyPr/>
              <a:lstStyle/>
              <a:p>
                <a:pPr>
                  <a:defRPr/>
                </a:pPr>
                <a:r>
                  <a:rPr lang="en-US" dirty="0"/>
                  <a:t>Year</a:t>
                </a:r>
              </a:p>
            </c:rich>
          </c:tx>
          <c:layout>
            <c:manualLayout>
              <c:xMode val="edge"/>
              <c:yMode val="edge"/>
              <c:x val="0.522477780583663"/>
              <c:y val="0.918656385325343"/>
            </c:manualLayout>
          </c:layout>
          <c:overlay val="0"/>
        </c:title>
        <c:numFmt formatCode="General" sourceLinked="1"/>
        <c:majorTickMark val="none"/>
        <c:minorTickMark val="none"/>
        <c:tickLblPos val="nextTo"/>
        <c:crossAx val="-1970168488"/>
        <c:crosses val="autoZero"/>
        <c:auto val="1"/>
        <c:lblAlgn val="ctr"/>
        <c:lblOffset val="100"/>
        <c:noMultiLvlLbl val="0"/>
      </c:catAx>
      <c:valAx>
        <c:axId val="-1970168488"/>
        <c:scaling>
          <c:orientation val="minMax"/>
        </c:scaling>
        <c:delete val="0"/>
        <c:axPos val="l"/>
        <c:majorGridlines/>
        <c:title>
          <c:tx>
            <c:rich>
              <a:bodyPr/>
              <a:lstStyle/>
              <a:p>
                <a:pPr>
                  <a:defRPr/>
                </a:pPr>
                <a:r>
                  <a:rPr lang="en-US" dirty="0"/>
                  <a:t># of Citizen Scientists</a:t>
                </a:r>
              </a:p>
            </c:rich>
          </c:tx>
          <c:layout>
            <c:manualLayout>
              <c:xMode val="edge"/>
              <c:yMode val="edge"/>
              <c:x val="0.0389411624203096"/>
              <c:y val="0.269440764601858"/>
            </c:manualLayout>
          </c:layout>
          <c:overlay val="0"/>
        </c:title>
        <c:numFmt formatCode="General" sourceLinked="1"/>
        <c:majorTickMark val="in"/>
        <c:minorTickMark val="none"/>
        <c:tickLblPos val="nextTo"/>
        <c:spPr>
          <a:ln>
            <a:solidFill>
              <a:schemeClr val="tx1"/>
            </a:solidFill>
          </a:ln>
        </c:spPr>
        <c:crossAx val="18210568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1A9EAF8-E3D6-B648-8CB5-8BDA90558795}" type="datetimeFigureOut">
              <a:rPr lang="en-US" smtClean="0"/>
              <a:t>10/10/16</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5D1919CB-EA52-A049-AA2A-990646067862}" type="slidenum">
              <a:rPr lang="en-US" smtClean="0"/>
              <a:t>‹#›</a:t>
            </a:fld>
            <a:endParaRPr lang="en-US"/>
          </a:p>
        </p:txBody>
      </p:sp>
    </p:spTree>
    <p:extLst>
      <p:ext uri="{BB962C8B-B14F-4D97-AF65-F5344CB8AC3E}">
        <p14:creationId xmlns:p14="http://schemas.microsoft.com/office/powerpoint/2010/main" val="1597584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4CFDDEE-B003-E047-8C72-0C8FB589A3B1}" type="datetimeFigureOut">
              <a:rPr lang="en-US" smtClean="0"/>
              <a:t>10/10/16</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1D0D7F5-E8C8-5E4B-9195-D6A3FAACD294}" type="slidenum">
              <a:rPr lang="en-US" smtClean="0"/>
              <a:t>‹#›</a:t>
            </a:fld>
            <a:endParaRPr lang="en-US"/>
          </a:p>
        </p:txBody>
      </p:sp>
    </p:spTree>
    <p:extLst>
      <p:ext uri="{BB962C8B-B14F-4D97-AF65-F5344CB8AC3E}">
        <p14:creationId xmlns:p14="http://schemas.microsoft.com/office/powerpoint/2010/main" val="4167276813"/>
      </p:ext>
    </p:extLst>
  </p:cSld>
  <p:clrMap bg1="lt1" tx1="dk1" bg2="lt2" tx2="dk2" accent1="accent1" accent2="accent2" accent3="accent3" accent4="accent4" accent5="accent5" accent6="accent6" hlink="hlink" folHlink="folHlink"/>
  <p:notesStyle>
    <a:lvl1pPr marL="0" algn="l" defTabSz="457092" rtl="0" eaLnBrk="1" latinLnBrk="0" hangingPunct="1">
      <a:defRPr sz="1200" kern="1200">
        <a:solidFill>
          <a:schemeClr val="tx1"/>
        </a:solidFill>
        <a:latin typeface="+mn-lt"/>
        <a:ea typeface="+mn-ea"/>
        <a:cs typeface="+mn-cs"/>
      </a:defRPr>
    </a:lvl1pPr>
    <a:lvl2pPr marL="457092" algn="l" defTabSz="457092" rtl="0" eaLnBrk="1" latinLnBrk="0" hangingPunct="1">
      <a:defRPr sz="1200" kern="1200">
        <a:solidFill>
          <a:schemeClr val="tx1"/>
        </a:solidFill>
        <a:latin typeface="+mn-lt"/>
        <a:ea typeface="+mn-ea"/>
        <a:cs typeface="+mn-cs"/>
      </a:defRPr>
    </a:lvl2pPr>
    <a:lvl3pPr marL="914186" algn="l" defTabSz="457092" rtl="0" eaLnBrk="1" latinLnBrk="0" hangingPunct="1">
      <a:defRPr sz="1200" kern="1200">
        <a:solidFill>
          <a:schemeClr val="tx1"/>
        </a:solidFill>
        <a:latin typeface="+mn-lt"/>
        <a:ea typeface="+mn-ea"/>
        <a:cs typeface="+mn-cs"/>
      </a:defRPr>
    </a:lvl3pPr>
    <a:lvl4pPr marL="1371279" algn="l" defTabSz="457092" rtl="0" eaLnBrk="1" latinLnBrk="0" hangingPunct="1">
      <a:defRPr sz="1200" kern="1200">
        <a:solidFill>
          <a:schemeClr val="tx1"/>
        </a:solidFill>
        <a:latin typeface="+mn-lt"/>
        <a:ea typeface="+mn-ea"/>
        <a:cs typeface="+mn-cs"/>
      </a:defRPr>
    </a:lvl4pPr>
    <a:lvl5pPr marL="1828373" algn="l" defTabSz="457092" rtl="0" eaLnBrk="1" latinLnBrk="0" hangingPunct="1">
      <a:defRPr sz="1200" kern="1200">
        <a:solidFill>
          <a:schemeClr val="tx1"/>
        </a:solidFill>
        <a:latin typeface="+mn-lt"/>
        <a:ea typeface="+mn-ea"/>
        <a:cs typeface="+mn-cs"/>
      </a:defRPr>
    </a:lvl5pPr>
    <a:lvl6pPr marL="2285466" algn="l" defTabSz="457092" rtl="0" eaLnBrk="1" latinLnBrk="0" hangingPunct="1">
      <a:defRPr sz="1200" kern="1200">
        <a:solidFill>
          <a:schemeClr val="tx1"/>
        </a:solidFill>
        <a:latin typeface="+mn-lt"/>
        <a:ea typeface="+mn-ea"/>
        <a:cs typeface="+mn-cs"/>
      </a:defRPr>
    </a:lvl6pPr>
    <a:lvl7pPr marL="2742558" algn="l" defTabSz="457092" rtl="0" eaLnBrk="1" latinLnBrk="0" hangingPunct="1">
      <a:defRPr sz="1200" kern="1200">
        <a:solidFill>
          <a:schemeClr val="tx1"/>
        </a:solidFill>
        <a:latin typeface="+mn-lt"/>
        <a:ea typeface="+mn-ea"/>
        <a:cs typeface="+mn-cs"/>
      </a:defRPr>
    </a:lvl7pPr>
    <a:lvl8pPr marL="3199652" algn="l" defTabSz="457092" rtl="0" eaLnBrk="1" latinLnBrk="0" hangingPunct="1">
      <a:defRPr sz="1200" kern="1200">
        <a:solidFill>
          <a:schemeClr val="tx1"/>
        </a:solidFill>
        <a:latin typeface="+mn-lt"/>
        <a:ea typeface="+mn-ea"/>
        <a:cs typeface="+mn-cs"/>
      </a:defRPr>
    </a:lvl8pPr>
    <a:lvl9pPr marL="3656744" algn="l" defTabSz="4570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Greetings, everyone.  Thank you for taking some of your precious time to be here today.  It’s always heartening to see people attend the workshop.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Community damages include changes in species composition within the environment, as plant and animal distributions change with the arrival of the invasive species. Ultimately, many native species cannot compete. Finally, invasive species have caused species extinction, by altering and changing the habitats where rare and endemic species are </a:t>
            </a:r>
            <a:r>
              <a:rPr lang="en-US" sz="1200" kern="1200" dirty="0" smtClean="0">
                <a:solidFill>
                  <a:schemeClr val="tx1"/>
                </a:solidFill>
                <a:effectLst/>
                <a:latin typeface="+mn-lt"/>
                <a:ea typeface="+mn-ea"/>
                <a:cs typeface="+mn-cs"/>
              </a:rPr>
              <a:t>located, or through direct</a:t>
            </a:r>
            <a:r>
              <a:rPr lang="en-US" sz="1200" kern="1200" baseline="0" dirty="0" smtClean="0">
                <a:solidFill>
                  <a:schemeClr val="tx1"/>
                </a:solidFill>
                <a:effectLst/>
                <a:latin typeface="+mn-lt"/>
                <a:ea typeface="+mn-ea"/>
                <a:cs typeface="+mn-cs"/>
              </a:rPr>
              <a:t> predation</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Photo: Nutria, lionfish, damage by feral hogs (they do the same to wildland habitat)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10</a:t>
            </a:fld>
            <a:endParaRPr lang="en-US"/>
          </a:p>
        </p:txBody>
      </p:sp>
    </p:spTree>
    <p:extLst>
      <p:ext uri="{BB962C8B-B14F-4D97-AF65-F5344CB8AC3E}">
        <p14:creationId xmlns:p14="http://schemas.microsoft.com/office/powerpoint/2010/main" val="10056571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101</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latin typeface="+mn-lt"/>
                <a:ea typeface="+mn-ea"/>
                <a:cs typeface="+mn-cs"/>
              </a:rPr>
              <a:t>THREAT</a:t>
            </a:r>
            <a:r>
              <a:rPr lang="en-US" sz="1200" i="0" kern="1200" baseline="0" dirty="0" smtClean="0">
                <a:solidFill>
                  <a:schemeClr val="tx1"/>
                </a:solidFill>
                <a:latin typeface="+mn-lt"/>
                <a:ea typeface="+mn-ea"/>
                <a:cs typeface="+mn-cs"/>
              </a:rPr>
              <a:t> </a:t>
            </a:r>
          </a:p>
          <a:p>
            <a:r>
              <a:rPr lang="en-US" sz="1200" b="1" kern="1200" dirty="0" smtClean="0">
                <a:solidFill>
                  <a:schemeClr val="tx1"/>
                </a:solidFill>
                <a:effectLst/>
                <a:latin typeface="+mn-lt"/>
                <a:ea typeface="+mn-ea"/>
                <a:cs typeface="+mn-cs"/>
              </a:rPr>
              <a:t>Ecological Impacts: </a:t>
            </a:r>
            <a:r>
              <a:rPr lang="en-US" sz="1200" kern="1200" dirty="0" smtClean="0">
                <a:solidFill>
                  <a:schemeClr val="tx1"/>
                </a:solidFill>
                <a:effectLst/>
                <a:latin typeface="+mn-lt"/>
                <a:ea typeface="+mn-ea"/>
                <a:cs typeface="+mn-cs"/>
              </a:rPr>
              <a:t>Tropical soda apple is on the Federal Noxious Weed List (USDA NRCS). It reduces biological diversity in natural areas by displacing native plants and disrupting ecological integrity. Plant prickles can restrict wildlife grazing and create a physical barrier to animals, preventing movement through infested areas. It contains </a:t>
            </a:r>
            <a:r>
              <a:rPr lang="en-US" sz="1200" kern="1200" dirty="0" err="1" smtClean="0">
                <a:solidFill>
                  <a:schemeClr val="tx1"/>
                </a:solidFill>
                <a:effectLst/>
                <a:latin typeface="+mn-lt"/>
                <a:ea typeface="+mn-ea"/>
                <a:cs typeface="+mn-cs"/>
              </a:rPr>
              <a:t>solasodine</a:t>
            </a:r>
            <a:r>
              <a:rPr lang="en-US" sz="1200" kern="1200" dirty="0" smtClean="0">
                <a:solidFill>
                  <a:schemeClr val="tx1"/>
                </a:solidFill>
                <a:effectLst/>
                <a:latin typeface="+mn-lt"/>
                <a:ea typeface="+mn-ea"/>
                <a:cs typeface="+mn-cs"/>
              </a:rPr>
              <a:t>, which is poisonous to humans. This invader also serves as a host for viruses that infect important vegetable crops. (USFS, 2005, WOW)</a:t>
            </a:r>
            <a:endParaRPr lang="en-US" dirty="0" smtClean="0"/>
          </a:p>
        </p:txBody>
      </p:sp>
      <p:sp>
        <p:nvSpPr>
          <p:cNvPr id="4" name="Slide Number Placeholder 3"/>
          <p:cNvSpPr>
            <a:spLocks noGrp="1"/>
          </p:cNvSpPr>
          <p:nvPr>
            <p:ph type="sldNum" sz="quarter" idx="10"/>
          </p:nvPr>
        </p:nvSpPr>
        <p:spPr/>
        <p:txBody>
          <a:bodyPr/>
          <a:lstStyle/>
          <a:p>
            <a:fld id="{21D0D7F5-E8C8-5E4B-9195-D6A3FAACD294}" type="slidenum">
              <a:rPr lang="en-US" smtClean="0"/>
              <a:t>102</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latin typeface="+mn-lt"/>
                <a:ea typeface="+mn-ea"/>
                <a:cs typeface="+mn-cs"/>
              </a:rPr>
              <a:t>THREAT</a:t>
            </a:r>
            <a:r>
              <a:rPr lang="en-US" sz="1200" i="0" kern="1200" baseline="0" dirty="0" smtClean="0">
                <a:solidFill>
                  <a:schemeClr val="tx1"/>
                </a:solidFill>
                <a:latin typeface="+mn-lt"/>
                <a:ea typeface="+mn-ea"/>
                <a:cs typeface="+mn-cs"/>
              </a:rPr>
              <a:t> </a:t>
            </a:r>
          </a:p>
          <a:p>
            <a:r>
              <a:rPr lang="en-US" sz="1200" kern="1200" dirty="0" smtClean="0">
                <a:solidFill>
                  <a:schemeClr val="tx1"/>
                </a:solidFill>
                <a:effectLst/>
                <a:latin typeface="+mn-lt"/>
                <a:ea typeface="+mn-ea"/>
                <a:cs typeface="+mn-cs"/>
              </a:rPr>
              <a:t>It is very important that the snails, eggs and bedding are collected by state or federal inspectors, instead of being released in the wild or disposed of in a landfill. In addition to the health risk they may pose, giant African land snails have a huge appetite. They are known to eat at least 500 different types of plants. If fruits or vegetables are not available, the snails will eat a variety of ornamental plants, tree bark and even paint and stucco on houses. Giant African land snails also reproduce rapidly, laying as many as 100 to 400 eggs in a single session. Snails contain both male and female reproductive organs and can lay up to 1,200 eggs per year. Although these snails thrive in tropical and subtropical areas, they can survive cold conditions and snow. In northern areas, the snails would become slow and sluggish, almost in a hibernating state, until warm weather returns. There is also a chance that the snails could be transported to a warmer climate, where they would thrive and place the agricultural and natural resources of southern states at risk. </a:t>
            </a:r>
            <a:endParaRPr lang="en-US" dirty="0" smtClean="0"/>
          </a:p>
          <a:p>
            <a:r>
              <a:rPr lang="en-US" sz="1200" kern="1200" dirty="0" smtClean="0">
                <a:solidFill>
                  <a:schemeClr val="tx1"/>
                </a:solidFill>
                <a:effectLst/>
                <a:latin typeface="+mn-lt"/>
                <a:ea typeface="+mn-ea"/>
                <a:cs typeface="+mn-cs"/>
              </a:rPr>
              <a:t>The final reason for turning the snails in to state or federal officials instead of releasing them or disposing of them is so that the origin of the snails can be traced, which will help reduce the risk of more snails finding their way into classrooms, pet stores or private homes. </a:t>
            </a:r>
            <a:endParaRPr lang="en-US" dirty="0" smtClean="0"/>
          </a:p>
          <a:p>
            <a:r>
              <a:rPr lang="en-US" sz="1200" i="0" kern="1200" dirty="0" smtClean="0">
                <a:solidFill>
                  <a:schemeClr val="tx1"/>
                </a:solidFill>
                <a:latin typeface="+mn-lt"/>
                <a:ea typeface="+mn-ea"/>
                <a:cs typeface="+mn-cs"/>
              </a:rPr>
              <a:t>(</a:t>
            </a:r>
            <a:r>
              <a:rPr lang="en-US" sz="1200" kern="1200" dirty="0" smtClean="0">
                <a:solidFill>
                  <a:schemeClr val="tx1"/>
                </a:solidFill>
                <a:effectLst/>
                <a:latin typeface="+mn-lt"/>
                <a:ea typeface="+mn-ea"/>
                <a:cs typeface="+mn-cs"/>
              </a:rPr>
              <a:t>UDSA APHIS Michigan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a:t>
            </a:r>
          </a:p>
          <a:p>
            <a:endParaRPr lang="en-US" sz="1200" i="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Threat(s):</a:t>
            </a:r>
            <a:r>
              <a:rPr lang="en-US" sz="1200" b="0" kern="1200" dirty="0" smtClean="0">
                <a:solidFill>
                  <a:schemeClr val="tx1"/>
                </a:solidFill>
                <a:latin typeface="+mn-lt"/>
                <a:ea typeface="+mn-ea"/>
                <a:cs typeface="+mn-cs"/>
              </a:rPr>
              <a:t>    The Giant African Snails’ greatest lethal threat to humans is </a:t>
            </a:r>
            <a:r>
              <a:rPr lang="en-US" sz="1200" b="0" kern="1200" dirty="0" err="1" smtClean="0">
                <a:solidFill>
                  <a:schemeClr val="tx1"/>
                </a:solidFill>
                <a:latin typeface="+mn-lt"/>
                <a:ea typeface="+mn-ea"/>
                <a:cs typeface="+mn-cs"/>
              </a:rPr>
              <a:t>eosinophilic</a:t>
            </a:r>
            <a:r>
              <a:rPr lang="en-US" sz="1200" b="0" kern="1200" dirty="0" smtClean="0">
                <a:solidFill>
                  <a:schemeClr val="tx1"/>
                </a:solidFill>
                <a:latin typeface="+mn-lt"/>
                <a:ea typeface="+mn-ea"/>
                <a:cs typeface="+mn-cs"/>
              </a:rPr>
              <a:t> meningitis.  This condition is caused by the rat lungworm parasite, </a:t>
            </a:r>
            <a:r>
              <a:rPr lang="en-US" sz="1200" b="0" kern="1200" dirty="0" err="1" smtClean="0">
                <a:solidFill>
                  <a:schemeClr val="tx1"/>
                </a:solidFill>
                <a:latin typeface="+mn-lt"/>
                <a:ea typeface="+mn-ea"/>
                <a:cs typeface="+mn-cs"/>
              </a:rPr>
              <a:t>angiostrongylus</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cantonesnsis</a:t>
            </a:r>
            <a:r>
              <a:rPr lang="en-US" sz="1200" b="0" kern="1200" dirty="0" smtClean="0">
                <a:solidFill>
                  <a:schemeClr val="tx1"/>
                </a:solidFill>
                <a:latin typeface="+mn-lt"/>
                <a:ea typeface="+mn-ea"/>
                <a:cs typeface="+mn-cs"/>
              </a:rPr>
              <a:t>.  Most often this parasite is transferred by eating the snail, as some humans consider snails a delicacy.  In addition the Giant African Snail can carry the gram-negative bacterium, </a:t>
            </a:r>
            <a:r>
              <a:rPr lang="en-US" sz="1200" b="0" kern="1200" dirty="0" err="1" smtClean="0">
                <a:solidFill>
                  <a:schemeClr val="tx1"/>
                </a:solidFill>
                <a:latin typeface="+mn-lt"/>
                <a:ea typeface="+mn-ea"/>
                <a:cs typeface="+mn-cs"/>
              </a:rPr>
              <a:t>aeromonas</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hydrophila</a:t>
            </a:r>
            <a:r>
              <a:rPr lang="en-US" sz="1200" b="0" kern="1200" dirty="0" smtClean="0">
                <a:solidFill>
                  <a:schemeClr val="tx1"/>
                </a:solidFill>
                <a:latin typeface="+mn-lt"/>
                <a:ea typeface="+mn-ea"/>
                <a:cs typeface="+mn-cs"/>
              </a:rPr>
              <a:t>, causing a wide variety of symptoms, especially in persons with a weak immune system. </a:t>
            </a:r>
          </a:p>
          <a:p>
            <a:r>
              <a:rPr lang="en-US" sz="1200" b="0" kern="1200" dirty="0" smtClean="0">
                <a:solidFill>
                  <a:schemeClr val="tx1"/>
                </a:solidFill>
                <a:latin typeface="+mn-lt"/>
                <a:ea typeface="+mn-ea"/>
                <a:cs typeface="+mn-cs"/>
              </a:rPr>
              <a:t>Giant African Snails cause great economic peril to farmers due to their propensity in consuming large amounts of crops/plants.  Their diet consists of over 500 different plant species.  A wide variety of horticulture and medicinal plants are known to be attacked by this snail.  Not only does this decrease the income for agricultural producers, but it also impacts their living conditions (often requiring relocation) and decreases food and medical resources for humans, animals and other species. </a:t>
            </a:r>
          </a:p>
          <a:p>
            <a:r>
              <a:rPr lang="en-US" sz="1200" b="0" kern="1200" dirty="0" smtClean="0">
                <a:solidFill>
                  <a:schemeClr val="tx1"/>
                </a:solidFill>
                <a:latin typeface="+mn-lt"/>
                <a:ea typeface="+mn-ea"/>
                <a:cs typeface="+mn-cs"/>
              </a:rPr>
              <a:t>The economic consequences persist in eradicating these creatures, sometimes costing millions of dollars.  Another economic penalty involves the decrease in tourism.  As noted earlier, Giant African Snails thrive in warm, tropical conditions – often tourist destinations.</a:t>
            </a:r>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(heather stokes, 2006)</a:t>
            </a:r>
          </a:p>
          <a:p>
            <a:r>
              <a:rPr lang="en-US" sz="1200" i="0" kern="1200" dirty="0" smtClean="0">
                <a:solidFill>
                  <a:schemeClr val="tx1"/>
                </a:solidFill>
                <a:latin typeface="+mn-lt"/>
                <a:ea typeface="+mn-ea"/>
                <a:cs typeface="+mn-cs"/>
              </a:rPr>
              <a:t>ACTION</a:t>
            </a:r>
          </a:p>
        </p:txBody>
      </p:sp>
      <p:sp>
        <p:nvSpPr>
          <p:cNvPr id="4" name="Slide Number Placeholder 3"/>
          <p:cNvSpPr>
            <a:spLocks noGrp="1"/>
          </p:cNvSpPr>
          <p:nvPr>
            <p:ph type="sldNum" sz="quarter" idx="10"/>
          </p:nvPr>
        </p:nvSpPr>
        <p:spPr/>
        <p:txBody>
          <a:bodyPr/>
          <a:lstStyle/>
          <a:p>
            <a:fld id="{21D0D7F5-E8C8-5E4B-9195-D6A3FAACD294}" type="slidenum">
              <a:rPr lang="en-US" smtClean="0"/>
              <a:t>103</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pest we will be discussing </a:t>
            </a:r>
            <a:r>
              <a:rPr lang="en-US" sz="1200" kern="1200" dirty="0" smtClean="0">
                <a:solidFill>
                  <a:schemeClr val="tx1"/>
                </a:solidFill>
                <a:effectLst/>
                <a:latin typeface="+mn-lt"/>
                <a:ea typeface="+mn-ea"/>
                <a:cs typeface="+mn-cs"/>
              </a:rPr>
              <a:t>is the cactus moth, </a:t>
            </a:r>
            <a:r>
              <a:rPr lang="en-US" sz="1200" kern="1200" dirty="0" err="1" smtClean="0">
                <a:solidFill>
                  <a:schemeClr val="tx1"/>
                </a:solidFill>
                <a:effectLst/>
                <a:latin typeface="+mn-lt"/>
                <a:ea typeface="+mn-ea"/>
                <a:cs typeface="+mn-cs"/>
              </a:rPr>
              <a:t>Cactoblastis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cactorum</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104</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cactus moth is a native snout moth from </a:t>
            </a:r>
            <a:r>
              <a:rPr lang="en-US" sz="1200" kern="1200" dirty="0" err="1" smtClean="0">
                <a:solidFill>
                  <a:schemeClr val="tx1"/>
                </a:solidFill>
                <a:effectLst/>
                <a:latin typeface="+mn-lt"/>
                <a:ea typeface="+mn-ea"/>
                <a:cs typeface="+mn-cs"/>
              </a:rPr>
              <a:t>Argentinia</a:t>
            </a:r>
            <a:r>
              <a:rPr lang="en-US" sz="1200" kern="1200" dirty="0" smtClean="0">
                <a:solidFill>
                  <a:schemeClr val="tx1"/>
                </a:solidFill>
                <a:effectLst/>
                <a:latin typeface="+mn-lt"/>
                <a:ea typeface="+mn-ea"/>
                <a:cs typeface="+mn-cs"/>
              </a:rPr>
              <a:t>. It was introduced to the Caribbean islands to control prickly pear cactus. It was later found in the Florida Keys in 1989 and has spread through Florida. It has since spread into South Carolina and Louisiana. They are most widespread on the barrier islands and coast. Spread is primarily due to flight, storm winds and movement of nursery stocks. </a:t>
            </a:r>
          </a:p>
        </p:txBody>
      </p:sp>
      <p:sp>
        <p:nvSpPr>
          <p:cNvPr id="4" name="Slide Number Placeholder 3"/>
          <p:cNvSpPr>
            <a:spLocks noGrp="1"/>
          </p:cNvSpPr>
          <p:nvPr>
            <p:ph type="sldNum" sz="quarter" idx="10"/>
          </p:nvPr>
        </p:nvSpPr>
        <p:spPr/>
        <p:txBody>
          <a:bodyPr/>
          <a:lstStyle/>
          <a:p>
            <a:fld id="{21D0D7F5-E8C8-5E4B-9195-D6A3FAACD294}" type="slidenum">
              <a:rPr lang="en-US" smtClean="0"/>
              <a:t>105</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pest attacks over 31 species of </a:t>
            </a:r>
            <a:r>
              <a:rPr lang="en-US" sz="1200" kern="1200" dirty="0" err="1" smtClean="0">
                <a:solidFill>
                  <a:schemeClr val="tx1"/>
                </a:solidFill>
                <a:effectLst/>
                <a:latin typeface="+mn-lt"/>
                <a:ea typeface="+mn-ea"/>
                <a:cs typeface="+mn-cs"/>
              </a:rPr>
              <a:t>Opuntia</a:t>
            </a:r>
            <a:r>
              <a:rPr lang="en-US" sz="1200" kern="1200" dirty="0" smtClean="0">
                <a:solidFill>
                  <a:schemeClr val="tx1"/>
                </a:solidFill>
                <a:effectLst/>
                <a:latin typeface="+mn-lt"/>
                <a:ea typeface="+mn-ea"/>
                <a:cs typeface="+mn-cs"/>
              </a:rPr>
              <a:t> cactus species, over 20 of which occur in Texas.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106</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life cycle begins with the “egg stick”. The adult lays a series of eggs, typically there are 60 to 100 eggs per stick. Sticks can be found on the underside or other protected area of the cactus pad.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107</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mature larvae are more distinct with a characteristic orange to red color interrupted by dark banding or spots on the body and are relatively easy to distinguish from those of native species.</a:t>
            </a:r>
          </a:p>
        </p:txBody>
      </p:sp>
      <p:sp>
        <p:nvSpPr>
          <p:cNvPr id="4" name="Slide Number Placeholder 3"/>
          <p:cNvSpPr>
            <a:spLocks noGrp="1"/>
          </p:cNvSpPr>
          <p:nvPr>
            <p:ph type="sldNum" sz="quarter" idx="10"/>
          </p:nvPr>
        </p:nvSpPr>
        <p:spPr/>
        <p:txBody>
          <a:bodyPr/>
          <a:lstStyle/>
          <a:p>
            <a:fld id="{21D0D7F5-E8C8-5E4B-9195-D6A3FAACD294}" type="slidenum">
              <a:rPr lang="en-US" smtClean="0"/>
              <a:t>108</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Larvae are orange to red in color and have dark banding or spots on the body. Due to the warmer climate on the US Gulf Coast, populations have been noted to have three generations per year.</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109</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spinning white cocoons and pupating, the adult cactus moths emerge from the pad. The adults are non-descript brown-grey moths between 22 and 35 mm in length. </a:t>
            </a:r>
          </a:p>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110</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Ecosystem function can also be altered by the invasive species. Fires may burn more frequently or with higher intensity due to increased biomass. Hydrology may be altered as woody species invade riparian areas and </a:t>
            </a:r>
            <a:r>
              <a:rPr lang="en-US" sz="1200" kern="1200" dirty="0" smtClean="0">
                <a:solidFill>
                  <a:schemeClr val="tx1"/>
                </a:solidFill>
                <a:effectLst/>
                <a:latin typeface="+mn-lt"/>
                <a:ea typeface="+mn-ea"/>
                <a:cs typeface="+mn-cs"/>
              </a:rPr>
              <a:t>riverbanks (top right photo is of tamarisk). </a:t>
            </a:r>
            <a:r>
              <a:rPr lang="en-US" sz="1200" kern="1200" dirty="0" smtClean="0">
                <a:solidFill>
                  <a:schemeClr val="tx1"/>
                </a:solidFill>
                <a:effectLst/>
                <a:latin typeface="+mn-lt"/>
                <a:ea typeface="+mn-ea"/>
                <a:cs typeface="+mn-cs"/>
              </a:rPr>
              <a:t>Erosion may increase, as the native understory is shaded out by taller species that die back during high flow </a:t>
            </a:r>
            <a:r>
              <a:rPr lang="en-US" sz="1200" kern="1200" dirty="0" smtClean="0">
                <a:solidFill>
                  <a:schemeClr val="tx1"/>
                </a:solidFill>
                <a:effectLst/>
                <a:latin typeface="+mn-lt"/>
                <a:ea typeface="+mn-ea"/>
                <a:cs typeface="+mn-cs"/>
              </a:rPr>
              <a:t>seasons (bottom</a:t>
            </a:r>
            <a:r>
              <a:rPr lang="en-US" sz="1200" kern="1200" baseline="0" dirty="0" smtClean="0">
                <a:solidFill>
                  <a:schemeClr val="tx1"/>
                </a:solidFill>
                <a:effectLst/>
                <a:latin typeface="+mn-lt"/>
                <a:ea typeface="+mn-ea"/>
                <a:cs typeface="+mn-cs"/>
              </a:rPr>
              <a:t> left photo compares native grass roots to invasive herb roots – clearly the native grass would hold soil better)</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Aquatic nutrients may increase or decrease and cease to support the natural food </a:t>
            </a:r>
            <a:r>
              <a:rPr lang="en-US" sz="1200" kern="1200" dirty="0" smtClean="0">
                <a:solidFill>
                  <a:schemeClr val="tx1"/>
                </a:solidFill>
                <a:effectLst/>
                <a:latin typeface="+mn-lt"/>
                <a:ea typeface="+mn-ea"/>
                <a:cs typeface="+mn-cs"/>
              </a:rPr>
              <a:t>web (lower right photo shows giant salvinia</a:t>
            </a:r>
            <a:r>
              <a:rPr lang="en-US" sz="1200" kern="1200" baseline="0" dirty="0" smtClean="0">
                <a:solidFill>
                  <a:schemeClr val="tx1"/>
                </a:solidFill>
                <a:effectLst/>
                <a:latin typeface="+mn-lt"/>
                <a:ea typeface="+mn-ea"/>
                <a:cs typeface="+mn-cs"/>
              </a:rPr>
              <a:t> having spread across the whole pond, which impacts nutrient cycling, among other impacts)</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11</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cacutus</a:t>
            </a:r>
            <a:r>
              <a:rPr lang="en-US" sz="1200" kern="1200" dirty="0" smtClean="0">
                <a:solidFill>
                  <a:schemeClr val="tx1"/>
                </a:solidFill>
                <a:effectLst/>
                <a:latin typeface="+mn-lt"/>
                <a:ea typeface="+mn-ea"/>
                <a:cs typeface="+mn-cs"/>
              </a:rPr>
              <a:t> moth may be confused with another snout moth, the </a:t>
            </a:r>
            <a:r>
              <a:rPr lang="en-US" sz="1200" kern="1200" dirty="0" err="1" smtClean="0">
                <a:solidFill>
                  <a:schemeClr val="tx1"/>
                </a:solidFill>
                <a:effectLst/>
                <a:latin typeface="+mn-lt"/>
                <a:ea typeface="+mn-ea"/>
                <a:cs typeface="+mn-cs"/>
              </a:rPr>
              <a:t>Melitara</a:t>
            </a:r>
            <a:r>
              <a:rPr lang="en-US" sz="1200" kern="1200" dirty="0" smtClean="0">
                <a:solidFill>
                  <a:schemeClr val="tx1"/>
                </a:solidFill>
                <a:effectLst/>
                <a:latin typeface="+mn-lt"/>
                <a:ea typeface="+mn-ea"/>
                <a:cs typeface="+mn-cs"/>
              </a:rPr>
              <a:t>. Inspection of the antennae will reveal that </a:t>
            </a:r>
            <a:r>
              <a:rPr lang="en-US" sz="1200" kern="1200" dirty="0" err="1" smtClean="0">
                <a:solidFill>
                  <a:schemeClr val="tx1"/>
                </a:solidFill>
                <a:effectLst/>
                <a:latin typeface="+mn-lt"/>
                <a:ea typeface="+mn-ea"/>
                <a:cs typeface="+mn-cs"/>
              </a:rPr>
              <a:t>Cactoblasis</a:t>
            </a:r>
            <a:r>
              <a:rPr lang="en-US" sz="1200" kern="1200" dirty="0" smtClean="0">
                <a:solidFill>
                  <a:schemeClr val="tx1"/>
                </a:solidFill>
                <a:effectLst/>
                <a:latin typeface="+mn-lt"/>
                <a:ea typeface="+mn-ea"/>
                <a:cs typeface="+mn-cs"/>
              </a:rPr>
              <a:t> has a more plumose, or featherlike antennae. </a:t>
            </a:r>
          </a:p>
        </p:txBody>
      </p:sp>
      <p:sp>
        <p:nvSpPr>
          <p:cNvPr id="4" name="Slide Number Placeholder 3"/>
          <p:cNvSpPr>
            <a:spLocks noGrp="1"/>
          </p:cNvSpPr>
          <p:nvPr>
            <p:ph type="sldNum" sz="quarter" idx="10"/>
          </p:nvPr>
        </p:nvSpPr>
        <p:spPr/>
        <p:txBody>
          <a:bodyPr/>
          <a:lstStyle/>
          <a:p>
            <a:fld id="{21D0D7F5-E8C8-5E4B-9195-D6A3FAACD294}" type="slidenum">
              <a:rPr lang="en-US" smtClean="0"/>
              <a:t>111</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Signs and symptoms of cactus moth can be seen any time of year by inspecting cactus pads for internal feeding. However, in cold weather, the larvae will retreat from the galleries into the lower parts of the plant, where signs are difficult to find. However, as temperature rise, the larvae will move higher into the plant.</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112</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prickly pear cactus is a cultural icon in Mexico where its image is on the Mexican flag and coins. Prickly pears are commonly relied upon as food, where the fruit is processed into jam and syrup and the plant itself is boiled or pickled. The cactus is also commonly used as a nursery and landscape plant, and also is used for livestock forage in dry years. Environmentally, prickly pear cactus prevent erosion on the landscape.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113</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Concerned with damage caused by the moth, stakeholders have formed an inter-agency partnership to monitor the distribution in the Cactus Moth Detection and Monitoring Network. Trained volunteers monitor and report where the species has and has not been identified. Control is limited to cacti removal, although sterile males have been released in large number in the hope of providing competition to the non-sterile species.</a:t>
            </a:r>
            <a:r>
              <a:rPr lang="en-US" dirty="0" smtClean="0">
                <a:effectLst/>
              </a:rPr>
              <a:t> </a:t>
            </a:r>
            <a:endParaRPr lang="en-US" dirty="0" smtClean="0"/>
          </a:p>
        </p:txBody>
      </p:sp>
      <p:sp>
        <p:nvSpPr>
          <p:cNvPr id="4" name="Slide Number Placeholder 3"/>
          <p:cNvSpPr>
            <a:spLocks noGrp="1"/>
          </p:cNvSpPr>
          <p:nvPr>
            <p:ph type="sldNum" sz="quarter" idx="10"/>
          </p:nvPr>
        </p:nvSpPr>
        <p:spPr/>
        <p:txBody>
          <a:bodyPr/>
          <a:lstStyle/>
          <a:p>
            <a:fld id="{21D0D7F5-E8C8-5E4B-9195-D6A3FAACD294}" type="slidenum">
              <a:rPr lang="en-US" smtClean="0"/>
              <a:t>114</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a:t>
            </a:r>
            <a:r>
              <a:rPr lang="en-US" sz="1200" kern="1200" dirty="0" smtClean="0">
                <a:solidFill>
                  <a:schemeClr val="tx1"/>
                </a:solidFill>
                <a:effectLst/>
                <a:latin typeface="+mn-lt"/>
                <a:ea typeface="+mn-ea"/>
                <a:cs typeface="+mn-cs"/>
              </a:rPr>
              <a:t>we will be learning about the emerald ash borer, </a:t>
            </a:r>
            <a:r>
              <a:rPr lang="en-US" sz="1200" kern="1200" dirty="0" err="1" smtClean="0">
                <a:solidFill>
                  <a:schemeClr val="tx1"/>
                </a:solidFill>
                <a:effectLst/>
                <a:latin typeface="+mn-lt"/>
                <a:ea typeface="+mn-ea"/>
                <a:cs typeface="+mn-cs"/>
              </a:rPr>
              <a:t>Agrilus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planipennis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115</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emerald ash borer is native to Eastern Russia, Northern China, Japan and Korea. It was first detected in 2002 in Michigan and was introduced with infested wood shipping materials. The EAB can fly short distances, but primarily is spread with infested shipping materials, firewood and infested nursery stock.</a:t>
            </a:r>
          </a:p>
        </p:txBody>
      </p:sp>
      <p:sp>
        <p:nvSpPr>
          <p:cNvPr id="4" name="Slide Number Placeholder 3"/>
          <p:cNvSpPr>
            <a:spLocks noGrp="1"/>
          </p:cNvSpPr>
          <p:nvPr>
            <p:ph type="sldNum" sz="quarter" idx="10"/>
          </p:nvPr>
        </p:nvSpPr>
        <p:spPr/>
        <p:txBody>
          <a:bodyPr/>
          <a:lstStyle/>
          <a:p>
            <a:fld id="{21D0D7F5-E8C8-5E4B-9195-D6A3FAACD294}" type="slidenum">
              <a:rPr lang="en-US" smtClean="0"/>
              <a:t>116</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emerald ash borer attacks ash species, of which 17 are found in America, and nine of which can be found in Texas.</a:t>
            </a:r>
          </a:p>
        </p:txBody>
      </p:sp>
      <p:sp>
        <p:nvSpPr>
          <p:cNvPr id="4" name="Slide Number Placeholder 3"/>
          <p:cNvSpPr>
            <a:spLocks noGrp="1"/>
          </p:cNvSpPr>
          <p:nvPr>
            <p:ph type="sldNum" sz="quarter" idx="10"/>
          </p:nvPr>
        </p:nvSpPr>
        <p:spPr/>
        <p:txBody>
          <a:bodyPr/>
          <a:lstStyle/>
          <a:p>
            <a:fld id="{21D0D7F5-E8C8-5E4B-9195-D6A3FAACD294}" type="slidenum">
              <a:rPr lang="en-US" smtClean="0"/>
              <a:t>117</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 shows that the beetle can have a 1 or 2 year life cycle which likely depends on climate. Adults emerge in mid to late may, with peak emergence in June. Females then lay eggs about 2 weeks after emergence. Eggs hatch after 1-2 weeks, when the larvae then bore through the bark and into the cambium. The larvae then overwinter in a small chamber before pupating in spring.</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118</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Larvae are creamy white, and have 10 flattened bell-shaped segments. The chewing mouth appendages can be seen at the end of the body. The larvae reach approximately 1.25 inches in length.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119</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adult emerald ash borers are most active from May to October after emerging from the trees. They are very small, growing to ½ long. They are a bright, metallic green color and have a coppery-red abdomen.  Females are generally larger and brighter than males. </a:t>
            </a:r>
          </a:p>
        </p:txBody>
      </p:sp>
      <p:sp>
        <p:nvSpPr>
          <p:cNvPr id="4" name="Slide Number Placeholder 3"/>
          <p:cNvSpPr>
            <a:spLocks noGrp="1"/>
          </p:cNvSpPr>
          <p:nvPr>
            <p:ph type="sldNum" sz="quarter" idx="10"/>
          </p:nvPr>
        </p:nvSpPr>
        <p:spPr/>
        <p:txBody>
          <a:bodyPr/>
          <a:lstStyle/>
          <a:p>
            <a:fld id="{21D0D7F5-E8C8-5E4B-9195-D6A3FAACD294}" type="slidenum">
              <a:rPr lang="en-US" smtClean="0"/>
              <a:t>120</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picture illustrates</a:t>
            </a:r>
            <a:r>
              <a:rPr lang="en-US" sz="1200" kern="1200" baseline="0" dirty="0" smtClean="0">
                <a:solidFill>
                  <a:schemeClr val="tx1"/>
                </a:solidFill>
                <a:effectLst/>
                <a:latin typeface="+mn-lt"/>
                <a:ea typeface="+mn-ea"/>
                <a:cs typeface="+mn-cs"/>
              </a:rPr>
              <a:t> the problem: lost recreation, ecological </a:t>
            </a:r>
            <a:r>
              <a:rPr lang="en-US" sz="1200" kern="1200" baseline="0" dirty="0" smtClean="0">
                <a:solidFill>
                  <a:schemeClr val="tx1"/>
                </a:solidFill>
                <a:effectLst/>
                <a:latin typeface="+mn-lt"/>
                <a:ea typeface="+mn-ea"/>
                <a:cs typeface="+mn-cs"/>
              </a:rPr>
              <a:t>damage.  All in one photo.  Nice summary slide.</a:t>
            </a:r>
            <a:endParaRPr lang="en-US" dirty="0" smtClean="0"/>
          </a:p>
        </p:txBody>
      </p:sp>
      <p:sp>
        <p:nvSpPr>
          <p:cNvPr id="4" name="Slide Number Placeholder 3"/>
          <p:cNvSpPr>
            <a:spLocks noGrp="1"/>
          </p:cNvSpPr>
          <p:nvPr>
            <p:ph type="sldNum" sz="quarter" idx="10"/>
          </p:nvPr>
        </p:nvSpPr>
        <p:spPr/>
        <p:txBody>
          <a:bodyPr/>
          <a:lstStyle/>
          <a:p>
            <a:fld id="{21D0D7F5-E8C8-5E4B-9195-D6A3FAACD294}" type="slidenum">
              <a:rPr lang="en-US" smtClean="0"/>
              <a:t>12</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Symptoms can be difficult to detect in new infestations because there can be few external symptoms until populations grow to a large size. Symptoms  include, canopy die back.</a:t>
            </a:r>
          </a:p>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121</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exit holes of emerging adults are also distinctively D shaped, these will be located on branches or the trunk—especially on trees with smooth bark.</a:t>
            </a:r>
          </a:p>
        </p:txBody>
      </p:sp>
      <p:sp>
        <p:nvSpPr>
          <p:cNvPr id="4" name="Slide Number Placeholder 3"/>
          <p:cNvSpPr>
            <a:spLocks noGrp="1"/>
          </p:cNvSpPr>
          <p:nvPr>
            <p:ph type="sldNum" sz="quarter" idx="10"/>
          </p:nvPr>
        </p:nvSpPr>
        <p:spPr/>
        <p:txBody>
          <a:bodyPr/>
          <a:lstStyle/>
          <a:p>
            <a:fld id="{21D0D7F5-E8C8-5E4B-9195-D6A3FAACD294}" type="slidenum">
              <a:rPr lang="en-US" smtClean="0"/>
              <a:t>122</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symptom is known as </a:t>
            </a:r>
            <a:r>
              <a:rPr lang="en-US" sz="1200" kern="1200" dirty="0" err="1" smtClean="0">
                <a:solidFill>
                  <a:schemeClr val="tx1"/>
                </a:solidFill>
                <a:effectLst/>
                <a:latin typeface="+mn-lt"/>
                <a:ea typeface="+mn-ea"/>
                <a:cs typeface="+mn-cs"/>
              </a:rPr>
              <a:t>epicormic</a:t>
            </a:r>
            <a:r>
              <a:rPr lang="en-US" sz="1200" kern="1200" dirty="0" smtClean="0">
                <a:solidFill>
                  <a:schemeClr val="tx1"/>
                </a:solidFill>
                <a:effectLst/>
                <a:latin typeface="+mn-lt"/>
                <a:ea typeface="+mn-ea"/>
                <a:cs typeface="+mn-cs"/>
              </a:rPr>
              <a:t> shoots. You will notice sprouts from the roots and trunk with abnormally large leaves. These are often found at the margin of live and dead tree tissue.</a:t>
            </a:r>
          </a:p>
        </p:txBody>
      </p:sp>
      <p:sp>
        <p:nvSpPr>
          <p:cNvPr id="4" name="Slide Number Placeholder 3"/>
          <p:cNvSpPr>
            <a:spLocks noGrp="1"/>
          </p:cNvSpPr>
          <p:nvPr>
            <p:ph type="sldNum" sz="quarter" idx="10"/>
          </p:nvPr>
        </p:nvSpPr>
        <p:spPr/>
        <p:txBody>
          <a:bodyPr/>
          <a:lstStyle/>
          <a:p>
            <a:fld id="{21D0D7F5-E8C8-5E4B-9195-D6A3FAACD294}" type="slidenum">
              <a:rPr lang="en-US" smtClean="0"/>
              <a:t>123</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bark above larval galleries often split vertically as they feed. Under this section of bark you will see S-shaped feeding galleries.</a:t>
            </a:r>
          </a:p>
        </p:txBody>
      </p:sp>
      <p:sp>
        <p:nvSpPr>
          <p:cNvPr id="4" name="Slide Number Placeholder 3"/>
          <p:cNvSpPr>
            <a:spLocks noGrp="1"/>
          </p:cNvSpPr>
          <p:nvPr>
            <p:ph type="sldNum" sz="quarter" idx="10"/>
          </p:nvPr>
        </p:nvSpPr>
        <p:spPr/>
        <p:txBody>
          <a:bodyPr/>
          <a:lstStyle/>
          <a:p>
            <a:fld id="{21D0D7F5-E8C8-5E4B-9195-D6A3FAACD294}" type="slidenum">
              <a:rPr lang="en-US" smtClean="0"/>
              <a:t>124</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it’s introduction in 2002, the emerald ash borer has killed over 50 million ash trees. This number is steadily growing as the species spreads to new areas like Colorado. There are significant impacts to the timber and nursery industries. </a:t>
            </a:r>
          </a:p>
        </p:txBody>
      </p:sp>
      <p:sp>
        <p:nvSpPr>
          <p:cNvPr id="4" name="Slide Number Placeholder 3"/>
          <p:cNvSpPr>
            <a:spLocks noGrp="1"/>
          </p:cNvSpPr>
          <p:nvPr>
            <p:ph type="sldNum" sz="quarter" idx="10"/>
          </p:nvPr>
        </p:nvSpPr>
        <p:spPr/>
        <p:txBody>
          <a:bodyPr/>
          <a:lstStyle/>
          <a:p>
            <a:fld id="{21D0D7F5-E8C8-5E4B-9195-D6A3FAACD294}" type="slidenum">
              <a:rPr lang="en-US" smtClean="0"/>
              <a:t>125</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emerald ash borer is primary spread through human transportation of infested wood materials. The USDA has quarantined infested areas, which require wood treatment prior to movement out of the quarantine. Citizens can assist the prevention of this species by buying firewood where they plan to burn it, so as not to inadvertently spread pests such as this. Treatment includes tree removal, with destruction of materials, chemical injection into the tree to kill emerging adults and also the use of a patristic stingless warp, which is native to the beetles home range.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126</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127</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summary, invasive species cause economic, environmental or human health damages. In recent years, these impacts have been growing exponentially and threaten our landscape and way of life. You can take action by joining us at </a:t>
            </a:r>
            <a:r>
              <a:rPr lang="en-US" sz="1200" kern="1200" dirty="0" err="1" smtClean="0">
                <a:solidFill>
                  <a:schemeClr val="tx1"/>
                </a:solidFill>
                <a:effectLst/>
                <a:latin typeface="+mn-lt"/>
                <a:ea typeface="+mn-ea"/>
                <a:cs typeface="+mn-cs"/>
              </a:rPr>
              <a:t>TexasInvasives.org</a:t>
            </a:r>
            <a:r>
              <a:rPr lang="en-US" sz="1200" kern="1200" dirty="0" smtClean="0">
                <a:solidFill>
                  <a:schemeClr val="tx1"/>
                </a:solidFill>
                <a:effectLst/>
                <a:latin typeface="+mn-lt"/>
                <a:ea typeface="+mn-ea"/>
                <a:cs typeface="+mn-cs"/>
              </a:rPr>
              <a:t> and can also volunteer to help document your local invasive species.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128</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These are links to create an account; you can also find resources such as the citizen science handbook and comprehensive species identification information. The TX Invaders app is available in the apple iTunes or Google Play store at no cost.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129</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we’re going to learn to identify several of your local invasive plants.  To be</a:t>
            </a:r>
            <a:r>
              <a:rPr lang="en-US" baseline="0" dirty="0" smtClean="0"/>
              <a:t> able to do so, we need to first go over some useful terminology describing the characteristic of leaves that help us in identification.</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131</a:t>
            </a:fld>
            <a:endParaRPr lang="en-US"/>
          </a:p>
        </p:txBody>
      </p:sp>
    </p:spTree>
    <p:extLst>
      <p:ext uri="{BB962C8B-B14F-4D97-AF65-F5344CB8AC3E}">
        <p14:creationId xmlns:p14="http://schemas.microsoft.com/office/powerpoint/2010/main" val="375701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Illustration</a:t>
            </a:r>
            <a:r>
              <a:rPr lang="en-US" baseline="0" dirty="0" smtClean="0"/>
              <a:t> of </a:t>
            </a:r>
            <a:r>
              <a:rPr lang="en-US" baseline="0" dirty="0" smtClean="0"/>
              <a:t>damage that an invasive can do.  EAN has killed millions of trees.  Clearly shows cost to cities and homeowners</a:t>
            </a:r>
            <a:endParaRPr lang="en-US" dirty="0" smtClean="0"/>
          </a:p>
        </p:txBody>
      </p:sp>
      <p:sp>
        <p:nvSpPr>
          <p:cNvPr id="4" name="Slide Number Placeholder 3"/>
          <p:cNvSpPr>
            <a:spLocks noGrp="1"/>
          </p:cNvSpPr>
          <p:nvPr>
            <p:ph type="sldNum" sz="quarter" idx="10"/>
          </p:nvPr>
        </p:nvSpPr>
        <p:spPr/>
        <p:txBody>
          <a:bodyPr/>
          <a:lstStyle/>
          <a:p>
            <a:fld id="{275E540D-554D-428A-BFEB-9181F030962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371011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Explain each of these using the handout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132</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we’ll take time to learn to identify several of </a:t>
            </a:r>
            <a:r>
              <a:rPr lang="en-US" baseline="0" dirty="0" err="1" smtClean="0"/>
              <a:t>yourlocal</a:t>
            </a:r>
            <a:r>
              <a:rPr lang="en-US" baseline="0" dirty="0" smtClean="0"/>
              <a:t> invasive plants.</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133</a:t>
            </a:fld>
            <a:endParaRPr lang="en-US"/>
          </a:p>
        </p:txBody>
      </p:sp>
    </p:spTree>
    <p:extLst>
      <p:ext uri="{BB962C8B-B14F-4D97-AF65-F5344CB8AC3E}">
        <p14:creationId xmlns:p14="http://schemas.microsoft.com/office/powerpoint/2010/main" val="107375933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135</a:t>
            </a:fld>
            <a:endParaRPr lang="en-US"/>
          </a:p>
        </p:txBody>
      </p:sp>
    </p:spTree>
    <p:extLst>
      <p:ext uri="{BB962C8B-B14F-4D97-AF65-F5344CB8AC3E}">
        <p14:creationId xmlns:p14="http://schemas.microsoft.com/office/powerpoint/2010/main" val="30912546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136</a:t>
            </a:fld>
            <a:endParaRPr lang="en-US"/>
          </a:p>
        </p:txBody>
      </p:sp>
    </p:spTree>
    <p:extLst>
      <p:ext uri="{BB962C8B-B14F-4D97-AF65-F5344CB8AC3E}">
        <p14:creationId xmlns:p14="http://schemas.microsoft.com/office/powerpoint/2010/main" val="30912546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137</a:t>
            </a:fld>
            <a:endParaRPr lang="en-US"/>
          </a:p>
        </p:txBody>
      </p:sp>
    </p:spTree>
    <p:extLst>
      <p:ext uri="{BB962C8B-B14F-4D97-AF65-F5344CB8AC3E}">
        <p14:creationId xmlns:p14="http://schemas.microsoft.com/office/powerpoint/2010/main" val="30912546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140</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141</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Actual submitted photo. </a:t>
            </a:r>
          </a:p>
          <a:p>
            <a:pPr lvl="0"/>
            <a:r>
              <a:rPr lang="en-US" sz="1200" kern="1200" dirty="0" smtClean="0">
                <a:solidFill>
                  <a:schemeClr val="tx1"/>
                </a:solidFill>
                <a:effectLst/>
                <a:latin typeface="+mn-lt"/>
                <a:ea typeface="+mn-ea"/>
                <a:cs typeface="+mn-cs"/>
              </a:rPr>
              <a:t>What is this a picture of?  Which</a:t>
            </a:r>
            <a:r>
              <a:rPr lang="en-US" sz="1200" kern="1200" baseline="0" dirty="0" smtClean="0">
                <a:solidFill>
                  <a:schemeClr val="tx1"/>
                </a:solidFill>
                <a:effectLst/>
                <a:latin typeface="+mn-lt"/>
                <a:ea typeface="+mn-ea"/>
                <a:cs typeface="+mn-cs"/>
              </a:rPr>
              <a:t> tree?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142</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Actual submitted photo. </a:t>
            </a:r>
          </a:p>
          <a:p>
            <a:pPr lvl="0"/>
            <a:r>
              <a:rPr lang="en-US" sz="1200" kern="1200" dirty="0" smtClean="0">
                <a:solidFill>
                  <a:schemeClr val="tx1"/>
                </a:solidFill>
                <a:effectLst/>
                <a:latin typeface="+mn-lt"/>
                <a:ea typeface="+mn-ea"/>
                <a:cs typeface="+mn-cs"/>
              </a:rPr>
              <a:t>Better:  close, with a nice background for contrast.</a:t>
            </a:r>
            <a:r>
              <a:rPr lang="en-US" sz="1200" kern="1200" baseline="0" dirty="0" smtClean="0">
                <a:solidFill>
                  <a:schemeClr val="tx1"/>
                </a:solidFill>
                <a:effectLst/>
                <a:latin typeface="+mn-lt"/>
                <a:ea typeface="+mn-ea"/>
                <a:cs typeface="+mn-cs"/>
              </a:rPr>
              <a:t>  Shows opposite leaves, </a:t>
            </a:r>
            <a:r>
              <a:rPr lang="en-US" sz="1200" kern="1200" baseline="0" dirty="0" err="1" smtClean="0">
                <a:solidFill>
                  <a:schemeClr val="tx1"/>
                </a:solidFill>
                <a:effectLst/>
                <a:latin typeface="+mn-lt"/>
                <a:ea typeface="+mn-ea"/>
                <a:cs typeface="+mn-cs"/>
              </a:rPr>
              <a:t>leav</a:t>
            </a:r>
            <a:r>
              <a:rPr lang="en-US" sz="1200" kern="1200" baseline="0" dirty="0" smtClean="0">
                <a:solidFill>
                  <a:schemeClr val="tx1"/>
                </a:solidFill>
                <a:effectLst/>
                <a:latin typeface="+mn-lt"/>
                <a:ea typeface="+mn-ea"/>
                <a:cs typeface="+mn-cs"/>
              </a:rPr>
              <a:t> shape, and that it’s a vine.  Hand for scale/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143</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Actual submitted photo. </a:t>
            </a:r>
          </a:p>
          <a:p>
            <a:pPr lvl="0"/>
            <a:r>
              <a:rPr lang="en-US" sz="1200" kern="1200" dirty="0" smtClean="0">
                <a:solidFill>
                  <a:schemeClr val="tx1"/>
                </a:solidFill>
                <a:effectLst/>
                <a:latin typeface="+mn-lt"/>
                <a:ea typeface="+mn-ea"/>
                <a:cs typeface="+mn-cs"/>
              </a:rPr>
              <a:t>Good:  </a:t>
            </a:r>
            <a:r>
              <a:rPr lang="en-US" sz="1200" kern="1200" dirty="0" err="1" smtClean="0">
                <a:solidFill>
                  <a:schemeClr val="tx1"/>
                </a:solidFill>
                <a:effectLst/>
                <a:latin typeface="+mn-lt"/>
                <a:ea typeface="+mn-ea"/>
                <a:cs typeface="+mn-cs"/>
              </a:rPr>
              <a:t>Noce</a:t>
            </a:r>
            <a:r>
              <a:rPr lang="en-US" sz="1200" kern="1200" dirty="0" smtClean="0">
                <a:solidFill>
                  <a:schemeClr val="tx1"/>
                </a:solidFill>
                <a:effectLst/>
                <a:latin typeface="+mn-lt"/>
                <a:ea typeface="+mn-ea"/>
                <a:cs typeface="+mn-cs"/>
              </a:rPr>
              <a:t> background, up close, includes characteristics such</a:t>
            </a:r>
            <a:r>
              <a:rPr lang="en-US" sz="1200" kern="1200" baseline="0" dirty="0" smtClean="0">
                <a:solidFill>
                  <a:schemeClr val="tx1"/>
                </a:solidFill>
                <a:effectLst/>
                <a:latin typeface="+mn-lt"/>
                <a:ea typeface="+mn-ea"/>
                <a:cs typeface="+mn-cs"/>
              </a:rPr>
              <a:t> as the berries and the compound leaves. Hand for scale.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144</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we’ve already learned that an invasive species is one that causes harm, but it also spreads and increases in</a:t>
            </a:r>
            <a:r>
              <a:rPr lang="en-US" sz="1200" kern="1200" baseline="0" dirty="0" smtClean="0">
                <a:solidFill>
                  <a:schemeClr val="tx1"/>
                </a:solidFill>
                <a:effectLst/>
                <a:latin typeface="+mn-lt"/>
                <a:ea typeface="+mn-ea"/>
                <a:cs typeface="+mn-cs"/>
              </a:rPr>
              <a:t> population size.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Actual</a:t>
            </a:r>
            <a:r>
              <a:rPr lang="en-US" sz="1200" kern="1200" baseline="0" dirty="0" smtClean="0">
                <a:solidFill>
                  <a:schemeClr val="tx1"/>
                </a:solidFill>
                <a:effectLst/>
                <a:latin typeface="+mn-lt"/>
                <a:ea typeface="+mn-ea"/>
                <a:cs typeface="+mn-cs"/>
              </a:rPr>
              <a:t> submitted photo!  BE SURE IT’S IN FOCUS!!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145</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Actual submitted photo.  What is this?????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146</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Actual submitted photo.  What is this?????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147</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Explore the app. </a:t>
            </a:r>
            <a:r>
              <a:rPr lang="en-US" sz="1200" kern="1200" baseline="0" dirty="0" smtClean="0">
                <a:solidFill>
                  <a:schemeClr val="tx1"/>
                </a:solidFill>
                <a:effectLst/>
                <a:latin typeface="+mn-lt"/>
                <a:ea typeface="+mn-ea"/>
                <a:cs typeface="+mn-cs"/>
              </a:rPr>
              <a:t>They will likely have to download the app.</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Show</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how to enter </a:t>
            </a:r>
            <a:r>
              <a:rPr lang="en-US" sz="1200" kern="1200" baseline="0" dirty="0" smtClean="0">
                <a:solidFill>
                  <a:schemeClr val="tx1"/>
                </a:solidFill>
                <a:effectLst/>
                <a:latin typeface="+mn-lt"/>
                <a:ea typeface="+mn-ea"/>
                <a:cs typeface="+mn-cs"/>
              </a:rPr>
              <a:t>data.  </a:t>
            </a:r>
          </a:p>
          <a:p>
            <a:pPr lvl="0"/>
            <a:r>
              <a:rPr lang="en-US" sz="1200" kern="1200" baseline="0" dirty="0" smtClean="0">
                <a:solidFill>
                  <a:schemeClr val="tx1"/>
                </a:solidFill>
                <a:effectLst/>
                <a:latin typeface="+mn-lt"/>
                <a:ea typeface="+mn-ea"/>
                <a:cs typeface="+mn-cs"/>
              </a:rPr>
              <a:t>	How to log in.</a:t>
            </a:r>
          </a:p>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How to delete an observation before submitting it.</a:t>
            </a:r>
          </a:p>
          <a:p>
            <a:pPr lvl="0"/>
            <a:r>
              <a:rPr lang="en-US" sz="1200" kern="1200" baseline="0" dirty="0" smtClean="0">
                <a:solidFill>
                  <a:schemeClr val="tx1"/>
                </a:solidFill>
                <a:effectLst/>
                <a:latin typeface="+mn-lt"/>
                <a:ea typeface="+mn-ea"/>
                <a:cs typeface="+mn-cs"/>
              </a:rPr>
              <a:t>	How to submit data.</a:t>
            </a:r>
          </a:p>
          <a:p>
            <a:pPr lvl="0"/>
            <a:r>
              <a:rPr lang="en-US" sz="1200" kern="1200" baseline="0" smtClean="0">
                <a:solidFill>
                  <a:schemeClr val="tx1"/>
                </a:solidFill>
                <a:effectLst/>
                <a:latin typeface="+mn-lt"/>
                <a:ea typeface="+mn-ea"/>
                <a:cs typeface="+mn-cs"/>
              </a:rPr>
              <a:t>	How </a:t>
            </a:r>
            <a:r>
              <a:rPr lang="en-US" sz="1200" kern="1200" baseline="0" dirty="0" smtClean="0">
                <a:solidFill>
                  <a:schemeClr val="tx1"/>
                </a:solidFill>
                <a:effectLst/>
                <a:latin typeface="+mn-lt"/>
                <a:ea typeface="+mn-ea"/>
                <a:cs typeface="+mn-cs"/>
              </a:rPr>
              <a:t>to submit SPN Reports.</a:t>
            </a:r>
          </a:p>
          <a:p>
            <a:pPr lvl="0"/>
            <a:r>
              <a:rPr lang="en-US" sz="1200" kern="1200" baseline="0" dirty="0" smtClean="0">
                <a:solidFill>
                  <a:schemeClr val="tx1"/>
                </a:solidFill>
                <a:effectLst/>
                <a:latin typeface="+mn-lt"/>
                <a:ea typeface="+mn-ea"/>
                <a:cs typeface="+mn-cs"/>
              </a:rPr>
              <a:t>Remind them about privacy issues of locations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Practice recording data.  They can take a picture of anything.  In the notes section have them note the observation is for training, so I can delete it if necessary.</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When done, have them log in on the website.  They should be able to see what they submitted, and delete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148</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149</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Thank you for you time.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Please fill out the</a:t>
            </a:r>
            <a:r>
              <a:rPr lang="en-US" sz="1200" kern="1200" baseline="0" dirty="0" smtClean="0">
                <a:solidFill>
                  <a:schemeClr val="tx1"/>
                </a:solidFill>
                <a:effectLst/>
                <a:latin typeface="+mn-lt"/>
                <a:ea typeface="+mn-ea"/>
                <a:cs typeface="+mn-cs"/>
              </a:rPr>
              <a:t> evaluations.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150</a:t>
            </a:fld>
            <a:endParaRPr lang="en-US"/>
          </a:p>
        </p:txBody>
      </p:sp>
    </p:spTree>
    <p:extLst>
      <p:ext uri="{BB962C8B-B14F-4D97-AF65-F5344CB8AC3E}">
        <p14:creationId xmlns:p14="http://schemas.microsoft.com/office/powerpoint/2010/main" val="344428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do invasives spread? All organisms, reproduce, and the seeds or young can</a:t>
            </a:r>
            <a:r>
              <a:rPr lang="en-US" sz="1200" kern="1200" baseline="0" dirty="0" smtClean="0">
                <a:solidFill>
                  <a:schemeClr val="tx1"/>
                </a:solidFill>
                <a:effectLst/>
                <a:latin typeface="+mn-lt"/>
                <a:ea typeface="+mn-ea"/>
                <a:cs typeface="+mn-cs"/>
              </a:rPr>
              <a:t> move naturally. </a:t>
            </a:r>
            <a:r>
              <a:rPr lang="en-US" sz="1200" kern="1200" dirty="0" smtClean="0">
                <a:solidFill>
                  <a:schemeClr val="tx1"/>
                </a:solidFill>
                <a:effectLst/>
                <a:latin typeface="+mn-lt"/>
                <a:ea typeface="+mn-ea"/>
                <a:cs typeface="+mn-cs"/>
              </a:rPr>
              <a:t>The natural elements such as wind, water and earth movement are sometimes responsible for spreading invasives. You can imagine seeds floating long distances in a flood event. Birds and other wildlife also move invasive species. Animals,</a:t>
            </a:r>
            <a:r>
              <a:rPr lang="en-US" sz="1200" kern="1200" baseline="0" dirty="0" smtClean="0">
                <a:solidFill>
                  <a:schemeClr val="tx1"/>
                </a:solidFill>
                <a:effectLst/>
                <a:latin typeface="+mn-lt"/>
                <a:ea typeface="+mn-ea"/>
                <a:cs typeface="+mn-cs"/>
              </a:rPr>
              <a:t> of course, can just get up and go, to spread to new areas.</a:t>
            </a:r>
          </a:p>
          <a:p>
            <a:pPr marL="0" marR="0" lvl="0" indent="0" algn="l" defTabSz="457092"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natural dispersal doesn't always explain the expansion of an invasive organism’s range.  For example….</a:t>
            </a:r>
            <a:endParaRPr lang="en-US" sz="1200" kern="120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15</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How did</a:t>
            </a:r>
            <a:r>
              <a:rPr lang="en-US" sz="1200" kern="1200" baseline="0" dirty="0" smtClean="0">
                <a:solidFill>
                  <a:schemeClr val="tx1"/>
                </a:solidFill>
                <a:effectLst/>
                <a:latin typeface="+mn-lt"/>
                <a:ea typeface="+mn-ea"/>
                <a:cs typeface="+mn-cs"/>
              </a:rPr>
              <a:t> the zebra mussel get from the Caspian and Black Seas…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 to North America?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16</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Or, how did the Emerald Ash Borer get to Boulder Colorado, considering….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17</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how did the emerald ash borer and the zebra mussel travel such large distances?  WITH OUR HELP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18</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Human</a:t>
            </a:r>
            <a:r>
              <a:rPr lang="en-US" sz="1200" kern="1200" dirty="0" smtClean="0">
                <a:solidFill>
                  <a:schemeClr val="tx1"/>
                </a:solidFill>
                <a:effectLst/>
                <a:latin typeface="+mn-lt"/>
                <a:ea typeface="+mn-ea"/>
                <a:cs typeface="+mn-cs"/>
              </a:rPr>
              <a:t>-assisted </a:t>
            </a:r>
            <a:r>
              <a:rPr lang="en-US" sz="1200" kern="1200" dirty="0" smtClean="0">
                <a:solidFill>
                  <a:schemeClr val="tx1"/>
                </a:solidFill>
                <a:effectLst/>
                <a:latin typeface="+mn-lt"/>
                <a:ea typeface="+mn-ea"/>
                <a:cs typeface="+mn-cs"/>
              </a:rPr>
              <a:t>introductions can be accidental. Species have been introduced in packing material, as crop contaminants or in the ballast of ships,</a:t>
            </a:r>
            <a:r>
              <a:rPr lang="en-US" sz="1200" kern="1200" baseline="0" dirty="0" smtClean="0">
                <a:solidFill>
                  <a:schemeClr val="tx1"/>
                </a:solidFill>
                <a:effectLst/>
                <a:latin typeface="+mn-lt"/>
                <a:ea typeface="+mn-ea"/>
                <a:cs typeface="+mn-cs"/>
              </a:rPr>
              <a:t> or other means as in this list.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19</a:t>
            </a:fld>
            <a:endParaRPr lang="en-US"/>
          </a:p>
        </p:txBody>
      </p:sp>
    </p:spTree>
    <p:extLst>
      <p:ext uri="{BB962C8B-B14F-4D97-AF65-F5344CB8AC3E}">
        <p14:creationId xmlns:p14="http://schemas.microsoft.com/office/powerpoint/2010/main" val="156958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Let’s look at the topics I will cover today. We will start by defining what exactly an invasive species is, we will then discuss the damages of invasive species and review how we battle invasive species.  We will then proceed</a:t>
            </a:r>
            <a:r>
              <a:rPr lang="en-US" sz="1200" kern="1200" baseline="0" dirty="0" smtClean="0">
                <a:solidFill>
                  <a:schemeClr val="tx1"/>
                </a:solidFill>
                <a:effectLst/>
                <a:latin typeface="+mn-lt"/>
                <a:ea typeface="+mn-ea"/>
                <a:cs typeface="+mn-cs"/>
              </a:rPr>
              <a:t> to the training components of this workshop</a:t>
            </a:r>
            <a:r>
              <a:rPr lang="en-US" sz="1200" kern="1200" dirty="0" smtClean="0">
                <a:solidFill>
                  <a:schemeClr val="tx1"/>
                </a:solidFill>
                <a:effectLst/>
                <a:latin typeface="+mn-lt"/>
                <a:ea typeface="+mn-ea"/>
                <a:cs typeface="+mn-cs"/>
              </a:rPr>
              <a:t>. These include the Invaders</a:t>
            </a:r>
            <a:r>
              <a:rPr lang="en-US" sz="1200" kern="1200" baseline="0" dirty="0" smtClean="0">
                <a:solidFill>
                  <a:schemeClr val="tx1"/>
                </a:solidFill>
                <a:effectLst/>
                <a:latin typeface="+mn-lt"/>
                <a:ea typeface="+mn-ea"/>
                <a:cs typeface="+mn-cs"/>
              </a:rPr>
              <a:t> of Texas citizen science program, the main component of the training; the Sentinel Pest Network, in which we will train you to identify and report certain species of particular interest; spending some time learning to identify particular invasive plants for this area; and finally training to use submit observations of invasive </a:t>
            </a:r>
            <a:r>
              <a:rPr lang="en-US" sz="1200" kern="1200" baseline="0" dirty="0" err="1" smtClean="0">
                <a:solidFill>
                  <a:schemeClr val="tx1"/>
                </a:solidFill>
                <a:effectLst/>
                <a:latin typeface="+mn-lt"/>
                <a:ea typeface="+mn-ea"/>
                <a:cs typeface="+mn-cs"/>
              </a:rPr>
              <a:t>pllants</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But, many have also been introduced deliberately; some species have been brought in to control other invasive species such as Asian carp, or introduced as sport fish, as ornamental plants or released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pets. Globalization and trade have allowed organisms to move from one continent to another in a matter of hours. This has always occurred, but transportation advances have sped this process up exponentially.  These initial populations then have escaped into the natural environment.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Pictures:</a:t>
            </a:r>
            <a:r>
              <a:rPr lang="en-US" sz="1200" kern="1200" baseline="0" dirty="0" smtClean="0">
                <a:solidFill>
                  <a:schemeClr val="tx1"/>
                </a:solidFill>
                <a:effectLst/>
                <a:latin typeface="+mn-lt"/>
                <a:ea typeface="+mn-ea"/>
                <a:cs typeface="+mn-cs"/>
              </a:rPr>
              <a:t> nursery plantings; cane toad likely released by pet owners; </a:t>
            </a:r>
            <a:r>
              <a:rPr lang="en-US" sz="1200" kern="1200" baseline="0" dirty="0" err="1" smtClean="0">
                <a:solidFill>
                  <a:schemeClr val="tx1"/>
                </a:solidFill>
                <a:effectLst/>
                <a:latin typeface="+mn-lt"/>
                <a:ea typeface="+mn-ea"/>
                <a:cs typeface="+mn-cs"/>
              </a:rPr>
              <a:t>multiflora</a:t>
            </a:r>
            <a:r>
              <a:rPr lang="en-US" sz="1200" kern="1200" baseline="0" dirty="0" smtClean="0">
                <a:solidFill>
                  <a:schemeClr val="tx1"/>
                </a:solidFill>
                <a:effectLst/>
                <a:latin typeface="+mn-lt"/>
                <a:ea typeface="+mn-ea"/>
                <a:cs typeface="+mn-cs"/>
              </a:rPr>
              <a:t> rose, which was planted for erosion control and wildlife value (from Japan); </a:t>
            </a:r>
            <a:r>
              <a:rPr lang="en-US" sz="1200" i="1" kern="1200" baseline="0" dirty="0" err="1" smtClean="0">
                <a:solidFill>
                  <a:schemeClr val="tx1"/>
                </a:solidFill>
                <a:effectLst/>
                <a:latin typeface="+mn-lt"/>
                <a:ea typeface="+mn-ea"/>
                <a:cs typeface="+mn-cs"/>
              </a:rPr>
              <a:t>Nandina</a:t>
            </a:r>
            <a:r>
              <a:rPr lang="en-US" sz="1200" kern="1200" baseline="0" dirty="0" smtClean="0">
                <a:solidFill>
                  <a:schemeClr val="tx1"/>
                </a:solidFill>
                <a:effectLst/>
                <a:latin typeface="+mn-lt"/>
                <a:ea typeface="+mn-ea"/>
                <a:cs typeface="+mn-cs"/>
              </a:rPr>
              <a:t> (Heavenly bamboo)(east Asia)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20</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Let’s return</a:t>
            </a:r>
            <a:r>
              <a:rPr lang="en-US" sz="1200" kern="1200" baseline="0" dirty="0" smtClean="0">
                <a:solidFill>
                  <a:schemeClr val="tx1"/>
                </a:solidFill>
                <a:effectLst/>
                <a:latin typeface="+mn-lt"/>
                <a:ea typeface="+mn-ea"/>
                <a:cs typeface="+mn-cs"/>
              </a:rPr>
              <a:t> to the</a:t>
            </a:r>
            <a:r>
              <a:rPr lang="en-US" sz="1200" kern="1200" dirty="0" smtClean="0">
                <a:solidFill>
                  <a:schemeClr val="tx1"/>
                </a:solidFill>
                <a:effectLst/>
                <a:latin typeface="+mn-lt"/>
                <a:ea typeface="+mn-ea"/>
                <a:cs typeface="+mn-cs"/>
              </a:rPr>
              <a:t> example of a zebra mussels to explore how</a:t>
            </a:r>
            <a:r>
              <a:rPr lang="en-US" sz="1200" kern="1200" baseline="0" dirty="0" smtClean="0">
                <a:solidFill>
                  <a:schemeClr val="tx1"/>
                </a:solidFill>
                <a:effectLst/>
                <a:latin typeface="+mn-lt"/>
                <a:ea typeface="+mn-ea"/>
                <a:cs typeface="+mn-cs"/>
              </a:rPr>
              <a:t> we can move species around the globe.  In the case of zebra mussels, they were transported in ballast water carried in ships.</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Explain what ballast water is, and how ballast water carries invasive species, and that this is how zebra mussel got all the way </a:t>
            </a:r>
            <a:r>
              <a:rPr lang="en-US" sz="1200" kern="1200" baseline="0" dirty="0" smtClean="0">
                <a:solidFill>
                  <a:schemeClr val="tx1"/>
                </a:solidFill>
                <a:effectLst/>
                <a:latin typeface="+mn-lt"/>
                <a:ea typeface="+mn-ea"/>
                <a:cs typeface="+mn-cs"/>
              </a:rPr>
              <a:t>to NA</a:t>
            </a:r>
            <a:endParaRPr lang="en-US" sz="1200" kern="1200" baseline="0" dirty="0" smtClean="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21</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Transport is two-way:  we got zebra mussels, they got a</a:t>
            </a:r>
            <a:r>
              <a:rPr lang="en-US" sz="1200" kern="1200" baseline="0" dirty="0" smtClean="0">
                <a:solidFill>
                  <a:schemeClr val="tx1"/>
                </a:solidFill>
                <a:effectLst/>
                <a:latin typeface="+mn-lt"/>
                <a:ea typeface="+mn-ea"/>
                <a:cs typeface="+mn-cs"/>
              </a:rPr>
              <a:t> comb jelly.  )Map also shows the transport of other species, illustrating this is a global problem. Will see this in another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22</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maps show that once the mussel made it to NA, it spread, again partly by hitch-hiking on boats and such.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23</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This map shows the global extent of the problem.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24</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graph illustrates one of the problems with invasive species. Lag time:  It</a:t>
            </a:r>
            <a:r>
              <a:rPr lang="en-US" sz="1200" kern="1200" baseline="0" dirty="0" smtClean="0">
                <a:solidFill>
                  <a:schemeClr val="tx1"/>
                </a:solidFill>
                <a:effectLst/>
                <a:latin typeface="+mn-lt"/>
                <a:ea typeface="+mn-ea"/>
                <a:cs typeface="+mn-cs"/>
              </a:rPr>
              <a:t> can take a while for a population to grow large enough for us to notice.  By then, is it too late?  Notice that the cost of control goes up as it becomes more difficult to control the invasive. We’d like to find the invasive early, so that it can be controlled before it gets to difficult and expensive to manage it.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25</a:t>
            </a:fld>
            <a:endParaRPr lang="en-US"/>
          </a:p>
        </p:txBody>
      </p:sp>
    </p:spTree>
    <p:extLst>
      <p:ext uri="{BB962C8B-B14F-4D97-AF65-F5344CB8AC3E}">
        <p14:creationId xmlns:p14="http://schemas.microsoft.com/office/powerpoint/2010/main" val="156170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One ecosystems trash is another’s treasure. The invasive species world can be full of contradictions. We often see species spread and sold by industries, when at the same time biologists and conservationists are fighting to remove the species due to environmental damages, as seen here. Other examples include ornamentals</a:t>
            </a:r>
            <a:r>
              <a:rPr lang="en-US" sz="1200" kern="1200" baseline="0" dirty="0" smtClean="0">
                <a:solidFill>
                  <a:schemeClr val="tx1"/>
                </a:solidFill>
                <a:effectLst/>
                <a:latin typeface="+mn-lt"/>
                <a:ea typeface="+mn-ea"/>
                <a:cs typeface="+mn-cs"/>
              </a:rPr>
              <a:t> such as Heavenly bamboo (</a:t>
            </a:r>
            <a:r>
              <a:rPr lang="en-US" sz="1200" i="1" kern="1200" baseline="0" dirty="0" err="1" smtClean="0">
                <a:solidFill>
                  <a:schemeClr val="tx1"/>
                </a:solidFill>
                <a:effectLst/>
                <a:latin typeface="+mn-lt"/>
                <a:ea typeface="+mn-ea"/>
                <a:cs typeface="+mn-cs"/>
              </a:rPr>
              <a:t>Nandina</a:t>
            </a:r>
            <a:r>
              <a:rPr lang="en-US" sz="1200" i="0" kern="1200" baseline="0" dirty="0" smtClean="0">
                <a:solidFill>
                  <a:schemeClr val="tx1"/>
                </a:solidFill>
                <a:effectLst/>
                <a:latin typeface="+mn-lt"/>
                <a:ea typeface="+mn-ea"/>
                <a:cs typeface="+mn-cs"/>
              </a:rPr>
              <a:t>) and the privets (</a:t>
            </a:r>
            <a:r>
              <a:rPr lang="en-US" sz="1200" i="1" kern="1200" baseline="0" dirty="0" smtClean="0">
                <a:solidFill>
                  <a:schemeClr val="tx1"/>
                </a:solidFill>
                <a:effectLst/>
                <a:latin typeface="+mn-lt"/>
                <a:ea typeface="+mn-ea"/>
                <a:cs typeface="+mn-cs"/>
              </a:rPr>
              <a:t>Ligustrum</a:t>
            </a:r>
            <a:r>
              <a:rPr lang="en-US" sz="1200" i="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26</a:t>
            </a:fld>
            <a:endParaRPr lang="en-US"/>
          </a:p>
        </p:txBody>
      </p:sp>
    </p:spTree>
    <p:extLst>
      <p:ext uri="{BB962C8B-B14F-4D97-AF65-F5344CB8AC3E}">
        <p14:creationId xmlns:p14="http://schemas.microsoft.com/office/powerpoint/2010/main" val="3320051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27</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now we know the </a:t>
            </a:r>
            <a:r>
              <a:rPr lang="en-US" sz="1200" kern="1200" dirty="0" smtClean="0">
                <a:solidFill>
                  <a:schemeClr val="tx1"/>
                </a:solidFill>
                <a:effectLst/>
                <a:latin typeface="+mn-lt"/>
                <a:ea typeface="+mn-ea"/>
                <a:cs typeface="+mn-cs"/>
              </a:rPr>
              <a:t>damage and harm that invasive species can cause. </a:t>
            </a:r>
            <a:r>
              <a:rPr lang="en-US" sz="1200" kern="1200" dirty="0" smtClean="0">
                <a:solidFill>
                  <a:schemeClr val="tx1"/>
                </a:solidFill>
                <a:effectLst/>
                <a:latin typeface="+mn-lt"/>
                <a:ea typeface="+mn-ea"/>
                <a:cs typeface="+mn-cs"/>
              </a:rPr>
              <a:t>What is being done to address this?  Let’s see, by looking at these categories.</a:t>
            </a:r>
          </a:p>
        </p:txBody>
      </p:sp>
      <p:sp>
        <p:nvSpPr>
          <p:cNvPr id="4" name="Slide Number Placeholder 3"/>
          <p:cNvSpPr>
            <a:spLocks noGrp="1"/>
          </p:cNvSpPr>
          <p:nvPr>
            <p:ph type="sldNum" sz="quarter" idx="10"/>
          </p:nvPr>
        </p:nvSpPr>
        <p:spPr/>
        <p:txBody>
          <a:bodyPr/>
          <a:lstStyle/>
          <a:p>
            <a:fld id="{21D0D7F5-E8C8-5E4B-9195-D6A3FAACD294}" type="slidenum">
              <a:rPr lang="en-US" smtClean="0"/>
              <a:t>28</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1999, President Clinton issued executive order 13112, which created the National Invasive Species Council. Federal agencies participate in the council in order to better respond to invasive species threats on a national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Briefly</a:t>
            </a:r>
            <a:r>
              <a:rPr lang="en-US" sz="1200" kern="1200" baseline="0" dirty="0" smtClean="0">
                <a:solidFill>
                  <a:schemeClr val="tx1"/>
                </a:solidFill>
                <a:effectLst/>
                <a:latin typeface="+mn-lt"/>
                <a:ea typeface="+mn-ea"/>
                <a:cs typeface="+mn-cs"/>
              </a:rPr>
              <a:t> go over list</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FICMNEW  = Federal Interagency</a:t>
            </a:r>
            <a:r>
              <a:rPr lang="en-US" sz="1200" kern="1200" baseline="0" dirty="0" smtClean="0">
                <a:solidFill>
                  <a:schemeClr val="tx1"/>
                </a:solidFill>
                <a:effectLst/>
                <a:latin typeface="+mn-lt"/>
                <a:ea typeface="+mn-ea"/>
                <a:cs typeface="+mn-cs"/>
              </a:rPr>
              <a:t> Committee for the Management of Noxious and Exotic Weeds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29</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 an introduction to the our</a:t>
            </a:r>
            <a:r>
              <a:rPr lang="en-US" sz="1200" kern="1200" baseline="0" dirty="0" smtClean="0">
                <a:solidFill>
                  <a:schemeClr val="tx1"/>
                </a:solidFill>
                <a:effectLst/>
                <a:latin typeface="+mn-lt"/>
                <a:ea typeface="+mn-ea"/>
                <a:cs typeface="+mn-cs"/>
              </a:rPr>
              <a:t> program, I’ve listed our objectives for today’s training. [go over each objective]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3</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Texas Invasive Plant and Pest Council (TIPPC), brings together stakeholders from all sectors of Texas to serve as an advisory council regarding funding, research, awareness, policy and management of invasive species. TIPPC originated as a motion from the floor at the second statewide invasive species conference held at the Wildflower Center in 2007.</a:t>
            </a:r>
          </a:p>
        </p:txBody>
      </p:sp>
      <p:sp>
        <p:nvSpPr>
          <p:cNvPr id="4" name="Slide Number Placeholder 3"/>
          <p:cNvSpPr>
            <a:spLocks noGrp="1"/>
          </p:cNvSpPr>
          <p:nvPr>
            <p:ph type="sldNum" sz="quarter" idx="10"/>
          </p:nvPr>
        </p:nvSpPr>
        <p:spPr/>
        <p:txBody>
          <a:bodyPr/>
          <a:lstStyle/>
          <a:p>
            <a:fld id="{21D0D7F5-E8C8-5E4B-9195-D6A3FAACD294}" type="slidenum">
              <a:rPr lang="en-US" smtClean="0"/>
              <a:t>30</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best method for combatting the effects of invasive species is to prevent their initial introduction.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Regulation</a:t>
            </a:r>
            <a:r>
              <a:rPr lang="en-US" sz="1200" kern="1200" dirty="0" smtClean="0">
                <a:solidFill>
                  <a:schemeClr val="tx1"/>
                </a:solidFill>
                <a:effectLst/>
                <a:latin typeface="+mn-lt"/>
                <a:ea typeface="+mn-ea"/>
                <a:cs typeface="+mn-cs"/>
              </a:rPr>
              <a:t>, including import restrictions, inspections and prohibited lists work to stop movement and introduction of invasive species. The USDA APHIS is primarily tasked with preventing introductions to the nation, in which it prevents entry and establishment through intrastate and international trade.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universities, such as the University of Texas are performing invasive species </a:t>
            </a:r>
            <a:r>
              <a:rPr lang="en-US" sz="1200" b="1" kern="1200" dirty="0" smtClean="0">
                <a:solidFill>
                  <a:schemeClr val="tx1"/>
                </a:solidFill>
                <a:effectLst/>
                <a:latin typeface="+mn-lt"/>
                <a:ea typeface="+mn-ea"/>
                <a:cs typeface="+mn-cs"/>
              </a:rPr>
              <a:t>research</a:t>
            </a:r>
            <a:r>
              <a:rPr lang="en-US" sz="1200" kern="1200" dirty="0" smtClean="0">
                <a:solidFill>
                  <a:schemeClr val="tx1"/>
                </a:solidFill>
                <a:effectLst/>
                <a:latin typeface="+mn-lt"/>
                <a:ea typeface="+mn-ea"/>
                <a:cs typeface="+mn-cs"/>
              </a:rPr>
              <a:t> to better understand the biology, impacts and control measures for invasive species that have been established.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invasives have been located and identified, </a:t>
            </a:r>
            <a:r>
              <a:rPr lang="en-US" sz="1200" b="1" kern="1200" dirty="0" smtClean="0">
                <a:solidFill>
                  <a:schemeClr val="tx1"/>
                </a:solidFill>
                <a:effectLst/>
                <a:latin typeface="+mn-lt"/>
                <a:ea typeface="+mn-ea"/>
                <a:cs typeface="+mn-cs"/>
              </a:rPr>
              <a:t>control and management</a:t>
            </a:r>
            <a:r>
              <a:rPr lang="en-US" sz="1200" b="0" kern="1200" dirty="0" smtClean="0">
                <a:solidFill>
                  <a:schemeClr val="tx1"/>
                </a:solidFill>
                <a:effectLst/>
                <a:latin typeface="+mn-lt"/>
                <a:ea typeface="+mn-ea"/>
                <a:cs typeface="+mn-cs"/>
              </a:rPr>
              <a:t> programs are</a:t>
            </a:r>
            <a:r>
              <a:rPr lang="en-US" sz="1200" b="0" kern="1200" baseline="0" dirty="0" smtClean="0">
                <a:solidFill>
                  <a:schemeClr val="tx1"/>
                </a:solidFill>
                <a:effectLst/>
                <a:latin typeface="+mn-lt"/>
                <a:ea typeface="+mn-ea"/>
                <a:cs typeface="+mn-cs"/>
              </a:rPr>
              <a:t> implemented.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Sites need to be </a:t>
            </a:r>
            <a:r>
              <a:rPr lang="en-US" sz="1200" b="1" kern="1200" baseline="0" dirty="0" smtClean="0">
                <a:solidFill>
                  <a:schemeClr val="tx1"/>
                </a:solidFill>
                <a:effectLst/>
                <a:latin typeface="+mn-lt"/>
                <a:ea typeface="+mn-ea"/>
                <a:cs typeface="+mn-cs"/>
              </a:rPr>
              <a:t>monitored</a:t>
            </a:r>
            <a:r>
              <a:rPr lang="en-US" sz="1200" b="0" kern="1200" baseline="0" dirty="0" smtClean="0">
                <a:solidFill>
                  <a:schemeClr val="tx1"/>
                </a:solidFill>
                <a:effectLst/>
                <a:latin typeface="+mn-lt"/>
                <a:ea typeface="+mn-ea"/>
                <a:cs typeface="+mn-cs"/>
              </a:rPr>
              <a:t>, to ensure the invasives don’t return.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In many cases, the removal of the invasives leaves a disturbed site that could be reinvaded </a:t>
            </a:r>
            <a:r>
              <a:rPr lang="en-US" sz="1200" b="0" kern="1200" baseline="0" dirty="0" err="1" smtClean="0">
                <a:solidFill>
                  <a:schemeClr val="tx1"/>
                </a:solidFill>
                <a:effectLst/>
                <a:latin typeface="+mn-lt"/>
                <a:ea typeface="+mn-ea"/>
                <a:cs typeface="+mn-cs"/>
              </a:rPr>
              <a:t>bo</a:t>
            </a:r>
            <a:r>
              <a:rPr lang="en-US" sz="1200" b="0" kern="1200" baseline="0" dirty="0" smtClean="0">
                <a:solidFill>
                  <a:schemeClr val="tx1"/>
                </a:solidFill>
                <a:effectLst/>
                <a:latin typeface="+mn-lt"/>
                <a:ea typeface="+mn-ea"/>
                <a:cs typeface="+mn-cs"/>
              </a:rPr>
              <a:t> other invasives.  Clearly, </a:t>
            </a:r>
            <a:r>
              <a:rPr lang="en-US" sz="1200" b="1" kern="1200" baseline="0" dirty="0" smtClean="0">
                <a:solidFill>
                  <a:schemeClr val="tx1"/>
                </a:solidFill>
                <a:effectLst/>
                <a:latin typeface="+mn-lt"/>
                <a:ea typeface="+mn-ea"/>
                <a:cs typeface="+mn-cs"/>
              </a:rPr>
              <a:t>restoration</a:t>
            </a:r>
            <a:r>
              <a:rPr lang="en-US" sz="1200" b="0" kern="1200" baseline="0" dirty="0" smtClean="0">
                <a:solidFill>
                  <a:schemeClr val="tx1"/>
                </a:solidFill>
                <a:effectLst/>
                <a:latin typeface="+mn-lt"/>
                <a:ea typeface="+mn-ea"/>
                <a:cs typeface="+mn-cs"/>
              </a:rPr>
              <a:t> must be done to prevent this.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31</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Wildflower Center staff, along with its partners, work to better understand</a:t>
            </a:r>
            <a:r>
              <a:rPr lang="en-US" dirty="0"/>
              <a:t> </a:t>
            </a:r>
            <a:r>
              <a:rPr lang="en-US" dirty="0" smtClean="0"/>
              <a:t>and </a:t>
            </a:r>
            <a:r>
              <a:rPr lang="en-US" sz="1200" kern="1200" dirty="0" smtClean="0">
                <a:solidFill>
                  <a:schemeClr val="tx1"/>
                </a:solidFill>
                <a:effectLst/>
                <a:latin typeface="+mn-lt"/>
                <a:ea typeface="+mn-ea"/>
                <a:cs typeface="+mn-cs"/>
              </a:rPr>
              <a:t>manage invasive species and to restore the landscape after invasive species removal. This research has produced information that has been applied on many projects statewide to manage invasive species and restore the landscape.</a:t>
            </a:r>
          </a:p>
        </p:txBody>
      </p:sp>
      <p:sp>
        <p:nvSpPr>
          <p:cNvPr id="4" name="Slide Number Placeholder 3"/>
          <p:cNvSpPr>
            <a:spLocks noGrp="1"/>
          </p:cNvSpPr>
          <p:nvPr>
            <p:ph type="sldNum" sz="quarter" idx="10"/>
          </p:nvPr>
        </p:nvSpPr>
        <p:spPr/>
        <p:txBody>
          <a:bodyPr/>
          <a:lstStyle/>
          <a:p>
            <a:fld id="{21D0D7F5-E8C8-5E4B-9195-D6A3FAACD294}" type="slidenum">
              <a:rPr lang="en-US" smtClean="0"/>
              <a:t>32</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has also been a national coordinated response by providing</a:t>
            </a:r>
            <a:r>
              <a:rPr lang="en-US" sz="1200" b="1" kern="1200" dirty="0" smtClean="0">
                <a:solidFill>
                  <a:schemeClr val="tx1"/>
                </a:solidFill>
                <a:effectLst/>
                <a:latin typeface="+mn-lt"/>
                <a:ea typeface="+mn-ea"/>
                <a:cs typeface="+mn-cs"/>
              </a:rPr>
              <a:t> education and outreach</a:t>
            </a:r>
            <a:r>
              <a:rPr lang="en-US" sz="1200" kern="1200" dirty="0" smtClean="0">
                <a:solidFill>
                  <a:schemeClr val="tx1"/>
                </a:solidFill>
                <a:effectLst/>
                <a:latin typeface="+mn-lt"/>
                <a:ea typeface="+mn-ea"/>
                <a:cs typeface="+mn-cs"/>
              </a:rPr>
              <a:t> to raise awareness of these issues. Many states now host early detector trainings, and offer educational programs to inform the general public.</a:t>
            </a:r>
          </a:p>
        </p:txBody>
      </p:sp>
      <p:sp>
        <p:nvSpPr>
          <p:cNvPr id="4" name="Slide Number Placeholder 3"/>
          <p:cNvSpPr>
            <a:spLocks noGrp="1"/>
          </p:cNvSpPr>
          <p:nvPr>
            <p:ph type="sldNum" sz="quarter" idx="10"/>
          </p:nvPr>
        </p:nvSpPr>
        <p:spPr/>
        <p:txBody>
          <a:bodyPr/>
          <a:lstStyle/>
          <a:p>
            <a:fld id="{21D0D7F5-E8C8-5E4B-9195-D6A3FAACD294}" type="slidenum">
              <a:rPr lang="en-US" smtClean="0"/>
              <a:t>33</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Public awareness of invasive species and the</a:t>
            </a:r>
            <a:r>
              <a:rPr lang="en-US" sz="1200" kern="1200" baseline="0" dirty="0" smtClean="0">
                <a:solidFill>
                  <a:schemeClr val="tx1"/>
                </a:solidFill>
                <a:effectLst/>
                <a:latin typeface="+mn-lt"/>
                <a:ea typeface="+mn-ea"/>
                <a:cs typeface="+mn-cs"/>
              </a:rPr>
              <a:t> damage they can cause </a:t>
            </a:r>
            <a:r>
              <a:rPr lang="en-US" sz="1200" kern="1200" dirty="0" smtClean="0">
                <a:solidFill>
                  <a:schemeClr val="tx1"/>
                </a:solidFill>
                <a:effectLst/>
                <a:latin typeface="+mn-lt"/>
                <a:ea typeface="+mn-ea"/>
                <a:cs typeface="+mn-cs"/>
              </a:rPr>
              <a:t>is key to successful action. We have held several public awareness campaigns to educate the public about key issues.  Currently, we are working with TPWD to raise awareness of zebra mussels. We are educating boaters on how to properly clean, drain and dry their boat and equipment to prevent spreading this invasive mussel.  </a:t>
            </a:r>
          </a:p>
        </p:txBody>
      </p:sp>
      <p:sp>
        <p:nvSpPr>
          <p:cNvPr id="4" name="Slide Number Placeholder 3"/>
          <p:cNvSpPr>
            <a:spLocks noGrp="1"/>
          </p:cNvSpPr>
          <p:nvPr>
            <p:ph type="sldNum" sz="quarter" idx="10"/>
          </p:nvPr>
        </p:nvSpPr>
        <p:spPr/>
        <p:txBody>
          <a:bodyPr/>
          <a:lstStyle/>
          <a:p>
            <a:fld id="{21D0D7F5-E8C8-5E4B-9195-D6A3FAACD294}" type="slidenum">
              <a:rPr lang="en-US" smtClean="0"/>
              <a:t>34</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publish a monthly email newsletter, the iWire, which contains species alerts, information on upcoming events and news features. You can</a:t>
            </a:r>
            <a:r>
              <a:rPr lang="en-US" sz="1200" kern="1200" baseline="0" dirty="0" smtClean="0">
                <a:solidFill>
                  <a:schemeClr val="tx1"/>
                </a:solidFill>
                <a:effectLst/>
                <a:latin typeface="+mn-lt"/>
                <a:ea typeface="+mn-ea"/>
                <a:cs typeface="+mn-cs"/>
              </a:rPr>
              <a:t> sign up for it; I’ll tell you how later in the workshop.</a:t>
            </a:r>
            <a:endParaRPr lang="en-US" dirty="0" smtClean="0"/>
          </a:p>
        </p:txBody>
      </p:sp>
      <p:sp>
        <p:nvSpPr>
          <p:cNvPr id="4" name="Slide Number Placeholder 3"/>
          <p:cNvSpPr>
            <a:spLocks noGrp="1"/>
          </p:cNvSpPr>
          <p:nvPr>
            <p:ph type="sldNum" sz="quarter" idx="10"/>
          </p:nvPr>
        </p:nvSpPr>
        <p:spPr/>
        <p:txBody>
          <a:bodyPr/>
          <a:lstStyle/>
          <a:p>
            <a:fld id="{21D0D7F5-E8C8-5E4B-9195-D6A3FAACD294}" type="slidenum">
              <a:rPr lang="en-US" smtClean="0"/>
              <a:t>35</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next section we will briefly discuss</a:t>
            </a:r>
            <a:r>
              <a:rPr lang="en-US" sz="1200" kern="1200" baseline="0" dirty="0" smtClean="0">
                <a:solidFill>
                  <a:schemeClr val="tx1"/>
                </a:solidFill>
                <a:effectLst/>
                <a:latin typeface="+mn-lt"/>
                <a:ea typeface="+mn-ea"/>
                <a:cs typeface="+mn-cs"/>
              </a:rPr>
              <a:t> managing invasive species (plants).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36</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slide presents the timeline you would likely follow.</a:t>
            </a:r>
          </a:p>
          <a:p>
            <a:pPr marL="228600" indent="-228600">
              <a:buAutoNum type="arabicPeriod"/>
            </a:pPr>
            <a:r>
              <a:rPr lang="en-US" baseline="0" dirty="0" smtClean="0"/>
              <a:t>Assess property for presence and types of invasives</a:t>
            </a:r>
          </a:p>
          <a:p>
            <a:pPr marL="228600" indent="-228600">
              <a:buAutoNum type="arabicPeriod"/>
            </a:pPr>
            <a:r>
              <a:rPr lang="en-US" dirty="0" smtClean="0"/>
              <a:t>Treat invasives as appropriate</a:t>
            </a:r>
          </a:p>
          <a:p>
            <a:pPr marL="228600" indent="-228600">
              <a:buAutoNum type="arabicPeriod"/>
            </a:pPr>
            <a:r>
              <a:rPr lang="en-US" dirty="0" smtClean="0"/>
              <a:t>Plant/restore</a:t>
            </a:r>
            <a:r>
              <a:rPr lang="en-US" baseline="0" dirty="0" smtClean="0"/>
              <a:t> area that had the invasives</a:t>
            </a:r>
          </a:p>
          <a:p>
            <a:pPr marL="228600" indent="-228600">
              <a:buAutoNum type="arabicPeriod"/>
            </a:pPr>
            <a:r>
              <a:rPr lang="en-US" baseline="0" dirty="0" smtClean="0"/>
              <a:t>Monitor/retreat/maintain as necessary FOR AS LONG AS IT TAKES!</a:t>
            </a:r>
            <a:endParaRPr lang="en-US" dirty="0" smtClean="0"/>
          </a:p>
        </p:txBody>
      </p:sp>
      <p:sp>
        <p:nvSpPr>
          <p:cNvPr id="4" name="Slide Number Placeholder 3"/>
          <p:cNvSpPr>
            <a:spLocks noGrp="1"/>
          </p:cNvSpPr>
          <p:nvPr>
            <p:ph type="sldNum" sz="quarter" idx="10"/>
          </p:nvPr>
        </p:nvSpPr>
        <p:spPr/>
        <p:txBody>
          <a:bodyPr/>
          <a:lstStyle/>
          <a:p>
            <a:fld id="{275E540D-554D-428A-BFEB-9181F030962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94716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assessing and deciding on treatments, you will need to consider:</a:t>
            </a:r>
          </a:p>
          <a:p>
            <a:pPr marL="228600" indent="-228600">
              <a:buAutoNum type="alphaLcParenR"/>
            </a:pPr>
            <a:r>
              <a:rPr lang="en-US" baseline="0" dirty="0" smtClean="0"/>
              <a:t>Type of plant, and</a:t>
            </a:r>
          </a:p>
          <a:p>
            <a:pPr marL="228600" indent="-228600">
              <a:buAutoNum type="alphaLcParenR"/>
            </a:pPr>
            <a:r>
              <a:rPr lang="en-US" baseline="0" dirty="0" smtClean="0"/>
              <a:t>Habitat of the invasives</a:t>
            </a:r>
          </a:p>
          <a:p>
            <a:pPr marL="228600" indent="-228600">
              <a:buAutoNum type="alphaLcParenR"/>
            </a:pPr>
            <a:endParaRPr lang="en-US" baseline="0" dirty="0" smtClean="0"/>
          </a:p>
          <a:p>
            <a:pPr marL="0" indent="0">
              <a:buNone/>
            </a:pPr>
            <a:r>
              <a:rPr lang="en-US" baseline="0" dirty="0" smtClean="0"/>
              <a:t>This information will inform your treatment options and decisions.  For example, some herbicides kill grasses and not </a:t>
            </a:r>
            <a:r>
              <a:rPr lang="en-US" baseline="0" dirty="0" err="1" smtClean="0"/>
              <a:t>braodleaf</a:t>
            </a:r>
            <a:r>
              <a:rPr lang="en-US" baseline="0" dirty="0" smtClean="0"/>
              <a:t> plants, and </a:t>
            </a:r>
            <a:r>
              <a:rPr lang="en-US" baseline="0" dirty="0" err="1" smtClean="0"/>
              <a:t>vica</a:t>
            </a:r>
            <a:r>
              <a:rPr lang="en-US" baseline="0" dirty="0" smtClean="0"/>
              <a:t> versa (which is why you can kill broad-leaf </a:t>
            </a:r>
            <a:r>
              <a:rPr lang="en-US" baseline="0" dirty="0" err="1" smtClean="0"/>
              <a:t>weedsin</a:t>
            </a:r>
            <a:r>
              <a:rPr lang="en-US" baseline="0" dirty="0" smtClean="0"/>
              <a:t> your lawn). Or, some herbicides can’t be used in or near aquatic habitat.</a:t>
            </a:r>
            <a:endParaRPr lang="en-US" dirty="0" smtClean="0"/>
          </a:p>
        </p:txBody>
      </p:sp>
      <p:sp>
        <p:nvSpPr>
          <p:cNvPr id="4" name="Slide Number Placeholder 3"/>
          <p:cNvSpPr>
            <a:spLocks noGrp="1"/>
          </p:cNvSpPr>
          <p:nvPr>
            <p:ph type="sldNum" sz="quarter" idx="10"/>
          </p:nvPr>
        </p:nvSpPr>
        <p:spPr/>
        <p:txBody>
          <a:bodyPr/>
          <a:lstStyle/>
          <a:p>
            <a:fld id="{275E540D-554D-428A-BFEB-9181F030962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94716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Explain BMP.</a:t>
            </a:r>
          </a:p>
          <a:p>
            <a:endParaRPr lang="en-US" baseline="0" dirty="0" smtClean="0"/>
          </a:p>
          <a:p>
            <a:r>
              <a:rPr lang="en-US" baseline="0" dirty="0" smtClean="0"/>
              <a:t>Emphasize</a:t>
            </a:r>
          </a:p>
          <a:p>
            <a:pPr marL="228600" indent="-228600">
              <a:buAutoNum type="alphaLcParenR"/>
            </a:pPr>
            <a:r>
              <a:rPr lang="en-US" baseline="0" dirty="0" smtClean="0"/>
              <a:t>Follow instructions</a:t>
            </a:r>
          </a:p>
          <a:p>
            <a:pPr marL="228600" indent="-228600">
              <a:buAutoNum type="alphaLcParenR"/>
            </a:pPr>
            <a:r>
              <a:rPr lang="en-US" dirty="0" smtClean="0"/>
              <a:t>Wear protective gear</a:t>
            </a:r>
          </a:p>
          <a:p>
            <a:pPr marL="228600" indent="-228600">
              <a:buAutoNum type="alphaLcParenR"/>
            </a:pPr>
            <a:r>
              <a:rPr lang="en-US" dirty="0" smtClean="0"/>
              <a:t>Hire professional when appropriate</a:t>
            </a:r>
          </a:p>
          <a:p>
            <a:pPr marL="228600" indent="-228600">
              <a:buAutoNum type="alphaLcParenR"/>
            </a:pPr>
            <a:r>
              <a:rPr lang="en-US" dirty="0" smtClean="0"/>
              <a:t>Monitoring</a:t>
            </a:r>
            <a:r>
              <a:rPr lang="en-US" baseline="0" dirty="0" smtClean="0"/>
              <a:t> is really important</a:t>
            </a:r>
            <a:endParaRPr lang="en-US" dirty="0" smtClean="0"/>
          </a:p>
        </p:txBody>
      </p:sp>
      <p:sp>
        <p:nvSpPr>
          <p:cNvPr id="4" name="Slide Number Placeholder 3"/>
          <p:cNvSpPr>
            <a:spLocks noGrp="1"/>
          </p:cNvSpPr>
          <p:nvPr>
            <p:ph type="sldNum" sz="quarter" idx="10"/>
          </p:nvPr>
        </p:nvSpPr>
        <p:spPr/>
        <p:txBody>
          <a:bodyPr/>
          <a:lstStyle/>
          <a:p>
            <a:fld id="{275E540D-554D-428A-BFEB-9181F030962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894716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First, as background, let’s define an invasive species. How would you define “invasive species”?</a:t>
            </a:r>
            <a:r>
              <a:rPr lang="en-US" sz="1200" kern="1200" baseline="0" dirty="0" smtClean="0">
                <a:solidFill>
                  <a:schemeClr val="tx1"/>
                </a:solidFill>
                <a:effectLst/>
                <a:latin typeface="+mn-lt"/>
                <a:ea typeface="+mn-ea"/>
                <a:cs typeface="+mn-cs"/>
              </a:rPr>
              <a:t> What makes a species “invasive”? [ask for input; discuss]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Let’s look at 3 examples of controlling invasives to illustrate the BMP.</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is and example of an aquatic species,</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lephant </a:t>
            </a:r>
            <a:r>
              <a:rPr lang="en-US" sz="1200" kern="1200" dirty="0" smtClean="0">
                <a:solidFill>
                  <a:schemeClr val="tx1"/>
                </a:solidFill>
                <a:effectLst/>
                <a:latin typeface="+mn-lt"/>
                <a:ea typeface="+mn-ea"/>
                <a:cs typeface="+mn-cs"/>
              </a:rPr>
              <a:t>ears (Colocasia </a:t>
            </a:r>
            <a:r>
              <a:rPr lang="en-US" sz="1200" kern="1200" dirty="0" err="1" smtClean="0">
                <a:solidFill>
                  <a:schemeClr val="tx1"/>
                </a:solidFill>
                <a:effectLst/>
                <a:latin typeface="+mn-lt"/>
                <a:ea typeface="+mn-ea"/>
                <a:cs typeface="+mn-cs"/>
              </a:rPr>
              <a:t>esculenta</a:t>
            </a:r>
            <a:r>
              <a:rPr lang="en-US" sz="1200" kern="1200" dirty="0" smtClean="0">
                <a:solidFill>
                  <a:schemeClr val="tx1"/>
                </a:solidFill>
                <a:effectLst/>
                <a:latin typeface="+mn-lt"/>
                <a:ea typeface="+mn-ea"/>
                <a:cs typeface="+mn-cs"/>
              </a:rPr>
              <a:t>). It’s a perennial </a:t>
            </a:r>
            <a:r>
              <a:rPr lang="en-US" sz="1200" kern="1200" dirty="0" smtClean="0">
                <a:solidFill>
                  <a:schemeClr val="tx1"/>
                </a:solidFill>
                <a:effectLst/>
                <a:latin typeface="+mn-lt"/>
                <a:ea typeface="+mn-ea"/>
                <a:cs typeface="+mn-cs"/>
              </a:rPr>
              <a:t>native to Southeast Asia and </a:t>
            </a:r>
            <a:r>
              <a:rPr lang="en-US" sz="1200" kern="1200" dirty="0" smtClean="0">
                <a:solidFill>
                  <a:schemeClr val="tx1"/>
                </a:solidFill>
                <a:effectLst/>
                <a:latin typeface="+mn-lt"/>
                <a:ea typeface="+mn-ea"/>
                <a:cs typeface="+mn-cs"/>
              </a:rPr>
              <a:t>India that infests the edges of bodies of water.(this is the Llano River). It grows </a:t>
            </a:r>
            <a:r>
              <a:rPr lang="en-US" sz="1200" kern="1200" dirty="0" smtClean="0">
                <a:solidFill>
                  <a:schemeClr val="tx1"/>
                </a:solidFill>
                <a:effectLst/>
                <a:latin typeface="+mn-lt"/>
                <a:ea typeface="+mn-ea"/>
                <a:cs typeface="+mn-cs"/>
              </a:rPr>
              <a:t>from a large </a:t>
            </a:r>
            <a:r>
              <a:rPr lang="en-US" sz="1200" kern="1200" dirty="0" err="1" smtClean="0">
                <a:solidFill>
                  <a:schemeClr val="tx1"/>
                </a:solidFill>
                <a:effectLst/>
                <a:latin typeface="+mn-lt"/>
                <a:ea typeface="+mn-ea"/>
                <a:cs typeface="+mn-cs"/>
              </a:rPr>
              <a:t>corum</a:t>
            </a:r>
            <a:r>
              <a:rPr lang="en-US" sz="1200" kern="1200" dirty="0" smtClean="0">
                <a:solidFill>
                  <a:schemeClr val="tx1"/>
                </a:solidFill>
                <a:effectLst/>
                <a:latin typeface="+mn-lt"/>
                <a:ea typeface="+mn-ea"/>
                <a:cs typeface="+mn-cs"/>
              </a:rPr>
              <a:t> (or underground plant stem)</a:t>
            </a:r>
            <a:r>
              <a:rPr lang="en-US" sz="1200" kern="1200" dirty="0" smtClean="0">
                <a:solidFill>
                  <a:schemeClr val="tx1"/>
                </a:solidFill>
                <a:effectLst/>
                <a:latin typeface="+mn-lt"/>
                <a:ea typeface="+mn-ea"/>
                <a:cs typeface="+mn-cs"/>
              </a:rPr>
              <a:t>. It spreads </a:t>
            </a:r>
            <a:r>
              <a:rPr lang="en-US" sz="1200" kern="1200" dirty="0" smtClean="0">
                <a:solidFill>
                  <a:schemeClr val="tx1"/>
                </a:solidFill>
                <a:effectLst/>
                <a:latin typeface="+mn-lt"/>
                <a:ea typeface="+mn-ea"/>
                <a:cs typeface="+mn-cs"/>
              </a:rPr>
              <a:t>by rhizome and above ground </a:t>
            </a:r>
            <a:r>
              <a:rPr lang="en-US" sz="1200" kern="1200" dirty="0" err="1" smtClean="0">
                <a:solidFill>
                  <a:schemeClr val="tx1"/>
                </a:solidFill>
                <a:effectLst/>
                <a:latin typeface="+mn-lt"/>
                <a:ea typeface="+mn-ea"/>
                <a:cs typeface="+mn-cs"/>
              </a:rPr>
              <a:t>stolons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which can break off, flow downstream, and establish a new population.   This means you should NOT dig it up or cut it up!  Need to </a:t>
            </a:r>
            <a:r>
              <a:rPr lang="en-US" sz="1200" kern="1200" baseline="0" dirty="0" err="1" smtClean="0">
                <a:solidFill>
                  <a:schemeClr val="tx1"/>
                </a:solidFill>
                <a:effectLst/>
                <a:latin typeface="+mn-lt"/>
                <a:ea typeface="+mn-ea"/>
                <a:cs typeface="+mn-cs"/>
              </a:rPr>
              <a:t>trea</a:t>
            </a:r>
            <a:r>
              <a:rPr lang="en-US" sz="1200" kern="1200" baseline="0" dirty="0" smtClean="0">
                <a:solidFill>
                  <a:schemeClr val="tx1"/>
                </a:solidFill>
                <a:effectLst/>
                <a:latin typeface="+mn-lt"/>
                <a:ea typeface="+mn-ea"/>
                <a:cs typeface="+mn-cs"/>
              </a:rPr>
              <a:t> with an </a:t>
            </a:r>
            <a:r>
              <a:rPr lang="en-US" sz="1200" kern="1200" baseline="0" dirty="0" err="1" smtClean="0">
                <a:solidFill>
                  <a:schemeClr val="tx1"/>
                </a:solidFill>
                <a:effectLst/>
                <a:latin typeface="+mn-lt"/>
                <a:ea typeface="+mn-ea"/>
                <a:cs typeface="+mn-cs"/>
              </a:rPr>
              <a:t>herbiced</a:t>
            </a:r>
            <a:r>
              <a:rPr lang="en-US" sz="1200" kern="1200" baseline="0" dirty="0" smtClean="0">
                <a:solidFill>
                  <a:schemeClr val="tx1"/>
                </a:solidFill>
                <a:effectLst/>
                <a:latin typeface="+mn-lt"/>
                <a:ea typeface="+mn-ea"/>
                <a:cs typeface="+mn-cs"/>
              </a:rPr>
              <a:t> approved for </a:t>
            </a:r>
            <a:r>
              <a:rPr lang="en-US" sz="1200" kern="1200" baseline="0" dirty="0" err="1" smtClean="0">
                <a:solidFill>
                  <a:schemeClr val="tx1"/>
                </a:solidFill>
                <a:effectLst/>
                <a:latin typeface="+mn-lt"/>
                <a:ea typeface="+mn-ea"/>
                <a:cs typeface="+mn-cs"/>
              </a:rPr>
              <a:t>aquativ</a:t>
            </a:r>
            <a:r>
              <a:rPr lang="en-US" sz="1200" kern="1200" baseline="0" dirty="0" smtClean="0">
                <a:solidFill>
                  <a:schemeClr val="tx1"/>
                </a:solidFill>
                <a:effectLst/>
                <a:latin typeface="+mn-lt"/>
                <a:ea typeface="+mn-ea"/>
                <a:cs typeface="+mn-cs"/>
              </a:rPr>
              <a:t> use, and a licensed applicator would need to be hired.  Note the person treating the elephant ears in the photo is wearing protective gear; gloves and a long sleeve shirt.  (This is a TPWD employee)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40</a:t>
            </a:fld>
            <a:endParaRPr lang="en-US"/>
          </a:p>
        </p:txBody>
      </p:sp>
    </p:spTree>
    <p:extLst>
      <p:ext uri="{BB962C8B-B14F-4D97-AF65-F5344CB8AC3E}">
        <p14:creationId xmlns:p14="http://schemas.microsoft.com/office/powerpoint/2010/main" val="3076660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Our next example is a tree, Chinaberry.  Applications of herbicide</a:t>
            </a:r>
            <a:r>
              <a:rPr lang="en-US" sz="1200" kern="1200" baseline="0" dirty="0" smtClean="0">
                <a:solidFill>
                  <a:schemeClr val="tx1"/>
                </a:solidFill>
                <a:effectLst/>
                <a:latin typeface="+mn-lt"/>
                <a:ea typeface="+mn-ea"/>
                <a:cs typeface="+mn-cs"/>
              </a:rPr>
              <a:t> with to the </a:t>
            </a:r>
            <a:r>
              <a:rPr lang="en-US" sz="1200" kern="1200" baseline="0" dirty="0" err="1" smtClean="0">
                <a:solidFill>
                  <a:schemeClr val="tx1"/>
                </a:solidFill>
                <a:effectLst/>
                <a:latin typeface="+mn-lt"/>
                <a:ea typeface="+mn-ea"/>
                <a:cs typeface="+mn-cs"/>
              </a:rPr>
              <a:t>stupm</a:t>
            </a:r>
            <a:r>
              <a:rPr lang="en-US" sz="1200" kern="1200" baseline="0" dirty="0" smtClean="0">
                <a:solidFill>
                  <a:schemeClr val="tx1"/>
                </a:solidFill>
                <a:effectLst/>
                <a:latin typeface="+mn-lt"/>
                <a:ea typeface="+mn-ea"/>
                <a:cs typeface="+mn-cs"/>
              </a:rPr>
              <a:t> after cutting, or as a basal bark application, are recommended.  The tree will sprout if simply cut.  It could be pulled from the ground if small enough, but no roots should be left behind.  This is a tenacious plant!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41</a:t>
            </a:fld>
            <a:endParaRPr lang="en-US"/>
          </a:p>
        </p:txBody>
      </p:sp>
    </p:spTree>
    <p:extLst>
      <p:ext uri="{BB962C8B-B14F-4D97-AF65-F5344CB8AC3E}">
        <p14:creationId xmlns:p14="http://schemas.microsoft.com/office/powerpoint/2010/main" val="3076660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Our lase example</a:t>
            </a:r>
            <a:r>
              <a:rPr lang="en-US" sz="1200" kern="1200" baseline="0" dirty="0" smtClean="0">
                <a:solidFill>
                  <a:schemeClr val="tx1"/>
                </a:solidFill>
                <a:effectLst/>
                <a:latin typeface="+mn-lt"/>
                <a:ea typeface="+mn-ea"/>
                <a:cs typeface="+mn-cs"/>
              </a:rPr>
              <a:t> is a grass.  Grasses are notoriously difficult to control, especially once established, because the grow among natives, making the application of herbicides without damaging natives really difficult.  Repeated treatment is necessary because of the seed bank that typically has developed.  Furthermore, you’d want to </a:t>
            </a:r>
            <a:r>
              <a:rPr lang="en-US" sz="1200" kern="1200" baseline="0" dirty="0" err="1" smtClean="0">
                <a:solidFill>
                  <a:schemeClr val="tx1"/>
                </a:solidFill>
                <a:effectLst/>
                <a:latin typeface="+mn-lt"/>
                <a:ea typeface="+mn-ea"/>
                <a:cs typeface="+mn-cs"/>
              </a:rPr>
              <a:t>overseed</a:t>
            </a:r>
            <a:r>
              <a:rPr lang="en-US" sz="1200" kern="1200" baseline="0" dirty="0" smtClean="0">
                <a:solidFill>
                  <a:schemeClr val="tx1"/>
                </a:solidFill>
                <a:effectLst/>
                <a:latin typeface="+mn-lt"/>
                <a:ea typeface="+mn-ea"/>
                <a:cs typeface="+mn-cs"/>
              </a:rPr>
              <a:t> with native plants to outcompete the recurring grass, and to prevent the invasion by other non-natives.  Early detection and spot treatment is ideal.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42</a:t>
            </a:fld>
            <a:endParaRPr lang="en-US"/>
          </a:p>
        </p:txBody>
      </p:sp>
    </p:spTree>
    <p:extLst>
      <p:ext uri="{BB962C8B-B14F-4D97-AF65-F5344CB8AC3E}">
        <p14:creationId xmlns:p14="http://schemas.microsoft.com/office/powerpoint/2010/main" val="3076660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We offer a feature </a:t>
            </a:r>
            <a:r>
              <a:rPr lang="en-US" sz="1200" kern="1200" dirty="0" smtClean="0">
                <a:solidFill>
                  <a:schemeClr val="tx1"/>
                </a:solidFill>
                <a:effectLst/>
                <a:latin typeface="+mn-lt"/>
                <a:ea typeface="+mn-ea"/>
                <a:cs typeface="+mn-cs"/>
              </a:rPr>
              <a:t>of the Texas </a:t>
            </a:r>
            <a:r>
              <a:rPr lang="en-US" sz="1200" kern="1200" dirty="0" err="1" smtClean="0">
                <a:solidFill>
                  <a:schemeClr val="tx1"/>
                </a:solidFill>
                <a:effectLst/>
                <a:latin typeface="+mn-lt"/>
                <a:ea typeface="+mn-ea"/>
                <a:cs typeface="+mn-cs"/>
              </a:rPr>
              <a:t>Invasives.org</a:t>
            </a:r>
            <a:r>
              <a:rPr lang="en-US" sz="1200" kern="1200" dirty="0" smtClean="0">
                <a:solidFill>
                  <a:schemeClr val="tx1"/>
                </a:solidFill>
                <a:effectLst/>
                <a:latin typeface="+mn-lt"/>
                <a:ea typeface="+mn-ea"/>
                <a:cs typeface="+mn-cs"/>
              </a:rPr>
              <a:t> called </a:t>
            </a:r>
            <a:r>
              <a:rPr lang="en-US" sz="1200" kern="1200" dirty="0" smtClean="0">
                <a:solidFill>
                  <a:schemeClr val="tx1"/>
                </a:solidFill>
                <a:effectLst/>
                <a:latin typeface="+mn-lt"/>
                <a:ea typeface="+mn-ea"/>
                <a:cs typeface="+mn-cs"/>
              </a:rPr>
              <a:t>the Eradicator Calculator as a way to advertise and track volunteer based control efforts. This feature has a calendar of community events and documents invasive species removal</a:t>
            </a:r>
            <a:r>
              <a:rPr lang="en-US" sz="1200" kern="1200" dirty="0" smtClean="0">
                <a:solidFill>
                  <a:schemeClr val="tx1"/>
                </a:solidFill>
                <a:effectLst/>
                <a:latin typeface="+mn-lt"/>
                <a:ea typeface="+mn-ea"/>
                <a:cs typeface="+mn-cs"/>
              </a:rPr>
              <a:t>.  If you plan to do an </a:t>
            </a:r>
            <a:r>
              <a:rPr lang="en-US" sz="1200" kern="1200" dirty="0" err="1" smtClean="0">
                <a:solidFill>
                  <a:schemeClr val="tx1"/>
                </a:solidFill>
                <a:effectLst/>
                <a:latin typeface="+mn-lt"/>
                <a:ea typeface="+mn-ea"/>
                <a:cs typeface="+mn-cs"/>
              </a:rPr>
              <a:t>eradicatoin</a:t>
            </a:r>
            <a:r>
              <a:rPr lang="en-US" sz="1200" kern="1200" dirty="0" smtClean="0">
                <a:solidFill>
                  <a:schemeClr val="tx1"/>
                </a:solidFill>
                <a:effectLst/>
                <a:latin typeface="+mn-lt"/>
                <a:ea typeface="+mn-ea"/>
                <a:cs typeface="+mn-cs"/>
              </a:rPr>
              <a:t> event, you could advertise it here, and</a:t>
            </a:r>
            <a:r>
              <a:rPr lang="en-US" sz="1200" kern="1200" baseline="0" dirty="0" smtClean="0">
                <a:solidFill>
                  <a:schemeClr val="tx1"/>
                </a:solidFill>
                <a:effectLst/>
                <a:latin typeface="+mn-lt"/>
                <a:ea typeface="+mn-ea"/>
                <a:cs typeface="+mn-cs"/>
              </a:rPr>
              <a:t> you should definitely enter the information after the event.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43</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eradicator calculator also captures information on control efforts. Since 2009, over 500 evens have been logged across the state.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44</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a:t>
            </a:r>
            <a:r>
              <a:rPr lang="en-US" sz="1200" kern="1200" baseline="0" dirty="0" smtClean="0">
                <a:solidFill>
                  <a:schemeClr val="tx1"/>
                </a:solidFill>
                <a:effectLst/>
                <a:latin typeface="+mn-lt"/>
                <a:ea typeface="+mn-ea"/>
                <a:cs typeface="+mn-cs"/>
              </a:rPr>
              <a:t> how to enter data, how to see </a:t>
            </a:r>
            <a:r>
              <a:rPr lang="en-US" sz="1200" kern="1200" baseline="0" dirty="0" smtClean="0">
                <a:solidFill>
                  <a:schemeClr val="tx1"/>
                </a:solidFill>
                <a:effectLst/>
                <a:latin typeface="+mn-lt"/>
                <a:ea typeface="+mn-ea"/>
                <a:cs typeface="+mn-cs"/>
              </a:rPr>
              <a:t>eradications (Click on link)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45</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Next we’ll discuss how YOU can help prevent the spread of invasives.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46</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WE help spread invasives, so we</a:t>
            </a:r>
            <a:r>
              <a:rPr lang="en-US" sz="1200" kern="1200" baseline="0" dirty="0" smtClean="0">
                <a:solidFill>
                  <a:schemeClr val="tx1"/>
                </a:solidFill>
                <a:effectLst/>
                <a:latin typeface="+mn-lt"/>
                <a:ea typeface="+mn-ea"/>
                <a:cs typeface="+mn-cs"/>
              </a:rPr>
              <a:t> can change our behavior so as to prevent their spread.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47</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48</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Detection</a:t>
            </a:r>
            <a:r>
              <a:rPr lang="en-US" sz="1200" kern="1200" baseline="0" dirty="0" smtClean="0">
                <a:solidFill>
                  <a:schemeClr val="tx1"/>
                </a:solidFill>
                <a:effectLst/>
                <a:latin typeface="+mn-lt"/>
                <a:ea typeface="+mn-ea"/>
                <a:cs typeface="+mn-cs"/>
              </a:rPr>
              <a:t> is one way to prevent their spread.  We monitor to try to detect them as soon as possible, so that steps can be take to prevent their spread into an area.  This would be EDRR: “Early Detection and Rapid Response”.  </a:t>
            </a:r>
            <a:r>
              <a:rPr lang="en-US" sz="1200" kern="120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is an</a:t>
            </a:r>
            <a:r>
              <a:rPr lang="en-US" sz="1200" kern="1200" baseline="0" dirty="0" smtClean="0">
                <a:solidFill>
                  <a:schemeClr val="tx1"/>
                </a:solidFill>
                <a:effectLst/>
                <a:latin typeface="+mn-lt"/>
                <a:ea typeface="+mn-ea"/>
                <a:cs typeface="+mn-cs"/>
              </a:rPr>
              <a:t> insect trap, used for monitoring</a:t>
            </a:r>
            <a:r>
              <a:rPr lang="en-US" sz="1200" kern="1200" baseline="0" dirty="0" smtClean="0">
                <a:solidFill>
                  <a:schemeClr val="tx1"/>
                </a:solidFill>
                <a:effectLst/>
                <a:latin typeface="+mn-lt"/>
                <a:ea typeface="+mn-ea"/>
                <a:cs typeface="+mn-cs"/>
              </a:rPr>
              <a:t>.</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Need to remain vigilant!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49</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1999, President Clinton issued executive order 13112, which defined an invasive species as a non-native species, whose introduction causes economic or environmental damages and may also harm human health. Many of these species fit into more than one category.</a:t>
            </a:r>
            <a:r>
              <a:rPr lang="en-US" sz="1200" kern="1200" baseline="0" dirty="0" smtClean="0">
                <a:solidFill>
                  <a:schemeClr val="tx1"/>
                </a:solidFill>
                <a:effectLst/>
                <a:latin typeface="+mn-lt"/>
                <a:ea typeface="+mn-ea"/>
                <a:cs typeface="+mn-cs"/>
              </a:rPr>
              <a:t>  F</a:t>
            </a:r>
            <a:r>
              <a:rPr lang="en-US" sz="1200" kern="1200" dirty="0" smtClean="0">
                <a:solidFill>
                  <a:schemeClr val="tx1"/>
                </a:solidFill>
                <a:effectLst/>
                <a:latin typeface="+mn-lt"/>
                <a:ea typeface="+mn-ea"/>
                <a:cs typeface="+mn-cs"/>
              </a:rPr>
              <a:t>or example, invasive aquatic plants may have economic impacts to fisheries but also will have social impacts by making rivers and lakes unusable for boating and swimming.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Texas, we have developed the Sentinel Pest Network as an EDRR system.</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will be trained on this system later today.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50</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We’ll talk about preventing</a:t>
            </a:r>
            <a:r>
              <a:rPr lang="en-US" sz="1200" kern="1200" baseline="0" dirty="0" smtClean="0">
                <a:solidFill>
                  <a:schemeClr val="tx1"/>
                </a:solidFill>
                <a:effectLst/>
                <a:latin typeface="+mn-lt"/>
                <a:ea typeface="+mn-ea"/>
                <a:cs typeface="+mn-cs"/>
              </a:rPr>
              <a:t> the transport of invasives, and look at a terrestrial example and an aquatic example.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51</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52</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53</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54</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slide]</a:t>
            </a:r>
          </a:p>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Mention the </a:t>
            </a:r>
            <a:r>
              <a:rPr lang="en-US" sz="1200" kern="1200" dirty="0" err="1" smtClean="0">
                <a:solidFill>
                  <a:schemeClr val="tx1"/>
                </a:solidFill>
                <a:effectLst/>
                <a:latin typeface="+mn-lt"/>
                <a:ea typeface="+mn-ea"/>
                <a:cs typeface="+mn-cs"/>
              </a:rPr>
              <a:t>DontMoveFirewood.org</a:t>
            </a:r>
            <a:r>
              <a:rPr lang="en-US" sz="1200" kern="1200" dirty="0" smtClean="0">
                <a:solidFill>
                  <a:schemeClr val="tx1"/>
                </a:solidFill>
                <a:effectLst/>
                <a:latin typeface="+mn-lt"/>
                <a:ea typeface="+mn-ea"/>
                <a:cs typeface="+mn-cs"/>
              </a:rPr>
              <a:t> website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55</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Many campaigns</a:t>
            </a:r>
            <a:r>
              <a:rPr lang="en-US" sz="1200" kern="1200" baseline="0" dirty="0" smtClean="0">
                <a:solidFill>
                  <a:schemeClr val="tx1"/>
                </a:solidFill>
                <a:effectLst/>
                <a:latin typeface="+mn-lt"/>
                <a:ea typeface="+mn-ea"/>
                <a:cs typeface="+mn-cs"/>
              </a:rPr>
              <a:t> across the nation – these are examples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56</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slide]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57</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58</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slide]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59</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are all non-native species invasive?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be clear, not all exotic species are invasive. For example, 98% of our crops or non-native.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Exotic, or non-native species are considered invasive only when they cause harm. Predicting which plants will become invasive is difficult; scientists are still trying to discover why a plant can become invasive after years of causing little to no issues. Some exotic species will become well established across the landscape away from their origin, but cause no significant damages. However, some exist that are present for many years before they become highly invasive; this is called the lag time of an invasive species where a population becomes escaped and slowly builds numbers before rapidly expanding across the landscape.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Example: Privet</a:t>
            </a:r>
            <a:r>
              <a:rPr lang="en-US" sz="120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Ligustrum</a:t>
            </a:r>
            <a:r>
              <a:rPr lang="en-US" sz="1200" i="0" kern="1200" baseline="0" dirty="0" smtClean="0">
                <a:solidFill>
                  <a:schemeClr val="tx1"/>
                </a:solidFill>
                <a:effectLst/>
                <a:latin typeface="+mn-lt"/>
                <a:ea typeface="+mn-ea"/>
                <a:cs typeface="+mn-cs"/>
              </a:rPr>
              <a:t>) planted in garden, and invading natural habitat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6</a:t>
            </a:fld>
            <a:endParaRPr lang="en-US"/>
          </a:p>
        </p:txBody>
      </p:sp>
    </p:spTree>
    <p:extLst>
      <p:ext uri="{BB962C8B-B14F-4D97-AF65-F5344CB8AC3E}">
        <p14:creationId xmlns:p14="http://schemas.microsoft.com/office/powerpoint/2010/main" val="156170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slide]</a:t>
            </a:r>
          </a:p>
        </p:txBody>
      </p:sp>
      <p:sp>
        <p:nvSpPr>
          <p:cNvPr id="4" name="Slide Number Placeholder 3"/>
          <p:cNvSpPr>
            <a:spLocks noGrp="1"/>
          </p:cNvSpPr>
          <p:nvPr>
            <p:ph type="sldNum" sz="quarter" idx="10"/>
          </p:nvPr>
        </p:nvSpPr>
        <p:spPr/>
        <p:txBody>
          <a:bodyPr/>
          <a:lstStyle/>
          <a:p>
            <a:fld id="{21D0D7F5-E8C8-5E4B-9195-D6A3FAACD294}" type="slidenum">
              <a:rPr lang="en-US" smtClean="0"/>
              <a:t>60</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61</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62</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63</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64</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66</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let’s focus on Texas now.  Exactly how many invasive species are in Texas? In 2002, </a:t>
            </a:r>
            <a:r>
              <a:rPr lang="en-US" sz="1200" kern="1200" dirty="0" err="1" smtClean="0">
                <a:solidFill>
                  <a:schemeClr val="tx1"/>
                </a:solidFill>
                <a:effectLst/>
                <a:latin typeface="+mn-lt"/>
                <a:ea typeface="+mn-ea"/>
                <a:cs typeface="+mn-cs"/>
              </a:rPr>
              <a:t>Rauschuber</a:t>
            </a:r>
            <a:r>
              <a:rPr lang="en-US" sz="1200" kern="1200" dirty="0" smtClean="0">
                <a:solidFill>
                  <a:schemeClr val="tx1"/>
                </a:solidFill>
                <a:effectLst/>
                <a:latin typeface="+mn-lt"/>
                <a:ea typeface="+mn-ea"/>
                <a:cs typeface="+mn-cs"/>
              </a:rPr>
              <a:t> presented a comprehensive inventory titled Invasive Species in Texas.  (122 total)</a:t>
            </a:r>
          </a:p>
        </p:txBody>
      </p:sp>
      <p:sp>
        <p:nvSpPr>
          <p:cNvPr id="4" name="Slide Number Placeholder 3"/>
          <p:cNvSpPr>
            <a:spLocks noGrp="1"/>
          </p:cNvSpPr>
          <p:nvPr>
            <p:ph type="sldNum" sz="quarter" idx="10"/>
          </p:nvPr>
        </p:nvSpPr>
        <p:spPr/>
        <p:txBody>
          <a:bodyPr/>
          <a:lstStyle/>
          <a:p>
            <a:fld id="{21D0D7F5-E8C8-5E4B-9195-D6A3FAACD294}" type="slidenum">
              <a:rPr lang="en-US" smtClean="0"/>
              <a:t>67</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response to the aquatic impacts of invasive species, the Texas Department of Parks and Wildlife Department created a list of prohibited and Exotic Species. Under Texas state law, no person may import, possess, sell or place these species into waters of the state without a permit issued by TPWD. The list includes 19 aquatic plant species, shown here. It also lists over 50 shellfish, fish and other animal species.</a:t>
            </a:r>
          </a:p>
        </p:txBody>
      </p:sp>
      <p:sp>
        <p:nvSpPr>
          <p:cNvPr id="4" name="Slide Number Placeholder 3"/>
          <p:cNvSpPr>
            <a:spLocks noGrp="1"/>
          </p:cNvSpPr>
          <p:nvPr>
            <p:ph type="sldNum" sz="quarter" idx="10"/>
          </p:nvPr>
        </p:nvSpPr>
        <p:spPr/>
        <p:txBody>
          <a:bodyPr/>
          <a:lstStyle/>
          <a:p>
            <a:fld id="{21D0D7F5-E8C8-5E4B-9195-D6A3FAACD294}" type="slidenum">
              <a:rPr lang="en-US" smtClean="0"/>
              <a:t>68</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Texas Department of Agriculture maintains a regulatory list of noxious plants. Species on this list have been deemed to meet legal requirements of damaging Texas so that it is a legal offense to sell, distribute, or import any life form of the species. You will notice that these species are primarily agricultural invasive plants and it does little to address </a:t>
            </a:r>
            <a:r>
              <a:rPr lang="en-US" sz="1200" kern="1200" dirty="0" err="1" smtClean="0">
                <a:solidFill>
                  <a:schemeClr val="tx1"/>
                </a:solidFill>
                <a:effectLst/>
                <a:latin typeface="+mn-lt"/>
                <a:ea typeface="+mn-ea"/>
                <a:cs typeface="+mn-cs"/>
              </a:rPr>
              <a:t>wildland</a:t>
            </a:r>
            <a:r>
              <a:rPr lang="en-US" sz="1200" kern="1200" dirty="0" smtClean="0">
                <a:solidFill>
                  <a:schemeClr val="tx1"/>
                </a:solidFill>
                <a:effectLst/>
                <a:latin typeface="+mn-lt"/>
                <a:ea typeface="+mn-ea"/>
                <a:cs typeface="+mn-cs"/>
              </a:rPr>
              <a:t> invaders.</a:t>
            </a:r>
          </a:p>
        </p:txBody>
      </p:sp>
      <p:sp>
        <p:nvSpPr>
          <p:cNvPr id="4" name="Slide Number Placeholder 3"/>
          <p:cNvSpPr>
            <a:spLocks noGrp="1"/>
          </p:cNvSpPr>
          <p:nvPr>
            <p:ph type="sldNum" sz="quarter" idx="10"/>
          </p:nvPr>
        </p:nvSpPr>
        <p:spPr/>
        <p:txBody>
          <a:bodyPr/>
          <a:lstStyle/>
          <a:p>
            <a:fld id="{21D0D7F5-E8C8-5E4B-9195-D6A3FAACD294}" type="slidenum">
              <a:rPr lang="en-US" smtClean="0"/>
              <a:t>69</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Another invasive plant list in Texas is the City of Austin top 25 invasive species list. This list combines listed TPWD, Department of Agriculture and un-listed species to best represent invasive species in this one geographic area.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70</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Invasive species inflict high economic damages. It is estimated that 50,000 non-native species cost 138 billion dollars a year annually in damages and losses. Non-native plants invade about 1.7 million acres a year annually. Examples include yellow </a:t>
            </a:r>
            <a:r>
              <a:rPr lang="en-US" sz="1200" kern="1200" dirty="0" err="1" smtClean="0">
                <a:solidFill>
                  <a:schemeClr val="tx1"/>
                </a:solidFill>
                <a:effectLst/>
                <a:latin typeface="+mn-lt"/>
                <a:ea typeface="+mn-ea"/>
                <a:cs typeface="+mn-cs"/>
              </a:rPr>
              <a:t>starthistle</a:t>
            </a:r>
            <a:r>
              <a:rPr lang="en-US" sz="1200" kern="1200" dirty="0" smtClean="0">
                <a:solidFill>
                  <a:schemeClr val="tx1"/>
                </a:solidFill>
                <a:effectLst/>
                <a:latin typeface="+mn-lt"/>
                <a:ea typeface="+mn-ea"/>
                <a:cs typeface="+mn-cs"/>
              </a:rPr>
              <a:t> invading over 10 million acres in California of once productive grazing land. Pigeons are considered to be the most serious bird pest, costing over 1 billion dollars a year for control and in damages to property. The introduced mollusk, the zebra mussel, reduces food and oxygen for native aquatic plants and animals, costing 100 million a year in damages to pipes and filtration systems.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Asian carp barrier: $30 mil</a:t>
            </a:r>
            <a:r>
              <a:rPr lang="en-US" sz="1200" kern="1200" baseline="0" dirty="0" smtClean="0">
                <a:solidFill>
                  <a:schemeClr val="tx1"/>
                </a:solidFill>
                <a:effectLst/>
                <a:latin typeface="+mn-lt"/>
                <a:ea typeface="+mn-ea"/>
                <a:cs typeface="+mn-cs"/>
              </a:rPr>
              <a:t> to build, $18 mil/</a:t>
            </a:r>
            <a:r>
              <a:rPr lang="en-US" sz="1200" kern="1200" baseline="0" dirty="0" err="1" smtClean="0">
                <a:solidFill>
                  <a:schemeClr val="tx1"/>
                </a:solidFill>
                <a:effectLst/>
                <a:latin typeface="+mn-lt"/>
                <a:ea typeface="+mn-ea"/>
                <a:cs typeface="+mn-cs"/>
              </a:rPr>
              <a:t>yr</a:t>
            </a:r>
            <a:r>
              <a:rPr lang="en-US" sz="1200" kern="1200" baseline="0" dirty="0" smtClean="0">
                <a:solidFill>
                  <a:schemeClr val="tx1"/>
                </a:solidFill>
                <a:effectLst/>
                <a:latin typeface="+mn-lt"/>
                <a:ea typeface="+mn-ea"/>
                <a:cs typeface="+mn-cs"/>
              </a:rPr>
              <a:t> to maintain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Texas legislature has allocated $9.6 million to address the problem of aquatic invasive species, illustrating how important this 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UK: £1.7 billion ($</a:t>
            </a:r>
            <a:r>
              <a:rPr lang="en-US" sz="1200" kern="1200" dirty="0" smtClean="0">
                <a:solidFill>
                  <a:schemeClr val="tx1"/>
                </a:solidFill>
                <a:latin typeface="+mn-lt"/>
                <a:ea typeface="+mn-ea"/>
                <a:cs typeface="+mn-cs"/>
              </a:rPr>
              <a:t>2,6 billion) [</a:t>
            </a:r>
            <a:r>
              <a:rPr lang="en-US" sz="1200" b="1" kern="1200" dirty="0" smtClean="0">
                <a:solidFill>
                  <a:schemeClr val="tx1"/>
                </a:solidFill>
                <a:effectLst/>
                <a:latin typeface="+mn-lt"/>
                <a:ea typeface="+mn-ea"/>
                <a:cs typeface="+mn-cs"/>
              </a:rPr>
              <a:t>The Economic Cost of Invasive Non-Native Species on Great Britain </a:t>
            </a:r>
            <a:r>
              <a:rPr lang="en-US" sz="1200" b="0" kern="1200" baseline="0" dirty="0" smtClean="0">
                <a:solidFill>
                  <a:schemeClr val="tx1"/>
                </a:solidFill>
                <a:effectLst/>
                <a:latin typeface="+mn-lt"/>
                <a:ea typeface="+mn-ea"/>
                <a:cs typeface="+mn-cs"/>
              </a:rPr>
              <a:t>by </a:t>
            </a:r>
            <a:r>
              <a:rPr lang="en-US" sz="1200" kern="1200" dirty="0" smtClean="0">
                <a:solidFill>
                  <a:schemeClr val="tx1"/>
                </a:solidFill>
                <a:effectLst/>
                <a:latin typeface="+mn-lt"/>
                <a:ea typeface="+mn-ea"/>
                <a:cs typeface="+mn-cs"/>
              </a:rPr>
              <a:t>F. Williams, R. </a:t>
            </a:r>
            <a:r>
              <a:rPr lang="en-US" sz="1200" kern="1200" dirty="0" err="1" smtClean="0">
                <a:solidFill>
                  <a:schemeClr val="tx1"/>
                </a:solidFill>
                <a:effectLst/>
                <a:latin typeface="+mn-lt"/>
                <a:ea typeface="+mn-ea"/>
                <a:cs typeface="+mn-cs"/>
              </a:rPr>
              <a:t>Eschen</a:t>
            </a:r>
            <a:r>
              <a:rPr lang="en-US" sz="1200" kern="1200" dirty="0" smtClean="0">
                <a:solidFill>
                  <a:schemeClr val="tx1"/>
                </a:solidFill>
                <a:effectLst/>
                <a:latin typeface="+mn-lt"/>
                <a:ea typeface="+mn-ea"/>
                <a:cs typeface="+mn-cs"/>
              </a:rPr>
              <a:t>, A. Harris, D. </a:t>
            </a:r>
            <a:r>
              <a:rPr lang="en-US" sz="1200" kern="1200" dirty="0" err="1" smtClean="0">
                <a:solidFill>
                  <a:schemeClr val="tx1"/>
                </a:solidFill>
                <a:effectLst/>
                <a:latin typeface="+mn-lt"/>
                <a:ea typeface="+mn-ea"/>
                <a:cs typeface="+mn-cs"/>
              </a:rPr>
              <a:t>Djeddour</a:t>
            </a:r>
            <a:r>
              <a:rPr lang="en-US" sz="1200" kern="1200" dirty="0" smtClean="0">
                <a:solidFill>
                  <a:schemeClr val="tx1"/>
                </a:solidFill>
                <a:effectLst/>
                <a:latin typeface="+mn-lt"/>
                <a:ea typeface="+mn-ea"/>
                <a:cs typeface="+mn-cs"/>
              </a:rPr>
              <a:t>, C. Pratt, R.S. Shaw, S. </a:t>
            </a:r>
            <a:r>
              <a:rPr lang="en-US" sz="1200" kern="1200" dirty="0" err="1" smtClean="0">
                <a:solidFill>
                  <a:schemeClr val="tx1"/>
                </a:solidFill>
                <a:effectLst/>
                <a:latin typeface="+mn-lt"/>
                <a:ea typeface="+mn-ea"/>
                <a:cs typeface="+mn-cs"/>
              </a:rPr>
              <a:t>Varia</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Lamontagne</a:t>
            </a:r>
            <a:r>
              <a:rPr lang="en-US" sz="1200" kern="1200" dirty="0" smtClean="0">
                <a:solidFill>
                  <a:schemeClr val="tx1"/>
                </a:solidFill>
                <a:effectLst/>
                <a:latin typeface="+mn-lt"/>
                <a:ea typeface="+mn-ea"/>
                <a:cs typeface="+mn-cs"/>
              </a:rPr>
              <a:t>-Godwin, S.E. Thomas, S.T. Murphy </a:t>
            </a:r>
            <a:endParaRPr lang="en-US" dirty="0" smtClean="0"/>
          </a:p>
          <a:p>
            <a:r>
              <a:rPr lang="en-US" sz="1200" b="1" kern="1200" dirty="0" smtClean="0">
                <a:solidFill>
                  <a:schemeClr val="tx1"/>
                </a:solidFill>
                <a:effectLst/>
                <a:latin typeface="+mn-lt"/>
                <a:ea typeface="+mn-ea"/>
                <a:cs typeface="+mn-cs"/>
              </a:rPr>
              <a:t>November 2010]</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a:t>
            </a:fld>
            <a:endParaRPr lang="en-US"/>
          </a:p>
        </p:txBody>
      </p:sp>
    </p:spTree>
    <p:extLst>
      <p:ext uri="{BB962C8B-B14F-4D97-AF65-F5344CB8AC3E}">
        <p14:creationId xmlns:p14="http://schemas.microsoft.com/office/powerpoint/2010/main" val="31898982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Wildflower Center and its partners created the </a:t>
            </a:r>
            <a:r>
              <a:rPr lang="en-US" sz="1200" kern="1200" dirty="0" err="1" smtClean="0">
                <a:solidFill>
                  <a:schemeClr val="tx1"/>
                </a:solidFill>
                <a:effectLst/>
                <a:latin typeface="+mn-lt"/>
                <a:ea typeface="+mn-ea"/>
                <a:cs typeface="+mn-cs"/>
              </a:rPr>
              <a:t>Texasinvasive.org</a:t>
            </a:r>
            <a:r>
              <a:rPr lang="en-US" sz="1200" kern="1200" dirty="0" smtClean="0">
                <a:solidFill>
                  <a:schemeClr val="tx1"/>
                </a:solidFill>
                <a:effectLst/>
                <a:latin typeface="+mn-lt"/>
                <a:ea typeface="+mn-ea"/>
                <a:cs typeface="+mn-cs"/>
              </a:rPr>
              <a:t> partnership as a statewide coordinated response to invasive species. This is the </a:t>
            </a:r>
            <a:r>
              <a:rPr lang="en-US" sz="1200" b="1" kern="1200" dirty="0" smtClean="0">
                <a:solidFill>
                  <a:schemeClr val="tx1"/>
                </a:solidFill>
                <a:effectLst/>
                <a:latin typeface="+mn-lt"/>
                <a:ea typeface="+mn-ea"/>
                <a:cs typeface="+mn-cs"/>
              </a:rPr>
              <a:t>web-based</a:t>
            </a:r>
            <a:r>
              <a:rPr lang="en-US" sz="1200" kern="1200" dirty="0" smtClean="0">
                <a:solidFill>
                  <a:schemeClr val="tx1"/>
                </a:solidFill>
                <a:effectLst/>
                <a:latin typeface="+mn-lt"/>
                <a:ea typeface="+mn-ea"/>
                <a:cs typeface="+mn-cs"/>
              </a:rPr>
              <a:t> information hub and clearinghouse for invasive species information in Texas.</a:t>
            </a:r>
          </a:p>
        </p:txBody>
      </p:sp>
      <p:sp>
        <p:nvSpPr>
          <p:cNvPr id="4" name="Slide Number Placeholder 3"/>
          <p:cNvSpPr>
            <a:spLocks noGrp="1"/>
          </p:cNvSpPr>
          <p:nvPr>
            <p:ph type="sldNum" sz="quarter" idx="10"/>
          </p:nvPr>
        </p:nvSpPr>
        <p:spPr/>
        <p:txBody>
          <a:bodyPr/>
          <a:lstStyle/>
          <a:p>
            <a:fld id="{21D0D7F5-E8C8-5E4B-9195-D6A3FAACD294}" type="slidenum">
              <a:rPr lang="en-US" smtClean="0"/>
              <a:t>71</a:t>
            </a:fld>
            <a:endParaRPr lang="en-US"/>
          </a:p>
        </p:txBody>
      </p:sp>
    </p:spTree>
    <p:extLst>
      <p:ext uri="{BB962C8B-B14F-4D97-AF65-F5344CB8AC3E}">
        <p14:creationId xmlns:p14="http://schemas.microsoft.com/office/powerpoint/2010/main" val="3119295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Texasinvasives.org</a:t>
            </a:r>
            <a:r>
              <a:rPr lang="en-US" sz="1200" kern="1200" baseline="0" dirty="0" smtClean="0">
                <a:solidFill>
                  <a:schemeClr val="tx1"/>
                </a:solidFill>
                <a:effectLst/>
                <a:latin typeface="+mn-lt"/>
                <a:ea typeface="+mn-ea"/>
                <a:cs typeface="+mn-cs"/>
              </a:rPr>
              <a:t> website houses the </a:t>
            </a:r>
            <a:r>
              <a:rPr lang="en-US" sz="1200" kern="1200" dirty="0" smtClean="0">
                <a:solidFill>
                  <a:schemeClr val="tx1"/>
                </a:solidFill>
                <a:effectLst/>
                <a:latin typeface="+mn-lt"/>
                <a:ea typeface="+mn-ea"/>
                <a:cs typeface="+mn-cs"/>
              </a:rPr>
              <a:t>Invaders </a:t>
            </a:r>
            <a:r>
              <a:rPr lang="en-US" sz="1200" kern="1200" dirty="0" smtClean="0">
                <a:solidFill>
                  <a:schemeClr val="tx1"/>
                </a:solidFill>
                <a:effectLst/>
                <a:latin typeface="+mn-lt"/>
                <a:ea typeface="+mn-ea"/>
                <a:cs typeface="+mn-cs"/>
              </a:rPr>
              <a:t>database: 175 Plants, 20 Animals, 46</a:t>
            </a:r>
            <a:r>
              <a:rPr lang="en-US" sz="1200" kern="1200" baseline="0" dirty="0" smtClean="0">
                <a:solidFill>
                  <a:schemeClr val="tx1"/>
                </a:solidFill>
                <a:effectLst/>
                <a:latin typeface="+mn-lt"/>
                <a:ea typeface="+mn-ea"/>
                <a:cs typeface="+mn-cs"/>
              </a:rPr>
              <a:t> Insec</a:t>
            </a:r>
            <a:r>
              <a:rPr lang="en-US" sz="1200" kern="1200" dirty="0" smtClean="0">
                <a:solidFill>
                  <a:schemeClr val="tx1"/>
                </a:solidFill>
                <a:effectLst/>
                <a:latin typeface="+mn-lt"/>
                <a:ea typeface="+mn-ea"/>
                <a:cs typeface="+mn-cs"/>
              </a:rPr>
              <a:t>ts, 4 Pathogens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72</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website</a:t>
            </a:r>
            <a:r>
              <a:rPr lang="en-US" sz="1200" kern="1200" baseline="0" dirty="0" smtClean="0">
                <a:solidFill>
                  <a:schemeClr val="tx1"/>
                </a:solidFill>
                <a:effectLst/>
                <a:latin typeface="+mn-lt"/>
                <a:ea typeface="+mn-ea"/>
                <a:cs typeface="+mn-cs"/>
              </a:rPr>
              <a:t> also presents</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alert species </a:t>
            </a:r>
            <a:r>
              <a:rPr lang="en-US" sz="1200" kern="1200" dirty="0" smtClean="0">
                <a:solidFill>
                  <a:schemeClr val="tx1"/>
                </a:solidFill>
                <a:effectLst/>
                <a:latin typeface="+mn-lt"/>
                <a:ea typeface="+mn-ea"/>
                <a:cs typeface="+mn-cs"/>
              </a:rPr>
              <a:t>for each </a:t>
            </a:r>
            <a:r>
              <a:rPr lang="en-US" sz="1200" kern="1200" dirty="0" smtClean="0">
                <a:solidFill>
                  <a:schemeClr val="tx1"/>
                </a:solidFill>
                <a:effectLst/>
                <a:latin typeface="+mn-lt"/>
                <a:ea typeface="+mn-ea"/>
                <a:cs typeface="+mn-cs"/>
              </a:rPr>
              <a:t>Eco region because Texas is such a diverse state—one single state list would be difficult to create.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73</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Click on the link and demonstrate its 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74</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meat and potatoes for today:</a:t>
            </a:r>
            <a:r>
              <a:rPr lang="en-US" sz="1200" kern="1200" baseline="0" dirty="0" smtClean="0">
                <a:solidFill>
                  <a:schemeClr val="tx1"/>
                </a:solidFill>
                <a:effectLst/>
                <a:latin typeface="+mn-lt"/>
                <a:ea typeface="+mn-ea"/>
                <a:cs typeface="+mn-cs"/>
              </a:rPr>
              <a:t>  An introduction to the Invaders of Texas program.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75</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 collect information on the distribution of invasive plants statewide, we developed the Invaders of Texas Citizen Science Program in 2005, which has since trained over 2,500 participants  </a:t>
            </a:r>
            <a:r>
              <a:rPr lang="en-US" sz="1200" kern="1200" smtClean="0">
                <a:solidFill>
                  <a:schemeClr val="tx1"/>
                </a:solidFill>
                <a:effectLst/>
                <a:latin typeface="+mn-lt"/>
                <a:ea typeface="+mn-ea"/>
                <a:cs typeface="+mn-cs"/>
              </a:rPr>
              <a:t>(2,588 on July 21, 2015).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76</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77</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78</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Since 2005, we </a:t>
            </a:r>
            <a:r>
              <a:rPr lang="en-US" sz="1200" kern="1200" smtClean="0">
                <a:solidFill>
                  <a:schemeClr val="tx1"/>
                </a:solidFill>
                <a:effectLst/>
                <a:latin typeface="+mn-lt"/>
                <a:ea typeface="+mn-ea"/>
                <a:cs typeface="+mn-cs"/>
              </a:rPr>
              <a:t>have trained </a:t>
            </a:r>
            <a:r>
              <a:rPr lang="en-US" sz="1200" kern="1200" dirty="0" smtClean="0">
                <a:solidFill>
                  <a:schemeClr val="tx1"/>
                </a:solidFill>
                <a:effectLst/>
                <a:latin typeface="+mn-lt"/>
                <a:ea typeface="+mn-ea"/>
                <a:cs typeface="+mn-cs"/>
              </a:rPr>
              <a:t>over 2,500 participants  (2,588 on July 21, 2015).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79</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Participants are organized into satellite groups, or as voyagers. Satellite groups are organized into teams who participated in an in-person workshop together, who will later report invasive species together in their community. Voyagers participated in self-paced online training, and are not organized into community teams.</a:t>
            </a:r>
            <a:r>
              <a:rPr lang="en-US" dirty="0" smtClean="0">
                <a:effectLst/>
              </a:rPr>
              <a:t> </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80</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There is also human health, social and recreational impacts from invasive species. Diseases like SARS and west Nile virus move globally sickening humans. Some plants species are toxic or can cause burns and blindness. Many species also sting or bite. An example is giant hogweed, whose sap causes horrible burns to skin when exposed to sunlight. Social and recreational impacts also decrease recreational access and travel.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a:t>
            </a:fld>
            <a:endParaRPr lang="en-US"/>
          </a:p>
        </p:txBody>
      </p:sp>
    </p:spTree>
    <p:extLst>
      <p:ext uri="{BB962C8B-B14F-4D97-AF65-F5344CB8AC3E}">
        <p14:creationId xmlns:p14="http://schemas.microsoft.com/office/powerpoint/2010/main" val="2459121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81</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Data collection. On the left is a datasheet for collecting observation information; it would be paired with a GPS and digital camera. This information would later be uploaded via the web interface you see in</a:t>
            </a:r>
            <a:r>
              <a:rPr lang="en-US" sz="1200" kern="1200" baseline="0" dirty="0" smtClean="0">
                <a:solidFill>
                  <a:schemeClr val="tx1"/>
                </a:solidFill>
                <a:effectLst/>
                <a:latin typeface="+mn-lt"/>
                <a:ea typeface="+mn-ea"/>
                <a:cs typeface="+mn-cs"/>
              </a:rPr>
              <a:t> the middle</a:t>
            </a:r>
            <a:r>
              <a:rPr lang="en-US" sz="1200" kern="1200" dirty="0" smtClean="0">
                <a:solidFill>
                  <a:schemeClr val="tx1"/>
                </a:solidFill>
                <a:effectLst/>
                <a:latin typeface="+mn-lt"/>
                <a:ea typeface="+mn-ea"/>
                <a:cs typeface="+mn-cs"/>
              </a:rPr>
              <a:t>. We also offer a mobile app, TX Invaders, which is available on Apple and Android mobile device platforms.</a:t>
            </a:r>
          </a:p>
        </p:txBody>
      </p:sp>
      <p:sp>
        <p:nvSpPr>
          <p:cNvPr id="4" name="Slide Number Placeholder 3"/>
          <p:cNvSpPr>
            <a:spLocks noGrp="1"/>
          </p:cNvSpPr>
          <p:nvPr>
            <p:ph type="sldNum" sz="quarter" idx="10"/>
          </p:nvPr>
        </p:nvSpPr>
        <p:spPr/>
        <p:txBody>
          <a:bodyPr/>
          <a:lstStyle/>
          <a:p>
            <a:fld id="{21D0D7F5-E8C8-5E4B-9195-D6A3FAACD294}" type="slidenum">
              <a:rPr lang="en-US" smtClean="0"/>
              <a:t>82</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These recorded observations are then submitted to the invaders database for validation by our team of reviewers. It is then available for the public and agencies for review. The data collected is based on the WIMS protocol, developed by The Nature Conservancy.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83</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is an example of the data collected. Via the web interface, you can map observations by species, or satellite group as seen on the right. Choosing a record will display the specific information and also show the photo submitted for the record.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84</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Invaders of Texas data is publically available using Google technology at </a:t>
            </a:r>
            <a:r>
              <a:rPr lang="en-US" sz="1200" kern="1200" dirty="0" err="1" smtClean="0">
                <a:solidFill>
                  <a:schemeClr val="tx1"/>
                </a:solidFill>
                <a:effectLst/>
                <a:latin typeface="+mn-lt"/>
                <a:ea typeface="+mn-ea"/>
                <a:cs typeface="+mn-cs"/>
              </a:rPr>
              <a:t>Texasinvasives.org</a:t>
            </a:r>
            <a:r>
              <a:rPr lang="en-US" sz="1200" kern="1200" dirty="0" smtClean="0">
                <a:solidFill>
                  <a:schemeClr val="tx1"/>
                </a:solidFill>
                <a:effectLst/>
                <a:latin typeface="+mn-lt"/>
                <a:ea typeface="+mn-ea"/>
                <a:cs typeface="+mn-cs"/>
              </a:rPr>
              <a:t>. This data is also shared on the national stage when we regularly share our information with the Early Detection and Distribution </a:t>
            </a:r>
            <a:r>
              <a:rPr lang="en-US" sz="1200" kern="1200" dirty="0" err="1" smtClean="0">
                <a:solidFill>
                  <a:schemeClr val="tx1"/>
                </a:solidFill>
                <a:effectLst/>
                <a:latin typeface="+mn-lt"/>
                <a:ea typeface="+mn-ea"/>
                <a:cs typeface="+mn-cs"/>
              </a:rPr>
              <a:t>MAPping</a:t>
            </a:r>
            <a:r>
              <a:rPr lang="en-US" sz="1200" kern="1200" dirty="0" smtClean="0">
                <a:solidFill>
                  <a:schemeClr val="tx1"/>
                </a:solidFill>
                <a:effectLst/>
                <a:latin typeface="+mn-lt"/>
                <a:ea typeface="+mn-ea"/>
                <a:cs typeface="+mn-cs"/>
              </a:rPr>
              <a:t> System (</a:t>
            </a:r>
            <a:r>
              <a:rPr lang="en-US" sz="1200" kern="1200" dirty="0" err="1" smtClean="0">
                <a:solidFill>
                  <a:schemeClr val="tx1"/>
                </a:solidFill>
                <a:effectLst/>
                <a:latin typeface="+mn-lt"/>
                <a:ea typeface="+mn-ea"/>
                <a:cs typeface="+mn-cs"/>
              </a:rPr>
              <a:t>EDDMapS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85</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is an example illustrating how the 18,000 observations are assisting control and management. On the left you will see the official federal distribution of </a:t>
            </a:r>
            <a:r>
              <a:rPr lang="en-US" sz="1200" kern="1200" dirty="0" err="1" smtClean="0">
                <a:solidFill>
                  <a:schemeClr val="tx1"/>
                </a:solidFill>
                <a:effectLst/>
                <a:latin typeface="+mn-lt"/>
                <a:ea typeface="+mn-ea"/>
                <a:cs typeface="+mn-cs"/>
              </a:rPr>
              <a:t>Arundo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donax</a:t>
            </a:r>
            <a:r>
              <a:rPr lang="en-US" sz="1200" kern="1200" dirty="0" smtClean="0">
                <a:solidFill>
                  <a:schemeClr val="tx1"/>
                </a:solidFill>
                <a:effectLst/>
                <a:latin typeface="+mn-lt"/>
                <a:ea typeface="+mn-ea"/>
                <a:cs typeface="+mn-cs"/>
              </a:rPr>
              <a:t>, on the right you will see this contrasted against the Invaders of Texas data. You will notice many more counties with this species in the Invaders data. With improved distribution information, invasive species managers and decision makers can better decide where to focus limited resources and staff.</a:t>
            </a:r>
          </a:p>
        </p:txBody>
      </p:sp>
      <p:sp>
        <p:nvSpPr>
          <p:cNvPr id="4" name="Slide Number Placeholder 3"/>
          <p:cNvSpPr>
            <a:spLocks noGrp="1"/>
          </p:cNvSpPr>
          <p:nvPr>
            <p:ph type="sldNum" sz="quarter" idx="10"/>
          </p:nvPr>
        </p:nvSpPr>
        <p:spPr/>
        <p:txBody>
          <a:bodyPr/>
          <a:lstStyle/>
          <a:p>
            <a:fld id="{21D0D7F5-E8C8-5E4B-9195-D6A3FAACD294}" type="slidenum">
              <a:rPr lang="en-US" smtClean="0"/>
              <a:t>86</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87</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88</a:t>
            </a:fld>
            <a:endParaRPr lang="en-US"/>
          </a:p>
        </p:txBody>
      </p:sp>
    </p:spTree>
    <p:extLst>
      <p:ext uri="{BB962C8B-B14F-4D97-AF65-F5344CB8AC3E}">
        <p14:creationId xmlns:p14="http://schemas.microsoft.com/office/powerpoint/2010/main" val="21391521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contrast the two programs, the Invaders of Texas Program is specifically designed to use citizen scientists to detect and report invasive plant species that are present in Texas. The Sentinel Pest Network is designed to increase the probability of early detection of pests and plants that are not yet present or widespread in Texas that have been significantly damaging in other areas.</a:t>
            </a:r>
            <a:br>
              <a:rPr lang="en-US" sz="1200" kern="1200" dirty="0" smtClean="0">
                <a:solidFill>
                  <a:schemeClr val="tx1"/>
                </a:solidFill>
                <a:effectLst/>
                <a:latin typeface="+mn-lt"/>
                <a:ea typeface="+mn-ea"/>
                <a:cs typeface="+mn-cs"/>
              </a:rPr>
            </a:br>
            <a:endParaRPr lang="en-US" baseline="0" dirty="0" smtClean="0"/>
          </a:p>
        </p:txBody>
      </p:sp>
      <p:sp>
        <p:nvSpPr>
          <p:cNvPr id="4" name="Slide Number Placeholder 3"/>
          <p:cNvSpPr>
            <a:spLocks noGrp="1"/>
          </p:cNvSpPr>
          <p:nvPr>
            <p:ph type="sldNum" sz="quarter" idx="10"/>
          </p:nvPr>
        </p:nvSpPr>
        <p:spPr/>
        <p:txBody>
          <a:bodyPr/>
          <a:lstStyle/>
          <a:p>
            <a:fld id="{21D0D7F5-E8C8-5E4B-9195-D6A3FAACD294}" type="slidenum">
              <a:rPr lang="en-US" smtClean="0"/>
              <a:t>89</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90</a:t>
            </a:fld>
            <a:endParaRPr lang="en-US"/>
          </a:p>
        </p:txBody>
      </p:sp>
    </p:spTree>
    <p:extLst>
      <p:ext uri="{BB962C8B-B14F-4D97-AF65-F5344CB8AC3E}">
        <p14:creationId xmlns:p14="http://schemas.microsoft.com/office/powerpoint/2010/main" val="237705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environmental damages of invasive species are vast. Many species can hybridize with native species like this hybrid mallard or hybridizing </a:t>
            </a:r>
            <a:r>
              <a:rPr lang="en-US" sz="1200" i="1" kern="1200" dirty="0" err="1" smtClean="0">
                <a:solidFill>
                  <a:schemeClr val="tx1"/>
                </a:solidFill>
                <a:effectLst/>
                <a:latin typeface="+mn-lt"/>
                <a:ea typeface="+mn-ea"/>
                <a:cs typeface="+mn-cs"/>
              </a:rPr>
              <a:t>Typha</a:t>
            </a:r>
            <a:r>
              <a:rPr lang="en-US" sz="1200" kern="1200" dirty="0" smtClean="0">
                <a:solidFill>
                  <a:schemeClr val="tx1"/>
                </a:solidFill>
                <a:effectLst/>
                <a:latin typeface="+mn-lt"/>
                <a:ea typeface="+mn-ea"/>
                <a:cs typeface="+mn-cs"/>
              </a:rPr>
              <a:t> cattails. These genetic impacts change the morphology and behavior of the native species, which often cannot be reverted. There are also population impacts, where native species are pushed out of their habitats by more aggressive invasive species. There can also be predation, as illustrated by feral cats killing native bird species or physical impacts such as non-native mollusks attaching to native species</a:t>
            </a:r>
            <a:r>
              <a:rPr lang="en-US" sz="1200" kern="1200" dirty="0" smtClean="0">
                <a:solidFill>
                  <a:schemeClr val="tx1"/>
                </a:solidFill>
                <a:effectLst/>
                <a:latin typeface="+mn-lt"/>
                <a:ea typeface="+mn-ea"/>
                <a:cs typeface="+mn-cs"/>
              </a:rPr>
              <a:t>. The lower right photo shows purple loosestrife that has crowded out the native wetlands plants.</a:t>
            </a:r>
            <a:endParaRPr lang="en-US" sz="1200" kern="1200" dirty="0" smtClean="0">
              <a:solidFill>
                <a:schemeClr val="tx1"/>
              </a:solidFill>
              <a:effectLst/>
              <a:latin typeface="+mn-lt"/>
              <a:ea typeface="+mn-ea"/>
              <a:cs typeface="+mn-cs"/>
            </a:endParaRPr>
          </a:p>
          <a:p>
            <a:endParaRPr lang="en-US" dirty="0" smtClean="0"/>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a:t>
            </a:fld>
            <a:endParaRPr lang="en-US"/>
          </a:p>
        </p:txBody>
      </p:sp>
    </p:spTree>
    <p:extLst>
      <p:ext uri="{BB962C8B-B14F-4D97-AF65-F5344CB8AC3E}">
        <p14:creationId xmlns:p14="http://schemas.microsoft.com/office/powerpoint/2010/main" val="36829368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Why Texas? Texas is a giant state that encompasses 9 </a:t>
            </a:r>
            <a:r>
              <a:rPr lang="en-US" sz="1200" kern="1200" dirty="0" err="1" smtClean="0">
                <a:solidFill>
                  <a:schemeClr val="tx1"/>
                </a:solidFill>
                <a:effectLst/>
                <a:latin typeface="+mn-lt"/>
                <a:ea typeface="+mn-ea"/>
                <a:cs typeface="+mn-cs"/>
              </a:rPr>
              <a:t>ecoregions</a:t>
            </a:r>
            <a:r>
              <a:rPr lang="en-US" sz="1200" kern="1200" dirty="0" smtClean="0">
                <a:solidFill>
                  <a:schemeClr val="tx1"/>
                </a:solidFill>
                <a:effectLst/>
                <a:latin typeface="+mn-lt"/>
                <a:ea typeface="+mn-ea"/>
                <a:cs typeface="+mn-cs"/>
              </a:rPr>
              <a:t>, has over 3,500 miles of border and is a major transportation hub for trade. International and interstate trade are major factors for the Texas economy, all of which could potentially introduce pests from other areas.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91</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Invaders of Texas program was so successful, that we then worked with partners like USDA-APHIS to expand the training to include 12 of the worst species that are not yet established, or widespread in Texas. The participants act as first detectors at introduction, so that agencies and partners can react quickly to an introduction of these high consequence species.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92</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It is important to note that the Sentinel Pest Network does not require an invaders account or training. Anyone can create an early detection report that is transmitted directly to agency first responders.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93</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45709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discussions with USDA APHIS and other partners, we developed a list of 12 pests that are wreaking havoc in other areas of the nation, but are not yet present or widespread in Texas. If these species were to become established in Texas, containment alone could cost tens of millions of dollars.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94</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Here is a general map of where the “Dirty Dozen” currently reside.  NOT YET ESTABNLISHED IN TEXAS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95</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a:t>
            </a:r>
            <a:r>
              <a:rPr lang="en-US" sz="1200" kern="1200" baseline="0" dirty="0" smtClean="0">
                <a:solidFill>
                  <a:schemeClr val="tx1"/>
                </a:solidFill>
                <a:effectLst/>
                <a:latin typeface="+mn-lt"/>
                <a:ea typeface="+mn-ea"/>
                <a:cs typeface="+mn-cs"/>
              </a:rPr>
              <a:t> how to enter data, how to see eradications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96</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a:t>
            </a:r>
            <a:r>
              <a:rPr lang="en-US" sz="1200" kern="1200" baseline="0" dirty="0" smtClean="0">
                <a:solidFill>
                  <a:schemeClr val="tx1"/>
                </a:solidFill>
                <a:effectLst/>
                <a:latin typeface="+mn-lt"/>
                <a:ea typeface="+mn-ea"/>
                <a:cs typeface="+mn-cs"/>
              </a:rPr>
              <a:t> how to enter data, how to see eradications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D0D7F5-E8C8-5E4B-9195-D6A3FAACD294}" type="slidenum">
              <a:rPr lang="en-US" smtClean="0"/>
              <a:t>97</a:t>
            </a:fld>
            <a:endParaRPr lang="en-US"/>
          </a:p>
        </p:txBody>
      </p:sp>
    </p:spTree>
    <p:extLst>
      <p:ext uri="{BB962C8B-B14F-4D97-AF65-F5344CB8AC3E}">
        <p14:creationId xmlns:p14="http://schemas.microsoft.com/office/powerpoint/2010/main" val="20670832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98</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Believed to be originally from East Africa, </a:t>
            </a:r>
            <a:r>
              <a:rPr lang="en-US" sz="1200" i="1" kern="1200" dirty="0" smtClean="0">
                <a:solidFill>
                  <a:schemeClr val="tx1"/>
                </a:solidFill>
                <a:latin typeface="+mn-lt"/>
                <a:ea typeface="+mn-ea"/>
                <a:cs typeface="+mn-cs"/>
              </a:rPr>
              <a:t>the giant African snail </a:t>
            </a:r>
            <a:r>
              <a:rPr lang="en-US" sz="1200" i="0" kern="1200" dirty="0" smtClean="0">
                <a:solidFill>
                  <a:schemeClr val="tx1"/>
                </a:solidFill>
                <a:latin typeface="+mn-lt"/>
                <a:ea typeface="+mn-ea"/>
                <a:cs typeface="+mn-cs"/>
              </a:rPr>
              <a:t>has established itself throughout the </a:t>
            </a:r>
            <a:r>
              <a:rPr lang="en-US" sz="1200" i="0" kern="1200" dirty="0" err="1" smtClean="0">
                <a:solidFill>
                  <a:schemeClr val="tx1"/>
                </a:solidFill>
                <a:latin typeface="+mn-lt"/>
                <a:ea typeface="+mn-ea"/>
                <a:cs typeface="+mn-cs"/>
              </a:rPr>
              <a:t>IndoPacific</a:t>
            </a:r>
            <a:r>
              <a:rPr lang="en-US" sz="1200" i="0" kern="1200" dirty="0" smtClean="0">
                <a:solidFill>
                  <a:schemeClr val="tx1"/>
                </a:solidFill>
                <a:latin typeface="+mn-lt"/>
                <a:ea typeface="+mn-ea"/>
                <a:cs typeface="+mn-cs"/>
              </a:rPr>
              <a:t> Basin, including the Hawaiian islands. In 1966 a boy smuggled three Giant African Snails into Florida from Hawaii. His grandmother later released the snails into their backyard. Seven years later, there were more than 18,000 adult snails and thousands of eggs. There have been recent reports of these snails being illegally imported by individuals for classroom exhibits, as pets or for food.</a:t>
            </a: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99</a:t>
            </a:fld>
            <a:endParaRPr lang="en-US"/>
          </a:p>
        </p:txBody>
      </p:sp>
    </p:spTree>
    <p:extLst>
      <p:ext uri="{BB962C8B-B14F-4D97-AF65-F5344CB8AC3E}">
        <p14:creationId xmlns:p14="http://schemas.microsoft.com/office/powerpoint/2010/main" val="114341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100</a:t>
            </a:fld>
            <a:endParaRPr lang="en-US"/>
          </a:p>
        </p:txBody>
      </p:sp>
    </p:spTree>
    <p:extLst>
      <p:ext uri="{BB962C8B-B14F-4D97-AF65-F5344CB8AC3E}">
        <p14:creationId xmlns:p14="http://schemas.microsoft.com/office/powerpoint/2010/main" val="11434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E7A403-C413-3A4F-A5B7-89E2D211299E}"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660712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7A403-C413-3A4F-A5B7-89E2D211299E}"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5468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7A403-C413-3A4F-A5B7-89E2D211299E}"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42192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7A403-C413-3A4F-A5B7-89E2D211299E}"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98199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92" indent="0">
              <a:buNone/>
              <a:defRPr sz="1800">
                <a:solidFill>
                  <a:schemeClr val="tx1">
                    <a:tint val="75000"/>
                  </a:schemeClr>
                </a:solidFill>
              </a:defRPr>
            </a:lvl2pPr>
            <a:lvl3pPr marL="914186" indent="0">
              <a:buNone/>
              <a:defRPr sz="1600">
                <a:solidFill>
                  <a:schemeClr val="tx1">
                    <a:tint val="75000"/>
                  </a:schemeClr>
                </a:solidFill>
              </a:defRPr>
            </a:lvl3pPr>
            <a:lvl4pPr marL="1371279" indent="0">
              <a:buNone/>
              <a:defRPr sz="1400">
                <a:solidFill>
                  <a:schemeClr val="tx1">
                    <a:tint val="75000"/>
                  </a:schemeClr>
                </a:solidFill>
              </a:defRPr>
            </a:lvl4pPr>
            <a:lvl5pPr marL="1828373" indent="0">
              <a:buNone/>
              <a:defRPr sz="1400">
                <a:solidFill>
                  <a:schemeClr val="tx1">
                    <a:tint val="75000"/>
                  </a:schemeClr>
                </a:solidFill>
              </a:defRPr>
            </a:lvl5pPr>
            <a:lvl6pPr marL="2285466" indent="0">
              <a:buNone/>
              <a:defRPr sz="1400">
                <a:solidFill>
                  <a:schemeClr val="tx1">
                    <a:tint val="75000"/>
                  </a:schemeClr>
                </a:solidFill>
              </a:defRPr>
            </a:lvl6pPr>
            <a:lvl7pPr marL="2742558" indent="0">
              <a:buNone/>
              <a:defRPr sz="1400">
                <a:solidFill>
                  <a:schemeClr val="tx1">
                    <a:tint val="75000"/>
                  </a:schemeClr>
                </a:solidFill>
              </a:defRPr>
            </a:lvl7pPr>
            <a:lvl8pPr marL="3199652" indent="0">
              <a:buNone/>
              <a:defRPr sz="1400">
                <a:solidFill>
                  <a:schemeClr val="tx1">
                    <a:tint val="75000"/>
                  </a:schemeClr>
                </a:solidFill>
              </a:defRPr>
            </a:lvl8pPr>
            <a:lvl9pPr marL="36567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10/10/16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4167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E7A403-C413-3A4F-A5B7-89E2D211299E}"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224776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E7A403-C413-3A4F-A5B7-89E2D211299E}" type="datetimeFigureOut">
              <a:rPr lang="en-US" smtClean="0"/>
              <a:t>10/10/16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36675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E7A403-C413-3A4F-A5B7-89E2D211299E}" type="datetimeFigureOut">
              <a:rPr lang="en-US" smtClean="0"/>
              <a:t>10/10/16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39849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A403-C413-3A4F-A5B7-89E2D211299E}" type="datetimeFigureOut">
              <a:rPr lang="en-US" smtClean="0"/>
              <a:t>10/10/16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772945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921629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10/10/16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280377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fld id="{79E7A403-C413-3A4F-A5B7-89E2D211299E}" type="datetimeFigureOut">
              <a:rPr lang="en-US" smtClean="0"/>
              <a:t>10/10/16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fld id="{01A7BC42-059E-8145-A0E7-19B093456598}" type="slidenum">
              <a:rPr lang="en-US" smtClean="0"/>
              <a:t>‹#›</a:t>
            </a:fld>
            <a:endParaRPr lang="en-US"/>
          </a:p>
        </p:txBody>
      </p:sp>
    </p:spTree>
    <p:extLst>
      <p:ext uri="{BB962C8B-B14F-4D97-AF65-F5344CB8AC3E}">
        <p14:creationId xmlns:p14="http://schemas.microsoft.com/office/powerpoint/2010/main" val="3363439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92"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457092" rtl="0" eaLnBrk="1" latinLnBrk="0" hangingPunct="1">
        <a:spcBef>
          <a:spcPct val="20000"/>
        </a:spcBef>
        <a:buFont typeface="Arial"/>
        <a:buChar char="•"/>
        <a:defRPr sz="3200" kern="1200">
          <a:solidFill>
            <a:schemeClr val="tx1"/>
          </a:solidFill>
          <a:latin typeface="+mn-lt"/>
          <a:ea typeface="+mn-ea"/>
          <a:cs typeface="+mn-cs"/>
        </a:defRPr>
      </a:lvl1pPr>
      <a:lvl2pPr marL="742776" indent="-285684" algn="l" defTabSz="457092" rtl="0" eaLnBrk="1" latinLnBrk="0" hangingPunct="1">
        <a:spcBef>
          <a:spcPct val="20000"/>
        </a:spcBef>
        <a:buFont typeface="Arial"/>
        <a:buChar char="–"/>
        <a:defRPr sz="2800" kern="1200">
          <a:solidFill>
            <a:schemeClr val="tx1"/>
          </a:solidFill>
          <a:latin typeface="+mn-lt"/>
          <a:ea typeface="+mn-ea"/>
          <a:cs typeface="+mn-cs"/>
        </a:defRPr>
      </a:lvl2pPr>
      <a:lvl3pPr marL="1142733" indent="-228546" algn="l" defTabSz="457092" rtl="0" eaLnBrk="1" latinLnBrk="0" hangingPunct="1">
        <a:spcBef>
          <a:spcPct val="20000"/>
        </a:spcBef>
        <a:buFont typeface="Arial"/>
        <a:buChar char="•"/>
        <a:defRPr sz="2400" kern="1200">
          <a:solidFill>
            <a:schemeClr val="tx1"/>
          </a:solidFill>
          <a:latin typeface="+mn-lt"/>
          <a:ea typeface="+mn-ea"/>
          <a:cs typeface="+mn-cs"/>
        </a:defRPr>
      </a:lvl3pPr>
      <a:lvl4pPr marL="1599825" indent="-228546" algn="l" defTabSz="457092" rtl="0" eaLnBrk="1" latinLnBrk="0" hangingPunct="1">
        <a:spcBef>
          <a:spcPct val="20000"/>
        </a:spcBef>
        <a:buFont typeface="Arial"/>
        <a:buChar char="–"/>
        <a:defRPr sz="2000" kern="1200">
          <a:solidFill>
            <a:schemeClr val="tx1"/>
          </a:solidFill>
          <a:latin typeface="+mn-lt"/>
          <a:ea typeface="+mn-ea"/>
          <a:cs typeface="+mn-cs"/>
        </a:defRPr>
      </a:lvl4pPr>
      <a:lvl5pPr marL="2056919" indent="-228546" algn="l" defTabSz="457092" rtl="0" eaLnBrk="1" latinLnBrk="0" hangingPunct="1">
        <a:spcBef>
          <a:spcPct val="20000"/>
        </a:spcBef>
        <a:buFont typeface="Arial"/>
        <a:buChar char="»"/>
        <a:defRPr sz="2000" kern="1200">
          <a:solidFill>
            <a:schemeClr val="tx1"/>
          </a:solidFill>
          <a:latin typeface="+mn-lt"/>
          <a:ea typeface="+mn-ea"/>
          <a:cs typeface="+mn-cs"/>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67.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68.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69.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0.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1.png"/><Relationship Id="rId7" Type="http://schemas.openxmlformats.org/officeDocument/2006/relationships/image" Target="../media/image172.jpe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4.png"/><Relationship Id="rId7" Type="http://schemas.openxmlformats.org/officeDocument/2006/relationships/image" Target="../media/image175.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6.jpeg"/><Relationship Id="rId7" Type="http://schemas.openxmlformats.org/officeDocument/2006/relationships/image" Target="../media/image177.jpe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8.png"/><Relationship Id="rId7" Type="http://schemas.openxmlformats.org/officeDocument/2006/relationships/image" Target="../media/image179.jpe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80.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81.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84.jpeg"/><Relationship Id="rId7" Type="http://schemas.openxmlformats.org/officeDocument/2006/relationships/image" Target="../media/image185.png"/><Relationship Id="rId8" Type="http://schemas.openxmlformats.org/officeDocument/2006/relationships/image" Target="../media/image186.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87.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88.png"/><Relationship Id="rId7" Type="http://schemas.openxmlformats.org/officeDocument/2006/relationships/image" Target="../media/image189.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90.png"/><Relationship Id="rId7" Type="http://schemas.openxmlformats.org/officeDocument/2006/relationships/image" Target="../media/image191.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92.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95.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96.jpg"/><Relationship Id="rId7" Type="http://schemas.openxmlformats.org/officeDocument/2006/relationships/image" Target="../media/image197.jpg"/><Relationship Id="rId8" Type="http://schemas.openxmlformats.org/officeDocument/2006/relationships/image" Target="../media/image198.jpeg"/><Relationship Id="rId9" Type="http://schemas.openxmlformats.org/officeDocument/2006/relationships/image" Target="../media/image199.jpe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00.jpeg"/><Relationship Id="rId7" Type="http://schemas.openxmlformats.org/officeDocument/2006/relationships/image" Target="../media/image201.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9.jpe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02.jpeg"/><Relationship Id="rId7" Type="http://schemas.openxmlformats.org/officeDocument/2006/relationships/image" Target="../media/image203.png"/><Relationship Id="rId8" Type="http://schemas.openxmlformats.org/officeDocument/2006/relationships/image" Target="../media/image204.jpe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05.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06.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07.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08.png"/><Relationship Id="rId7" Type="http://schemas.openxmlformats.org/officeDocument/2006/relationships/image" Target="../media/image209.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0.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1.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9.xml.rels><?xml version="1.0" encoding="UTF-8" standalone="yes"?>
<Relationships xmlns="http://schemas.openxmlformats.org/package/2006/relationships"><Relationship Id="rId11" Type="http://schemas.openxmlformats.org/officeDocument/2006/relationships/image" Target="../media/image212.jpeg"/><Relationship Id="rId12" Type="http://schemas.openxmlformats.org/officeDocument/2006/relationships/image" Target="../media/image57.gif"/><Relationship Id="rId13"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www.texasinvasives.org/workshop/" TargetMode="External"/><Relationship Id="rId7" Type="http://schemas.openxmlformats.org/officeDocument/2006/relationships/hyperlink" Target="http://www.texasinvasives.org/calculator/" TargetMode="External"/><Relationship Id="rId8" Type="http://schemas.openxmlformats.org/officeDocument/2006/relationships/hyperlink" Target="https://itunes.apple.com/app/texas-invaders/id572419215?mt=8" TargetMode="External"/><Relationship Id="rId9" Type="http://schemas.openxmlformats.org/officeDocument/2006/relationships/hyperlink" Target="https://play.google.com/store/apps/details?id=com.bugwood.texasinvasives" TargetMode="External"/><Relationship Id="rId10" Type="http://schemas.openxmlformats.org/officeDocument/2006/relationships/image" Target="../media/image1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9.png"/><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9.png"/><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13.png"/><Relationship Id="rId6" Type="http://schemas.openxmlformats.org/officeDocument/2006/relationships/image" Target="../media/image214.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09.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09.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09.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4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15.jpg"/><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16.jpe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17.jpeg"/><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18.jpeg"/><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19.jpeg"/><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hyperlink" Target="http://www.texasinvasives.org/workshop/" TargetMode="External"/><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20.PNG"/><Relationship Id="rId7" Type="http://schemas.openxmlformats.org/officeDocument/2006/relationships/image" Target="../media/image2.png"/><Relationship Id="rId8" Type="http://schemas.openxmlformats.org/officeDocument/2006/relationships/image" Target="../media/image221.PNG"/><Relationship Id="rId9" Type="http://schemas.openxmlformats.org/officeDocument/2006/relationships/image" Target="../media/image222.PNG"/><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4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jpeg"/><Relationship Id="rId13"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2.png"/><Relationship Id="rId9" Type="http://schemas.openxmlformats.org/officeDocument/2006/relationships/image" Target="../media/image38.jpg"/><Relationship Id="rId10"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jpeg"/><Relationship Id="rId10"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49.png"/><Relationship Id="rId8" Type="http://schemas.openxmlformats.org/officeDocument/2006/relationships/image" Target="../media/image50.gi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2.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7.gif"/><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6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64.jpe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74.jpeg"/><Relationship Id="rId7" Type="http://schemas.openxmlformats.org/officeDocument/2006/relationships/image" Target="../media/image75.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2.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3.png"/><Relationship Id="rId7" Type="http://schemas.openxmlformats.org/officeDocument/2006/relationships/image" Target="../media/image84.tiff"/><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www.texasinvasives.org" TargetMode="External"/><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5.jpeg"/><Relationship Id="rId7" Type="http://schemas.openxmlformats.org/officeDocument/2006/relationships/image" Target="../media/image86.jpeg"/><Relationship Id="rId8" Type="http://schemas.openxmlformats.org/officeDocument/2006/relationships/image" Target="../media/image2.png"/><Relationship Id="rId9" Type="http://schemas.openxmlformats.org/officeDocument/2006/relationships/image" Target="../media/image87.jpeg"/><Relationship Id="rId10"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9.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6.jpg"/><Relationship Id="rId8"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3.jpeg"/><Relationship Id="rId8"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5.jpeg"/><Relationship Id="rId8" Type="http://schemas.openxmlformats.org/officeDocument/2006/relationships/image" Target="../media/image96.jp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99.jpg"/><Relationship Id="rId8" Type="http://schemas.openxmlformats.org/officeDocument/2006/relationships/image" Target="../media/image100.jpeg"/><Relationship Id="rId9" Type="http://schemas.openxmlformats.org/officeDocument/2006/relationships/image" Target="../media/image101.jpg"/><Relationship Id="rId10" Type="http://schemas.openxmlformats.org/officeDocument/2006/relationships/image" Target="../media/image102.jpg"/><Relationship Id="rId11" Type="http://schemas.openxmlformats.org/officeDocument/2006/relationships/image" Target="../media/image103.jp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jpg"/><Relationship Id="rId7" Type="http://schemas.openxmlformats.org/officeDocument/2006/relationships/image" Target="../media/image14.jpeg"/><Relationship Id="rId8" Type="http://schemas.openxmlformats.org/officeDocument/2006/relationships/image" Target="../media/image15.jp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05.jpg"/><Relationship Id="rId8" Type="http://schemas.openxmlformats.org/officeDocument/2006/relationships/image" Target="../media/image106.jpg"/><Relationship Id="rId9" Type="http://schemas.openxmlformats.org/officeDocument/2006/relationships/image" Target="../media/image107.jp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hyperlink" Target="http://www.tpwd.state.tx.us/huntwild/wild/species/exotic/prohibited_aquatic.phtml" TargetMode="External"/><Relationship Id="rId8"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08.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10.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11.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2.tiff"/><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115.jpeg"/><Relationship Id="rId9" Type="http://schemas.openxmlformats.org/officeDocument/2006/relationships/image" Target="../media/image116.png"/><Relationship Id="rId10" Type="http://schemas.openxmlformats.org/officeDocument/2006/relationships/image" Target="../media/image117.jpeg"/><Relationship Id="rId11"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www.texasinvasives.org" TargetMode="External"/><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8.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9.png"/><Relationship Id="rId7" Type="http://schemas.openxmlformats.org/officeDocument/2006/relationships/chart" Target="../charts/chart1.xml"/><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0.jpeg"/><Relationship Id="rId7" Type="http://schemas.openxmlformats.org/officeDocument/2006/relationships/image" Target="../media/image121.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2.jpe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3.png"/><Relationship Id="rId7" Type="http://schemas.openxmlformats.org/officeDocument/2006/relationships/image" Target="../media/image124.jpeg"/><Relationship Id="rId8" Type="http://schemas.openxmlformats.org/officeDocument/2006/relationships/image" Target="../media/image125.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6.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0.jpeg"/><Relationship Id="rId7" Type="http://schemas.openxmlformats.org/officeDocument/2006/relationships/image" Target="../media/image131.jpe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2.jpeg"/><Relationship Id="rId7" Type="http://schemas.openxmlformats.org/officeDocument/2006/relationships/image" Target="../media/image133.jpe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www.texasinvasives.org" TargetMode="External"/><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56.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4.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4.xml.rels><?xml version="1.0" encoding="UTF-8" standalone="yes"?>
<Relationships xmlns="http://schemas.openxmlformats.org/package/2006/relationships"><Relationship Id="rId11" Type="http://schemas.openxmlformats.org/officeDocument/2006/relationships/image" Target="../media/image144.png"/><Relationship Id="rId12" Type="http://schemas.openxmlformats.org/officeDocument/2006/relationships/image" Target="../media/image145.png"/><Relationship Id="rId13" Type="http://schemas.openxmlformats.org/officeDocument/2006/relationships/image" Target="../media/image146.png"/><Relationship Id="rId14" Type="http://schemas.openxmlformats.org/officeDocument/2006/relationships/image" Target="../media/image147.png"/><Relationship Id="rId15" Type="http://schemas.openxmlformats.org/officeDocument/2006/relationships/image" Target="../media/image148.png"/><Relationship Id="rId16" Type="http://schemas.openxmlformats.org/officeDocument/2006/relationships/image" Target="../media/image149.png"/><Relationship Id="rId17" Type="http://schemas.openxmlformats.org/officeDocument/2006/relationships/image" Target="../media/image150.png"/><Relationship Id="rId1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40.png"/><Relationship Id="rId7" Type="http://schemas.openxmlformats.org/officeDocument/2006/relationships/image" Target="../media/image136.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43.png"/></Relationships>
</file>

<file path=ppt/slides/_rels/slide95.xml.rels><?xml version="1.0" encoding="UTF-8" standalone="yes"?>
<Relationships xmlns="http://schemas.openxmlformats.org/package/2006/relationships"><Relationship Id="rId11" Type="http://schemas.openxmlformats.org/officeDocument/2006/relationships/image" Target="../media/image159.png"/><Relationship Id="rId12" Type="http://schemas.openxmlformats.org/officeDocument/2006/relationships/image" Target="../media/image160.png"/><Relationship Id="rId13" Type="http://schemas.openxmlformats.org/officeDocument/2006/relationships/image" Target="../media/image161.png"/><Relationship Id="rId14" Type="http://schemas.openxmlformats.org/officeDocument/2006/relationships/image" Target="../media/image162.png"/><Relationship Id="rId1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png"/><Relationship Id="rId9" Type="http://schemas.openxmlformats.org/officeDocument/2006/relationships/image" Target="../media/image157.png"/><Relationship Id="rId10" Type="http://schemas.openxmlformats.org/officeDocument/2006/relationships/image" Target="../media/image158.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hyperlink" Target="http://www.texasinvasives.org" TargetMode="External"/><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1399741"/>
            <a:ext cx="8686800" cy="453111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600" dirty="0">
                <a:solidFill>
                  <a:schemeClr val="accent6">
                    <a:lumMod val="50000"/>
                  </a:schemeClr>
                </a:solidFill>
                <a:latin typeface="WC ROUGHTRAD Bta"/>
                <a:cs typeface="WC ROUGHTRAD Bta"/>
              </a:rPr>
              <a:t>Help in the Fight Against Invasive Species</a:t>
            </a:r>
          </a:p>
          <a:p>
            <a:pPr algn="ctr"/>
            <a:endParaRPr lang="en-US" sz="2000" dirty="0">
              <a:solidFill>
                <a:schemeClr val="accent6">
                  <a:lumMod val="50000"/>
                </a:schemeClr>
              </a:solidFill>
              <a:latin typeface="WC ROUGHTRAD Bta"/>
              <a:cs typeface="WC ROUGHTRAD Bta"/>
            </a:endParaRPr>
          </a:p>
          <a:p>
            <a:pPr algn="ctr"/>
            <a:r>
              <a:rPr lang="en-US" sz="2800" b="1" i="1" dirty="0">
                <a:solidFill>
                  <a:schemeClr val="accent6">
                    <a:lumMod val="75000"/>
                  </a:schemeClr>
                </a:solidFill>
                <a:latin typeface="+mj-lt"/>
                <a:cs typeface="WC ROUGHTRAD Bta"/>
              </a:rPr>
              <a:t>A Workshop of the Invaders of Texas Program</a:t>
            </a:r>
          </a:p>
          <a:p>
            <a:pPr algn="ctr"/>
            <a:r>
              <a:rPr lang="en-US" sz="2000" dirty="0">
                <a:solidFill>
                  <a:schemeClr val="accent6">
                    <a:lumMod val="50000"/>
                  </a:schemeClr>
                </a:solidFill>
                <a:latin typeface="WC ROUGHTRAD Bta"/>
                <a:cs typeface="WC ROUGHTRAD Bta"/>
              </a:rPr>
              <a:t> </a:t>
            </a:r>
            <a:endParaRPr lang="en-US" sz="2000" b="1" i="1" dirty="0">
              <a:solidFill>
                <a:schemeClr val="accent6">
                  <a:lumMod val="75000"/>
                </a:schemeClr>
              </a:solidFill>
              <a:latin typeface="+mj-lt"/>
              <a:cs typeface="WC ROUGHTRAD Bta"/>
            </a:endParaRPr>
          </a:p>
          <a:p>
            <a:pPr algn="ctr"/>
            <a:r>
              <a:rPr lang="en-US" sz="2000" dirty="0" smtClean="0">
                <a:solidFill>
                  <a:srgbClr val="000000"/>
                </a:solidFill>
                <a:latin typeface="+mj-lt"/>
                <a:cs typeface="WC ROUGHTRAD Bta"/>
              </a:rPr>
              <a:t>June 25, 2016</a:t>
            </a:r>
            <a:endParaRPr lang="en-US" sz="2000" dirty="0">
              <a:solidFill>
                <a:srgbClr val="000000"/>
              </a:solidFill>
              <a:latin typeface="+mj-lt"/>
              <a:cs typeface="WC ROUGHTRAD Bta"/>
            </a:endParaRPr>
          </a:p>
          <a:p>
            <a:pPr algn="ctr"/>
            <a:r>
              <a:rPr lang="en-US" sz="2000" dirty="0" smtClean="0">
                <a:solidFill>
                  <a:schemeClr val="tx1"/>
                </a:solidFill>
              </a:rPr>
              <a:t>Sheldon Lake State Park</a:t>
            </a:r>
            <a:r>
              <a:rPr lang="en-US" sz="2000" dirty="0" smtClean="0"/>
              <a:t> </a:t>
            </a:r>
            <a:endParaRPr lang="en-US" sz="2000" dirty="0">
              <a:solidFill>
                <a:srgbClr val="000000"/>
              </a:solidFill>
              <a:latin typeface="+mj-lt"/>
              <a:cs typeface="WC ROUGHTRAD Bta"/>
            </a:endParaRPr>
          </a:p>
          <a:p>
            <a:pPr algn="ctr">
              <a:tabLst>
                <a:tab pos="460375" algn="l"/>
                <a:tab pos="4575175" algn="l"/>
              </a:tabLst>
            </a:pPr>
            <a:endParaRPr lang="en-US" sz="1600" b="1" dirty="0" smtClean="0">
              <a:solidFill>
                <a:srgbClr val="000000"/>
              </a:solidFill>
              <a:latin typeface="+mj-lt"/>
              <a:cs typeface="WC ROUGHTRAD Bta"/>
            </a:endParaRPr>
          </a:p>
          <a:p>
            <a:pPr algn="ctr">
              <a:tabLst>
                <a:tab pos="460375" algn="l"/>
                <a:tab pos="4575175" algn="l"/>
              </a:tabLst>
            </a:pPr>
            <a:r>
              <a:rPr lang="en-US" sz="1600" b="1" dirty="0" smtClean="0">
                <a:solidFill>
                  <a:srgbClr val="000000"/>
                </a:solidFill>
                <a:latin typeface="+mj-lt"/>
                <a:cs typeface="WC ROUGHTRAD Bta"/>
              </a:rPr>
              <a:t>Hans Landel</a:t>
            </a:r>
            <a:r>
              <a:rPr lang="en-US" sz="1600" dirty="0" smtClean="0">
                <a:solidFill>
                  <a:srgbClr val="000000"/>
                </a:solidFill>
                <a:latin typeface="+mj-lt"/>
                <a:cs typeface="WC ROUGHTRAD Bta"/>
              </a:rPr>
              <a:t>, Ph.D.</a:t>
            </a:r>
          </a:p>
          <a:p>
            <a:pPr algn="ctr" defTabSz="472965">
              <a:tabLst>
                <a:tab pos="460375" algn="l"/>
                <a:tab pos="4575175" algn="l"/>
              </a:tabLst>
            </a:pPr>
            <a:r>
              <a:rPr lang="en-US" sz="1600" dirty="0" smtClean="0">
                <a:solidFill>
                  <a:srgbClr val="000000"/>
                </a:solidFill>
              </a:rPr>
              <a:t>Invasive </a:t>
            </a:r>
            <a:r>
              <a:rPr lang="en-US" sz="1600" dirty="0">
                <a:solidFill>
                  <a:srgbClr val="000000"/>
                </a:solidFill>
              </a:rPr>
              <a:t>Species </a:t>
            </a:r>
            <a:r>
              <a:rPr lang="en-US" sz="1600" dirty="0" smtClean="0">
                <a:solidFill>
                  <a:srgbClr val="000000"/>
                </a:solidFill>
              </a:rPr>
              <a:t>Coordinator</a:t>
            </a:r>
          </a:p>
          <a:p>
            <a:pPr algn="ctr" defTabSz="472965">
              <a:tabLst>
                <a:tab pos="460375" algn="l"/>
                <a:tab pos="4575175" algn="l"/>
              </a:tabLst>
            </a:pPr>
            <a:r>
              <a:rPr lang="en-US" sz="1600" dirty="0" smtClean="0">
                <a:solidFill>
                  <a:srgbClr val="000000"/>
                </a:solidFill>
              </a:rPr>
              <a:t>Lady </a:t>
            </a:r>
            <a:r>
              <a:rPr lang="en-US" sz="1600" dirty="0">
                <a:solidFill>
                  <a:srgbClr val="000000"/>
                </a:solidFill>
              </a:rPr>
              <a:t>Bird Johnson Wildflower </a:t>
            </a:r>
            <a:r>
              <a:rPr lang="en-US" sz="1600" dirty="0" smtClean="0">
                <a:solidFill>
                  <a:srgbClr val="000000"/>
                </a:solidFill>
              </a:rPr>
              <a:t>Center</a:t>
            </a:r>
            <a:endParaRPr lang="en-US" sz="1600" dirty="0">
              <a:solidFill>
                <a:srgbClr val="000000"/>
              </a:solidFill>
            </a:endParaRPr>
          </a:p>
          <a:p>
            <a:pPr defTabSz="472965">
              <a:tabLst>
                <a:tab pos="460375" algn="l"/>
                <a:tab pos="4284663" algn="l"/>
              </a:tabLst>
            </a:pPr>
            <a:r>
              <a:rPr lang="en-US" dirty="0" smtClean="0">
                <a:solidFill>
                  <a:srgbClr val="000000"/>
                </a:solidFill>
              </a:rPr>
              <a:t>	</a:t>
            </a:r>
            <a:endParaRPr lang="en-US" dirty="0">
              <a:solidFill>
                <a:srgbClr val="000000"/>
              </a:solidFill>
            </a:endParaRPr>
          </a:p>
          <a:p>
            <a:pPr defTabSz="461855">
              <a:tabLst>
                <a:tab pos="461855" algn="l"/>
                <a:tab pos="4574105" algn="l"/>
              </a:tabLst>
            </a:pPr>
            <a:r>
              <a:rPr lang="en-US" dirty="0" smtClean="0">
                <a:solidFill>
                  <a:srgbClr val="000000"/>
                </a:solidFill>
              </a:rPr>
              <a:t>		</a:t>
            </a:r>
            <a:endParaRPr lang="en-US" dirty="0" smtClean="0">
              <a:solidFill>
                <a:srgbClr val="000000"/>
              </a:solidFill>
              <a:latin typeface="+mj-lt"/>
              <a:cs typeface="WC ROUGHTRAD Bta"/>
            </a:endParaRPr>
          </a:p>
          <a:p>
            <a:endParaRPr lang="en-US" b="1" i="1" dirty="0">
              <a:solidFill>
                <a:schemeClr val="accent6">
                  <a:lumMod val="75000"/>
                </a:schemeClr>
              </a:solidFill>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15855039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486798"/>
            <a:ext cx="9144000" cy="5371203"/>
            <a:chOff x="0" y="1486797"/>
            <a:chExt cx="9144000" cy="4404988"/>
          </a:xfrm>
        </p:grpSpPr>
        <p:pic>
          <p:nvPicPr>
            <p:cNvPr id="21" name="Picture 20"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2" name="Picture 21"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3" name="Picture 22"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Damages</a:t>
            </a:r>
            <a:r>
              <a:rPr lang="en-US" dirty="0" smtClean="0"/>
              <a:t/>
            </a:r>
            <a:br>
              <a:rPr lang="en-US" dirty="0" smtClean="0"/>
            </a:br>
            <a:r>
              <a:rPr lang="en-US" sz="2400" dirty="0"/>
              <a:t>Environmental</a:t>
            </a:r>
          </a:p>
        </p:txBody>
      </p:sp>
      <p:sp>
        <p:nvSpPr>
          <p:cNvPr id="12" name="Content Placeholder 8"/>
          <p:cNvSpPr>
            <a:spLocks noGrp="1"/>
          </p:cNvSpPr>
          <p:nvPr>
            <p:ph idx="1"/>
          </p:nvPr>
        </p:nvSpPr>
        <p:spPr>
          <a:xfrm>
            <a:off x="516043" y="2294108"/>
            <a:ext cx="4551939" cy="2286216"/>
          </a:xfrm>
        </p:spPr>
        <p:txBody>
          <a:bodyPr>
            <a:normAutofit/>
          </a:bodyPr>
          <a:lstStyle/>
          <a:p>
            <a:pPr algn="just">
              <a:spcBef>
                <a:spcPts val="0"/>
              </a:spcBef>
            </a:pPr>
            <a:r>
              <a:rPr lang="en-US" sz="2200" b="1" dirty="0"/>
              <a:t>Community Impacts:</a:t>
            </a:r>
          </a:p>
          <a:p>
            <a:pPr lvl="1" algn="just">
              <a:spcBef>
                <a:spcPts val="0"/>
              </a:spcBef>
              <a:buSzPct val="75000"/>
            </a:pPr>
            <a:r>
              <a:rPr lang="en-US" sz="2200" dirty="0"/>
              <a:t>Species composition</a:t>
            </a:r>
          </a:p>
          <a:p>
            <a:pPr lvl="1" algn="just">
              <a:spcBef>
                <a:spcPts val="0"/>
              </a:spcBef>
              <a:buSzPct val="75000"/>
            </a:pPr>
            <a:r>
              <a:rPr lang="en-US" sz="2200" dirty="0"/>
              <a:t>Lower biodiversity</a:t>
            </a:r>
          </a:p>
          <a:p>
            <a:pPr lvl="1" algn="just">
              <a:spcBef>
                <a:spcPts val="0"/>
              </a:spcBef>
              <a:buSzPct val="75000"/>
            </a:pPr>
            <a:r>
              <a:rPr lang="en-US" sz="2200" dirty="0" smtClean="0"/>
              <a:t>Species interactions</a:t>
            </a:r>
          </a:p>
          <a:p>
            <a:pPr lvl="1" algn="just">
              <a:spcBef>
                <a:spcPts val="0"/>
              </a:spcBef>
              <a:buSzPct val="75000"/>
            </a:pPr>
            <a:r>
              <a:rPr lang="en-US" sz="2200" dirty="0" smtClean="0"/>
              <a:t>Extinction</a:t>
            </a:r>
            <a:endParaRPr lang="en-US" sz="2200" dirty="0"/>
          </a:p>
        </p:txBody>
      </p:sp>
      <p:grpSp>
        <p:nvGrpSpPr>
          <p:cNvPr id="4" name="Group 3"/>
          <p:cNvGrpSpPr/>
          <p:nvPr/>
        </p:nvGrpSpPr>
        <p:grpSpPr>
          <a:xfrm>
            <a:off x="3142058" y="2200239"/>
            <a:ext cx="5604945" cy="3911930"/>
            <a:chOff x="3142056" y="2008255"/>
            <a:chExt cx="5604945" cy="391193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05017" y="3955571"/>
              <a:ext cx="3041983" cy="1964614"/>
            </a:xfrm>
            <a:prstGeom prst="rect">
              <a:avLst/>
            </a:prstGeom>
            <a:ln>
              <a:solidFill>
                <a:srgbClr val="000000"/>
              </a:solidFill>
            </a:ln>
          </p:spPr>
        </p:pic>
        <p:pic>
          <p:nvPicPr>
            <p:cNvPr id="9" name="Picture 8"/>
            <p:cNvPicPr>
              <a:picLocks noChangeAspect="1"/>
            </p:cNvPicPr>
            <p:nvPr/>
          </p:nvPicPr>
          <p:blipFill>
            <a:blip r:embed="rId7"/>
            <a:stretch>
              <a:fillRect/>
            </a:stretch>
          </p:blipFill>
          <p:spPr>
            <a:xfrm>
              <a:off x="5705017" y="2008255"/>
              <a:ext cx="3041984" cy="1964615"/>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3142056" y="3972870"/>
              <a:ext cx="2562961" cy="1947315"/>
            </a:xfrm>
            <a:prstGeom prst="rect">
              <a:avLst/>
            </a:prstGeom>
            <a:ln>
              <a:solidFill>
                <a:srgbClr val="000000"/>
              </a:solidFill>
            </a:ln>
          </p:spPr>
        </p:pic>
      </p:grpSp>
      <p:pic>
        <p:nvPicPr>
          <p:cNvPr id="20" name="Picture 19"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
        <p:nvSpPr>
          <p:cNvPr id="13" name="Rectangle 12"/>
          <p:cNvSpPr/>
          <p:nvPr/>
        </p:nvSpPr>
        <p:spPr>
          <a:xfrm>
            <a:off x="7305792" y="6355601"/>
            <a:ext cx="1503173" cy="276977"/>
          </a:xfrm>
          <a:prstGeom prst="rect">
            <a:avLst/>
          </a:prstGeom>
        </p:spPr>
        <p:txBody>
          <a:bodyPr wrap="square" lIns="91418" tIns="45709" rIns="91418" bIns="45709">
            <a:spAutoFit/>
          </a:bodyPr>
          <a:lstStyle/>
          <a:p>
            <a:pPr algn="ctr"/>
            <a:r>
              <a:rPr lang="en-US" sz="1200" dirty="0" err="1" smtClean="0">
                <a:solidFill>
                  <a:srgbClr val="FFFFFF"/>
                </a:solidFill>
              </a:rPr>
              <a:t>Bugwood.com</a:t>
            </a:r>
            <a:endParaRPr lang="en-US" sz="1200" dirty="0">
              <a:solidFill>
                <a:srgbClr val="FFFFFF"/>
              </a:solidFill>
              <a:latin typeface="Goudy Old Style"/>
            </a:endParaRPr>
          </a:p>
        </p:txBody>
      </p:sp>
    </p:spTree>
    <p:extLst>
      <p:ext uri="{BB962C8B-B14F-4D97-AF65-F5344CB8AC3E}">
        <p14:creationId xmlns:p14="http://schemas.microsoft.com/office/powerpoint/2010/main" val="105258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Giant African Snail</a:t>
            </a:r>
            <a:br>
              <a:rPr lang="en-US" sz="3000" dirty="0" smtClean="0">
                <a:latin typeface="WC ROUGHTRAD Bta"/>
                <a:cs typeface="WC ROUGHTRAD Bta"/>
              </a:rPr>
            </a:br>
            <a:r>
              <a:rPr lang="en-US" sz="2200" dirty="0" smtClean="0">
                <a:latin typeface="Calibri"/>
                <a:cs typeface="Calibri"/>
              </a:rPr>
              <a:t>Identification</a:t>
            </a:r>
            <a:endParaRPr lang="en-US" sz="2200" dirty="0">
              <a:latin typeface="Calibri"/>
              <a:cs typeface="Calibri"/>
            </a:endParaRPr>
          </a:p>
        </p:txBody>
      </p:sp>
      <p:sp>
        <p:nvSpPr>
          <p:cNvPr id="54" name="Content Placeholder 8"/>
          <p:cNvSpPr>
            <a:spLocks noGrp="1"/>
          </p:cNvSpPr>
          <p:nvPr>
            <p:ph idx="1"/>
          </p:nvPr>
        </p:nvSpPr>
        <p:spPr>
          <a:xfrm>
            <a:off x="275412" y="2221063"/>
            <a:ext cx="3867220" cy="3572035"/>
          </a:xfrm>
        </p:spPr>
        <p:txBody>
          <a:bodyPr>
            <a:normAutofit/>
          </a:bodyPr>
          <a:lstStyle/>
          <a:p>
            <a:pPr marL="0" indent="0">
              <a:buNone/>
            </a:pPr>
            <a:r>
              <a:rPr lang="en-US" sz="2000" dirty="0" smtClean="0"/>
              <a:t>Eggs and Immature Snails</a:t>
            </a:r>
          </a:p>
          <a:p>
            <a:r>
              <a:rPr lang="en-US" sz="2000" dirty="0" smtClean="0"/>
              <a:t>Have both male and female reproductive parts</a:t>
            </a:r>
          </a:p>
          <a:p>
            <a:r>
              <a:rPr lang="en-US" sz="2000" dirty="0" smtClean="0"/>
              <a:t>Produce 100 to 500 eggs per clutch</a:t>
            </a:r>
          </a:p>
          <a:p>
            <a:r>
              <a:rPr lang="en-US" sz="2000" dirty="0" smtClean="0"/>
              <a:t>Lay every 2 to 3 months (1,200 eggs per year)</a:t>
            </a:r>
          </a:p>
          <a:p>
            <a:r>
              <a:rPr lang="en-US" sz="2000" dirty="0" smtClean="0"/>
              <a:t>Small eggs</a:t>
            </a:r>
            <a:endParaRPr lang="en-US" sz="1400" dirty="0" smtClean="0"/>
          </a:p>
          <a:p>
            <a:pPr marL="0" indent="0">
              <a:buNone/>
            </a:pPr>
            <a:endParaRPr lang="en-US" sz="2000" dirty="0" smtClean="0"/>
          </a:p>
          <a:p>
            <a:endParaRPr lang="en-US" sz="2000" dirty="0"/>
          </a:p>
          <a:p>
            <a:pPr marL="0" indent="0">
              <a:buNone/>
            </a:pPr>
            <a:endParaRPr lang="en-US" sz="2000" dirty="0"/>
          </a:p>
        </p:txBody>
      </p:sp>
      <p:pic>
        <p:nvPicPr>
          <p:cNvPr id="3" name="Picture 2"/>
          <p:cNvPicPr>
            <a:picLocks noChangeAspect="1"/>
          </p:cNvPicPr>
          <p:nvPr/>
        </p:nvPicPr>
        <p:blipFill>
          <a:blip r:embed="rId6"/>
          <a:stretch>
            <a:fillRect/>
          </a:stretch>
        </p:blipFill>
        <p:spPr>
          <a:xfrm>
            <a:off x="4142632" y="2482891"/>
            <a:ext cx="4181539" cy="3315830"/>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55820187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Giant African Snail</a:t>
            </a:r>
            <a:br>
              <a:rPr lang="en-US" sz="3000" dirty="0" smtClean="0">
                <a:latin typeface="WC ROUGHTRAD Bta"/>
                <a:cs typeface="WC ROUGHTRAD Bta"/>
              </a:rPr>
            </a:br>
            <a:r>
              <a:rPr lang="en-US" sz="2200" dirty="0" smtClean="0">
                <a:latin typeface="Calibri"/>
                <a:cs typeface="Calibri"/>
              </a:rPr>
              <a:t>Identification</a:t>
            </a:r>
            <a:endParaRPr lang="en-US" sz="2200" dirty="0">
              <a:latin typeface="Calibri"/>
              <a:cs typeface="Calibri"/>
            </a:endParaRPr>
          </a:p>
        </p:txBody>
      </p:sp>
      <p:sp>
        <p:nvSpPr>
          <p:cNvPr id="54" name="Content Placeholder 8"/>
          <p:cNvSpPr>
            <a:spLocks noGrp="1"/>
          </p:cNvSpPr>
          <p:nvPr>
            <p:ph idx="1"/>
          </p:nvPr>
        </p:nvSpPr>
        <p:spPr>
          <a:xfrm>
            <a:off x="275412" y="2123005"/>
            <a:ext cx="3867220" cy="3572035"/>
          </a:xfrm>
        </p:spPr>
        <p:txBody>
          <a:bodyPr>
            <a:normAutofit/>
          </a:bodyPr>
          <a:lstStyle/>
          <a:p>
            <a:pPr marL="0" indent="0">
              <a:buNone/>
            </a:pPr>
            <a:r>
              <a:rPr lang="en-US" sz="2000" dirty="0" smtClean="0"/>
              <a:t>Adults</a:t>
            </a:r>
          </a:p>
          <a:p>
            <a:r>
              <a:rPr lang="en-US" sz="2000" dirty="0" smtClean="0"/>
              <a:t>Large size</a:t>
            </a:r>
          </a:p>
          <a:p>
            <a:pPr lvl="1"/>
            <a:r>
              <a:rPr lang="en-US" sz="1800" dirty="0" smtClean="0"/>
              <a:t>8 inches in length</a:t>
            </a:r>
          </a:p>
          <a:p>
            <a:pPr lvl="1"/>
            <a:r>
              <a:rPr lang="en-US" sz="1800" dirty="0" smtClean="0"/>
              <a:t>5 inches in diameter</a:t>
            </a:r>
          </a:p>
          <a:p>
            <a:r>
              <a:rPr lang="en-US" sz="2000" dirty="0" smtClean="0"/>
              <a:t>Shells</a:t>
            </a:r>
          </a:p>
          <a:p>
            <a:pPr lvl="1"/>
            <a:r>
              <a:rPr lang="en-US" sz="1800" dirty="0" smtClean="0"/>
              <a:t>Dark coloration with light brown swirls</a:t>
            </a:r>
          </a:p>
          <a:p>
            <a:pPr lvl="1"/>
            <a:r>
              <a:rPr lang="en-US" sz="1800" dirty="0" smtClean="0"/>
              <a:t>7 to 9 body whorls at maturity</a:t>
            </a:r>
            <a:endParaRPr lang="en-US" sz="2000" dirty="0" smtClean="0"/>
          </a:p>
        </p:txBody>
      </p:sp>
      <p:pic>
        <p:nvPicPr>
          <p:cNvPr id="6" name="Picture 5"/>
          <p:cNvPicPr>
            <a:picLocks noChangeAspect="1"/>
          </p:cNvPicPr>
          <p:nvPr/>
        </p:nvPicPr>
        <p:blipFill>
          <a:blip r:embed="rId6"/>
          <a:stretch>
            <a:fillRect/>
          </a:stretch>
        </p:blipFill>
        <p:spPr>
          <a:xfrm>
            <a:off x="4142632" y="2286914"/>
            <a:ext cx="4544168" cy="3408126"/>
          </a:xfrm>
          <a:prstGeom prst="rect">
            <a:avLst/>
          </a:prstGeom>
          <a:ln>
            <a:solidFill>
              <a:srgbClr val="000000"/>
            </a:solidFill>
          </a:ln>
          <a:effectLst>
            <a:outerShdw blurRad="50800" dist="101600" dir="2700000" algn="tl" rotWithShape="0">
              <a:srgbClr val="000000">
                <a:alpha val="43000"/>
              </a:srgbClr>
            </a:outerShdw>
          </a:effectLst>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9226260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Giant African Snail</a:t>
            </a:r>
            <a:br>
              <a:rPr lang="en-US" sz="3000" dirty="0" smtClean="0">
                <a:latin typeface="WC ROUGHTRAD Bta"/>
                <a:cs typeface="WC ROUGHTRAD Bta"/>
              </a:rPr>
            </a:br>
            <a:r>
              <a:rPr lang="en-US" sz="2200" dirty="0" smtClean="0">
                <a:latin typeface="Calibri"/>
                <a:cs typeface="Calibri"/>
              </a:rPr>
              <a:t>Damages</a:t>
            </a:r>
            <a:endParaRPr lang="en-US" sz="2200" dirty="0">
              <a:latin typeface="Calibri"/>
              <a:cs typeface="Calibri"/>
            </a:endParaRPr>
          </a:p>
        </p:txBody>
      </p:sp>
      <p:sp>
        <p:nvSpPr>
          <p:cNvPr id="54" name="Content Placeholder 8"/>
          <p:cNvSpPr>
            <a:spLocks noGrp="1"/>
          </p:cNvSpPr>
          <p:nvPr>
            <p:ph idx="1"/>
          </p:nvPr>
        </p:nvSpPr>
        <p:spPr>
          <a:xfrm>
            <a:off x="182396" y="2053278"/>
            <a:ext cx="4315195" cy="4244109"/>
          </a:xfrm>
        </p:spPr>
        <p:txBody>
          <a:bodyPr>
            <a:normAutofit/>
          </a:bodyPr>
          <a:lstStyle/>
          <a:p>
            <a:r>
              <a:rPr lang="en-US" sz="2000" dirty="0" smtClean="0"/>
              <a:t>Federally regulated species</a:t>
            </a:r>
          </a:p>
          <a:p>
            <a:r>
              <a:rPr lang="en-US" sz="2000" dirty="0" smtClean="0"/>
              <a:t>Impacts</a:t>
            </a:r>
          </a:p>
          <a:p>
            <a:pPr lvl="1"/>
            <a:r>
              <a:rPr lang="en-US" sz="1800" dirty="0" smtClean="0"/>
              <a:t>Consumes over 500 species of plants</a:t>
            </a:r>
          </a:p>
          <a:p>
            <a:pPr lvl="2"/>
            <a:r>
              <a:rPr lang="en-US" sz="1400" dirty="0" smtClean="0"/>
              <a:t>Banana</a:t>
            </a:r>
          </a:p>
          <a:p>
            <a:pPr lvl="2"/>
            <a:r>
              <a:rPr lang="en-US" sz="1400" dirty="0" smtClean="0"/>
              <a:t>Cucumber</a:t>
            </a:r>
          </a:p>
          <a:p>
            <a:pPr lvl="2"/>
            <a:r>
              <a:rPr lang="en-US" sz="1400" dirty="0" smtClean="0"/>
              <a:t>Pumpkin</a:t>
            </a:r>
          </a:p>
          <a:p>
            <a:pPr lvl="1"/>
            <a:r>
              <a:rPr lang="en-US" sz="1800" dirty="0" smtClean="0"/>
              <a:t>Known to eat building exteriors</a:t>
            </a:r>
          </a:p>
          <a:p>
            <a:pPr lvl="1"/>
            <a:r>
              <a:rPr lang="en-US" sz="1800" dirty="0" smtClean="0"/>
              <a:t>Human Health</a:t>
            </a:r>
          </a:p>
          <a:p>
            <a:pPr lvl="2"/>
            <a:r>
              <a:rPr lang="en-US" sz="1400" dirty="0" err="1" smtClean="0"/>
              <a:t>Eosinophilic</a:t>
            </a:r>
            <a:r>
              <a:rPr lang="en-US" sz="1400" dirty="0" smtClean="0"/>
              <a:t> meningitis</a:t>
            </a:r>
          </a:p>
          <a:p>
            <a:pPr lvl="2"/>
            <a:r>
              <a:rPr lang="en-US" sz="1400" i="1" dirty="0" err="1" smtClean="0"/>
              <a:t>Aeromonas</a:t>
            </a:r>
            <a:r>
              <a:rPr lang="en-US" sz="1400" i="1" dirty="0" smtClean="0"/>
              <a:t> </a:t>
            </a:r>
            <a:r>
              <a:rPr lang="en-US" sz="1400" i="1" dirty="0" err="1" smtClean="0"/>
              <a:t>hydophila</a:t>
            </a:r>
            <a:r>
              <a:rPr lang="en-US" sz="1400" i="1" dirty="0" smtClean="0"/>
              <a:t> </a:t>
            </a:r>
            <a:r>
              <a:rPr lang="en-US" sz="1400" dirty="0" smtClean="0"/>
              <a:t>bacteriu</a:t>
            </a:r>
            <a:r>
              <a:rPr lang="en-US" sz="1400" dirty="0"/>
              <a:t>m</a:t>
            </a:r>
            <a:endParaRPr lang="en-US" sz="1400" dirty="0" smtClean="0"/>
          </a:p>
          <a:p>
            <a:pPr lvl="1"/>
            <a:r>
              <a:rPr lang="en-US" sz="1800" dirty="0" smtClean="0"/>
              <a:t>Cost</a:t>
            </a:r>
          </a:p>
          <a:p>
            <a:pPr lvl="2"/>
            <a:r>
              <a:rPr lang="en-US" sz="1400" dirty="0" smtClean="0"/>
              <a:t>Miami outbreak, $1 million/10 years</a:t>
            </a:r>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6"/>
          <a:stretch>
            <a:fillRect/>
          </a:stretch>
        </p:blipFill>
        <p:spPr>
          <a:xfrm>
            <a:off x="4497591" y="2516321"/>
            <a:ext cx="4079701" cy="3059776"/>
          </a:xfrm>
          <a:prstGeom prst="rect">
            <a:avLst/>
          </a:prstGeom>
          <a:ln>
            <a:solidFill>
              <a:srgbClr val="000000"/>
            </a:solidFill>
          </a:ln>
          <a:effectLst>
            <a:outerShdw blurRad="50800" dist="88900" dir="2700000" algn="tl" rotWithShape="0">
              <a:srgbClr val="000000">
                <a:alpha val="43000"/>
              </a:srgbClr>
            </a:outerShdw>
          </a:effectLst>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68530157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Giant African Snail</a:t>
            </a:r>
            <a:br>
              <a:rPr lang="en-US" sz="3000" dirty="0" smtClean="0">
                <a:latin typeface="WC ROUGHTRAD Bta"/>
                <a:cs typeface="WC ROUGHTRAD Bta"/>
              </a:rPr>
            </a:br>
            <a:r>
              <a:rPr lang="en-US" sz="2200" dirty="0" smtClean="0">
                <a:latin typeface="Calibri"/>
                <a:cs typeface="Calibri"/>
              </a:rPr>
              <a:t>Control</a:t>
            </a:r>
            <a:endParaRPr lang="en-US" sz="2200" dirty="0">
              <a:latin typeface="Calibri"/>
              <a:cs typeface="Calibri"/>
            </a:endParaRPr>
          </a:p>
        </p:txBody>
      </p:sp>
      <p:sp>
        <p:nvSpPr>
          <p:cNvPr id="54" name="Content Placeholder 8"/>
          <p:cNvSpPr>
            <a:spLocks noGrp="1"/>
          </p:cNvSpPr>
          <p:nvPr>
            <p:ph idx="1"/>
          </p:nvPr>
        </p:nvSpPr>
        <p:spPr>
          <a:xfrm>
            <a:off x="304802" y="2093484"/>
            <a:ext cx="4084764" cy="3688846"/>
          </a:xfrm>
        </p:spPr>
        <p:txBody>
          <a:bodyPr>
            <a:normAutofit fontScale="92500" lnSpcReduction="10000"/>
          </a:bodyPr>
          <a:lstStyle/>
          <a:p>
            <a:r>
              <a:rPr lang="en-US" sz="2000" dirty="0" smtClean="0"/>
              <a:t>Prevention</a:t>
            </a:r>
            <a:r>
              <a:rPr lang="en-US" sz="1600" dirty="0"/>
              <a:t> </a:t>
            </a:r>
            <a:r>
              <a:rPr lang="en-US" sz="2100" dirty="0" smtClean="0"/>
              <a:t>and</a:t>
            </a:r>
            <a:r>
              <a:rPr lang="en-US" sz="1600" dirty="0" smtClean="0"/>
              <a:t> </a:t>
            </a:r>
            <a:r>
              <a:rPr lang="en-US" sz="2000" dirty="0"/>
              <a:t>o</a:t>
            </a:r>
            <a:r>
              <a:rPr lang="en-US" sz="2000" dirty="0" smtClean="0"/>
              <a:t>utreach</a:t>
            </a:r>
          </a:p>
          <a:p>
            <a:pPr lvl="1"/>
            <a:r>
              <a:rPr lang="en-US" sz="1600" dirty="0" err="1" smtClean="0"/>
              <a:t>www.usda.aphis.gov</a:t>
            </a:r>
            <a:endParaRPr lang="en-US" sz="1600" dirty="0" smtClean="0"/>
          </a:p>
          <a:p>
            <a:pPr lvl="1"/>
            <a:r>
              <a:rPr lang="en-US" sz="1600" dirty="0" smtClean="0"/>
              <a:t>www.texasinvasives.org</a:t>
            </a:r>
          </a:p>
          <a:p>
            <a:pPr lvl="1"/>
            <a:r>
              <a:rPr lang="en-US" sz="1600" dirty="0" err="1" smtClean="0"/>
              <a:t>www.hungrypests.com</a:t>
            </a:r>
            <a:endParaRPr lang="en-US" sz="1600" dirty="0" smtClean="0"/>
          </a:p>
          <a:p>
            <a:r>
              <a:rPr lang="en-US" sz="2000" dirty="0" smtClean="0"/>
              <a:t>Early Detection &amp; Rapid Response (EDRR)</a:t>
            </a:r>
          </a:p>
          <a:p>
            <a:pPr lvl="1"/>
            <a:r>
              <a:rPr lang="en-US" sz="1600" dirty="0" smtClean="0"/>
              <a:t>International Plant Protection Convention (IPPC) import standards</a:t>
            </a:r>
          </a:p>
          <a:p>
            <a:pPr lvl="1"/>
            <a:r>
              <a:rPr lang="en-US" sz="1600" dirty="0" smtClean="0"/>
              <a:t>Customs and Border Protection inspections</a:t>
            </a:r>
          </a:p>
          <a:p>
            <a:pPr lvl="1"/>
            <a:r>
              <a:rPr lang="en-US" sz="1600" dirty="0" smtClean="0"/>
              <a:t>Quarantine zones (FL)</a:t>
            </a:r>
          </a:p>
          <a:p>
            <a:r>
              <a:rPr lang="en-US" sz="2000" dirty="0" smtClean="0"/>
              <a:t>Treatment</a:t>
            </a:r>
          </a:p>
          <a:p>
            <a:pPr lvl="1"/>
            <a:r>
              <a:rPr lang="en-US" sz="1600" dirty="0" err="1" smtClean="0"/>
              <a:t>Molluscicide</a:t>
            </a:r>
            <a:r>
              <a:rPr lang="en-US" sz="1600" dirty="0" smtClean="0"/>
              <a:t> (iron phosphate)</a:t>
            </a:r>
          </a:p>
          <a:p>
            <a:pPr lvl="1"/>
            <a:r>
              <a:rPr lang="en-US" sz="1600" dirty="0" smtClean="0"/>
              <a:t>Hand removal</a:t>
            </a:r>
          </a:p>
          <a:p>
            <a:pPr lvl="1"/>
            <a:endParaRPr lang="en-US" sz="1600" dirty="0" smtClean="0"/>
          </a:p>
          <a:p>
            <a:pPr lvl="1"/>
            <a:endParaRPr lang="en-US" sz="1600" dirty="0" smtClean="0"/>
          </a:p>
          <a:p>
            <a:pPr marL="0" indent="0">
              <a:buNone/>
            </a:pPr>
            <a:endParaRPr lang="en-US" sz="2000" dirty="0"/>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24966" y="2326420"/>
            <a:ext cx="3212990" cy="3455910"/>
          </a:xfrm>
          <a:prstGeom prst="rect">
            <a:avLst/>
          </a:prstGeom>
          <a:ln>
            <a:solidFill>
              <a:schemeClr val="tx1"/>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7027030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i="1" dirty="0" err="1" smtClean="0">
                <a:latin typeface="Calibri"/>
                <a:cs typeface="Calibri"/>
              </a:rPr>
              <a:t>Cactoblastis</a:t>
            </a:r>
            <a:r>
              <a:rPr lang="en-US" sz="2200" i="1" dirty="0" smtClean="0">
                <a:latin typeface="Calibri"/>
                <a:cs typeface="Calibri"/>
              </a:rPr>
              <a:t> </a:t>
            </a:r>
            <a:r>
              <a:rPr lang="en-US" sz="2200" i="1" dirty="0" err="1" smtClean="0">
                <a:latin typeface="Calibri"/>
                <a:cs typeface="Calibri"/>
              </a:rPr>
              <a:t>cactorum</a:t>
            </a:r>
            <a:endParaRPr lang="en-US" sz="2200" i="1" dirty="0">
              <a:latin typeface="Calibri"/>
              <a:cs typeface="Calibri"/>
            </a:endParaRPr>
          </a:p>
        </p:txBody>
      </p:sp>
      <p:sp>
        <p:nvSpPr>
          <p:cNvPr id="54" name="Content Placeholder 8"/>
          <p:cNvSpPr>
            <a:spLocks noGrp="1"/>
          </p:cNvSpPr>
          <p:nvPr>
            <p:ph idx="1"/>
          </p:nvPr>
        </p:nvSpPr>
        <p:spPr>
          <a:xfrm>
            <a:off x="304802" y="2007145"/>
            <a:ext cx="5611904" cy="969561"/>
          </a:xfrm>
        </p:spPr>
        <p:txBody>
          <a:bodyPr>
            <a:normAutofit/>
          </a:bodyPr>
          <a:lstStyle/>
          <a:p>
            <a:pPr marL="0" indent="0">
              <a:buNone/>
            </a:pPr>
            <a:r>
              <a:rPr lang="en-US" sz="2000" dirty="0" smtClean="0"/>
              <a:t>Order: Lepidoptera (Moths and butterflies)</a:t>
            </a:r>
          </a:p>
          <a:p>
            <a:pPr marL="0" indent="0">
              <a:buNone/>
            </a:pPr>
            <a:r>
              <a:rPr lang="en-US" sz="2000" dirty="0" smtClean="0"/>
              <a:t>Family: </a:t>
            </a:r>
            <a:r>
              <a:rPr lang="en-US" sz="2000" dirty="0" err="1" smtClean="0"/>
              <a:t>Pyralidae</a:t>
            </a:r>
            <a:r>
              <a:rPr lang="en-US" sz="2000" dirty="0" smtClean="0"/>
              <a:t> (Snout moth)</a:t>
            </a:r>
          </a:p>
        </p:txBody>
      </p:sp>
      <p:pic>
        <p:nvPicPr>
          <p:cNvPr id="3" name="Picture 2"/>
          <p:cNvPicPr>
            <a:picLocks noChangeAspect="1"/>
          </p:cNvPicPr>
          <p:nvPr/>
        </p:nvPicPr>
        <p:blipFill>
          <a:blip r:embed="rId6"/>
          <a:stretch>
            <a:fillRect/>
          </a:stretch>
        </p:blipFill>
        <p:spPr>
          <a:xfrm>
            <a:off x="4587040" y="3307361"/>
            <a:ext cx="4130362" cy="2764331"/>
          </a:xfrm>
          <a:prstGeom prst="rect">
            <a:avLst/>
          </a:prstGeom>
          <a:ln>
            <a:solidFill>
              <a:schemeClr val="tx1"/>
            </a:solidFill>
          </a:ln>
        </p:spPr>
      </p:pic>
      <p:pic>
        <p:nvPicPr>
          <p:cNvPr id="11" name="Content Placeholder 2"/>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334792" y="3307361"/>
            <a:ext cx="4131005" cy="2764331"/>
          </a:xfrm>
          <a:prstGeom prst="rect">
            <a:avLst/>
          </a:prstGeom>
          <a:ln w="12700" cmpd="sng">
            <a:solidFill>
              <a:srgbClr val="000000"/>
            </a:solidFill>
            <a:miter lim="800000"/>
            <a:headEnd/>
            <a:tailEnd/>
          </a:ln>
        </p:spPr>
      </p:pic>
      <p:pic>
        <p:nvPicPr>
          <p:cNvPr id="17" name="Picture 16"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20297703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Introduction and Distribution</a:t>
            </a:r>
            <a:endParaRPr lang="en-US" sz="2200" dirty="0">
              <a:latin typeface="Calibri"/>
              <a:cs typeface="Calibri"/>
            </a:endParaRPr>
          </a:p>
        </p:txBody>
      </p:sp>
      <p:sp>
        <p:nvSpPr>
          <p:cNvPr id="54" name="Content Placeholder 8"/>
          <p:cNvSpPr>
            <a:spLocks noGrp="1"/>
          </p:cNvSpPr>
          <p:nvPr>
            <p:ph idx="1"/>
          </p:nvPr>
        </p:nvSpPr>
        <p:spPr>
          <a:xfrm>
            <a:off x="275412" y="2065640"/>
            <a:ext cx="3355295" cy="2194357"/>
          </a:xfrm>
        </p:spPr>
        <p:txBody>
          <a:bodyPr>
            <a:normAutofit/>
          </a:bodyPr>
          <a:lstStyle/>
          <a:p>
            <a:pPr marL="0" indent="0">
              <a:buNone/>
            </a:pPr>
            <a:r>
              <a:rPr lang="en-US" sz="2000" b="1" dirty="0" smtClean="0"/>
              <a:t>Native Range: </a:t>
            </a:r>
            <a:r>
              <a:rPr lang="en-US" sz="2000" dirty="0" smtClean="0"/>
              <a:t>Argentina</a:t>
            </a:r>
          </a:p>
          <a:p>
            <a:pPr marL="0" indent="0">
              <a:buNone/>
            </a:pPr>
            <a:r>
              <a:rPr lang="en-US" sz="2000" b="1" dirty="0" smtClean="0"/>
              <a:t>Primary Transmission: </a:t>
            </a:r>
            <a:r>
              <a:rPr lang="en-US" sz="2000" dirty="0" smtClean="0"/>
              <a:t>Introduced to Caribbean islands to control prickly pear</a:t>
            </a:r>
          </a:p>
          <a:p>
            <a:pPr marL="0" indent="0">
              <a:buNone/>
            </a:pPr>
            <a:r>
              <a:rPr lang="en-US" sz="2000" b="1" dirty="0" smtClean="0"/>
              <a:t>First Detection: </a:t>
            </a:r>
            <a:r>
              <a:rPr lang="en-US" sz="2000" dirty="0" smtClean="0"/>
              <a:t>Florida Keys 1989</a:t>
            </a:r>
          </a:p>
          <a:p>
            <a:pPr marL="0" indent="0">
              <a:buNone/>
            </a:pPr>
            <a:endParaRPr lang="en-US" sz="2000" dirty="0" smtClean="0"/>
          </a:p>
          <a:p>
            <a:pPr marL="0" indent="0">
              <a:buNone/>
            </a:pPr>
            <a:endParaRPr lang="en-US" sz="2000" dirty="0"/>
          </a:p>
          <a:p>
            <a:pPr marL="0" indent="0">
              <a:buNone/>
            </a:pPr>
            <a:endParaRPr lang="en-US" sz="2000" dirty="0"/>
          </a:p>
        </p:txBody>
      </p:sp>
      <p:sp>
        <p:nvSpPr>
          <p:cNvPr id="12" name="TextBox 11"/>
          <p:cNvSpPr txBox="1"/>
          <p:nvPr/>
        </p:nvSpPr>
        <p:spPr>
          <a:xfrm>
            <a:off x="275413" y="4588060"/>
            <a:ext cx="3355294" cy="1754327"/>
          </a:xfrm>
          <a:prstGeom prst="rect">
            <a:avLst/>
          </a:prstGeom>
          <a:noFill/>
        </p:spPr>
        <p:txBody>
          <a:bodyPr wrap="square" rtlCol="0">
            <a:spAutoFit/>
          </a:bodyPr>
          <a:lstStyle/>
          <a:p>
            <a:r>
              <a:rPr lang="en-US" b="1" dirty="0" smtClean="0">
                <a:solidFill>
                  <a:srgbClr val="000000"/>
                </a:solidFill>
              </a:rPr>
              <a:t>Infestation:</a:t>
            </a:r>
          </a:p>
          <a:p>
            <a:pPr marL="285750" indent="-285750">
              <a:buFont typeface="Arial"/>
              <a:buChar char="•"/>
            </a:pPr>
            <a:r>
              <a:rPr lang="en-US" dirty="0" smtClean="0"/>
              <a:t>Range: Bull Island, South Carolina to west of the Mississippi River in Louisiana</a:t>
            </a:r>
          </a:p>
          <a:p>
            <a:pPr marL="285750" indent="-285750">
              <a:buFont typeface="Arial"/>
              <a:buChar char="•"/>
            </a:pPr>
            <a:r>
              <a:rPr lang="en-US" dirty="0" smtClean="0"/>
              <a:t>Concentrate on barrier islands and coast</a:t>
            </a:r>
          </a:p>
        </p:txBody>
      </p:sp>
      <p:pic>
        <p:nvPicPr>
          <p:cNvPr id="3" name="Picture 2" descr="Screen Shot 2014-01-07 at 11.05.13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92511" y="2226235"/>
            <a:ext cx="4923671" cy="3045306"/>
          </a:xfrm>
          <a:prstGeom prst="rect">
            <a:avLst/>
          </a:prstGeom>
          <a:ln>
            <a:solidFill>
              <a:srgbClr val="000000"/>
            </a:solidFill>
          </a:ln>
          <a:effectLst>
            <a:reflection blurRad="6350" stA="52000" endA="300" endPos="35000" dir="5400000" sy="-100000" algn="bl" rotWithShape="0"/>
          </a:effectLst>
        </p:spPr>
      </p:pic>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86068842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Biology: Host Species</a:t>
            </a:r>
            <a:endParaRPr lang="en-US" sz="2200" dirty="0">
              <a:latin typeface="Calibri"/>
              <a:cs typeface="Calibri"/>
            </a:endParaRPr>
          </a:p>
        </p:txBody>
      </p:sp>
      <p:sp>
        <p:nvSpPr>
          <p:cNvPr id="54" name="Content Placeholder 8"/>
          <p:cNvSpPr>
            <a:spLocks noGrp="1"/>
          </p:cNvSpPr>
          <p:nvPr>
            <p:ph idx="1"/>
          </p:nvPr>
        </p:nvSpPr>
        <p:spPr>
          <a:xfrm>
            <a:off x="304802" y="2092308"/>
            <a:ext cx="3728251" cy="1598808"/>
          </a:xfrm>
        </p:spPr>
        <p:txBody>
          <a:bodyPr>
            <a:normAutofit/>
          </a:bodyPr>
          <a:lstStyle/>
          <a:p>
            <a:r>
              <a:rPr lang="en-US" sz="2000" dirty="0" smtClean="0"/>
              <a:t> Attacks</a:t>
            </a:r>
          </a:p>
          <a:p>
            <a:pPr lvl="1"/>
            <a:r>
              <a:rPr lang="en-US" sz="1600" dirty="0" smtClean="0"/>
              <a:t>Prickly pear cacti (</a:t>
            </a:r>
            <a:r>
              <a:rPr lang="en-US" sz="1600" dirty="0" err="1" smtClean="0"/>
              <a:t>Opuntia</a:t>
            </a:r>
            <a:r>
              <a:rPr lang="en-US" sz="1600" dirty="0" smtClean="0"/>
              <a:t> spp.)</a:t>
            </a:r>
          </a:p>
          <a:p>
            <a:pPr lvl="2"/>
            <a:r>
              <a:rPr lang="en-US" sz="1600" dirty="0" smtClean="0"/>
              <a:t>31 species in the U.S.</a:t>
            </a:r>
          </a:p>
          <a:p>
            <a:pPr lvl="2"/>
            <a:r>
              <a:rPr lang="en-US" sz="1600" dirty="0" smtClean="0"/>
              <a:t>20 occur in Texas</a:t>
            </a:r>
          </a:p>
        </p:txBody>
      </p:sp>
      <p:pic>
        <p:nvPicPr>
          <p:cNvPr id="9" name="Picture 8"/>
          <p:cNvPicPr>
            <a:picLocks noChangeAspect="1"/>
          </p:cNvPicPr>
          <p:nvPr/>
        </p:nvPicPr>
        <p:blipFill>
          <a:blip r:embed="rId6"/>
          <a:stretch>
            <a:fillRect/>
          </a:stretch>
        </p:blipFill>
        <p:spPr>
          <a:xfrm>
            <a:off x="4033053" y="2092308"/>
            <a:ext cx="4668341" cy="3501257"/>
          </a:xfrm>
          <a:prstGeom prst="rect">
            <a:avLst/>
          </a:prstGeom>
          <a:ln>
            <a:solidFill>
              <a:srgbClr val="000000"/>
            </a:solidFill>
          </a:ln>
        </p:spPr>
      </p:pic>
      <p:pic>
        <p:nvPicPr>
          <p:cNvPr id="12" name="Picture 11"/>
          <p:cNvPicPr>
            <a:picLocks noChangeAspect="1"/>
          </p:cNvPicPr>
          <p:nvPr/>
        </p:nvPicPr>
        <p:blipFill>
          <a:blip r:embed="rId7"/>
          <a:stretch>
            <a:fillRect/>
          </a:stretch>
        </p:blipFill>
        <p:spPr>
          <a:xfrm>
            <a:off x="462364" y="3842937"/>
            <a:ext cx="3362779" cy="2522084"/>
          </a:xfrm>
          <a:prstGeom prst="rect">
            <a:avLst/>
          </a:prstGeom>
          <a:ln>
            <a:solidFill>
              <a:srgbClr val="000000"/>
            </a:solidFill>
          </a:ln>
        </p:spPr>
      </p:pic>
      <p:pic>
        <p:nvPicPr>
          <p:cNvPr id="17" name="Picture 16"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17378012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6"/>
            <a:ext cx="9144000" cy="5371203"/>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Biology: Life Cycle</a:t>
            </a:r>
            <a:endParaRPr lang="en-US" sz="2200" dirty="0">
              <a:latin typeface="Calibri"/>
              <a:cs typeface="Calibri"/>
            </a:endParaRPr>
          </a:p>
        </p:txBody>
      </p:sp>
      <p:sp>
        <p:nvSpPr>
          <p:cNvPr id="54" name="Content Placeholder 8"/>
          <p:cNvSpPr>
            <a:spLocks noGrp="1"/>
          </p:cNvSpPr>
          <p:nvPr>
            <p:ph idx="1"/>
          </p:nvPr>
        </p:nvSpPr>
        <p:spPr>
          <a:xfrm>
            <a:off x="304802" y="1993915"/>
            <a:ext cx="3101786" cy="2411610"/>
          </a:xfrm>
        </p:spPr>
        <p:txBody>
          <a:bodyPr>
            <a:normAutofit/>
          </a:bodyPr>
          <a:lstStyle/>
          <a:p>
            <a:r>
              <a:rPr lang="en-US" sz="2000" dirty="0" smtClean="0"/>
              <a:t>“Egg-stick”</a:t>
            </a:r>
          </a:p>
          <a:p>
            <a:pPr lvl="1"/>
            <a:r>
              <a:rPr lang="en-US" sz="2000" dirty="0" smtClean="0"/>
              <a:t>60-100 eggs/stick</a:t>
            </a:r>
          </a:p>
          <a:p>
            <a:pPr lvl="1"/>
            <a:r>
              <a:rPr lang="en-US" sz="2000" dirty="0" smtClean="0"/>
              <a:t>Underside or protected area of cactus pad</a:t>
            </a:r>
          </a:p>
          <a:p>
            <a:pPr lvl="1"/>
            <a:r>
              <a:rPr lang="en-US" sz="2000" dirty="0" smtClean="0"/>
              <a:t>Egg-stage 2-3 weeks</a:t>
            </a:r>
          </a:p>
        </p:txBody>
      </p:sp>
      <p:pic>
        <p:nvPicPr>
          <p:cNvPr id="11"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540827" y="2486949"/>
            <a:ext cx="5162744" cy="3381726"/>
          </a:xfrm>
          <a:prstGeom prst="rect">
            <a:avLst/>
          </a:prstGeom>
          <a:noFill/>
          <a:ln w="12700" cmpd="sng">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1553" y="4563361"/>
            <a:ext cx="2685567" cy="1790378"/>
          </a:xfrm>
          <a:prstGeom prst="rect">
            <a:avLst/>
          </a:prstGeom>
          <a:noFill/>
          <a:ln w="12700" cmpd="sng">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83289195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Biology: Life Cycle</a:t>
            </a:r>
            <a:endParaRPr lang="en-US" sz="2200" dirty="0">
              <a:latin typeface="Calibri"/>
              <a:cs typeface="Calibri"/>
            </a:endParaRPr>
          </a:p>
        </p:txBody>
      </p:sp>
      <p:sp>
        <p:nvSpPr>
          <p:cNvPr id="54" name="Content Placeholder 8"/>
          <p:cNvSpPr>
            <a:spLocks noGrp="1"/>
          </p:cNvSpPr>
          <p:nvPr>
            <p:ph idx="1"/>
          </p:nvPr>
        </p:nvSpPr>
        <p:spPr>
          <a:xfrm>
            <a:off x="304802" y="1989726"/>
            <a:ext cx="3728251" cy="3782150"/>
          </a:xfrm>
        </p:spPr>
        <p:txBody>
          <a:bodyPr>
            <a:normAutofit/>
          </a:bodyPr>
          <a:lstStyle/>
          <a:p>
            <a:r>
              <a:rPr lang="en-US" sz="2000" dirty="0" smtClean="0"/>
              <a:t>Larvae</a:t>
            </a:r>
          </a:p>
          <a:p>
            <a:pPr lvl="1"/>
            <a:r>
              <a:rPr lang="en-US" sz="2000" dirty="0" smtClean="0"/>
              <a:t>Burrow into pad</a:t>
            </a:r>
          </a:p>
          <a:p>
            <a:pPr lvl="1"/>
            <a:r>
              <a:rPr lang="en-US" sz="2000" dirty="0" smtClean="0"/>
              <a:t>Feed in groups</a:t>
            </a:r>
          </a:p>
          <a:p>
            <a:pPr lvl="1"/>
            <a:r>
              <a:rPr lang="en-US" sz="2000" dirty="0" smtClean="0"/>
              <a:t>Larval-stage 4-5 weeks</a:t>
            </a:r>
            <a:endParaRPr lang="en-US" sz="1600" dirty="0" smtClean="0"/>
          </a:p>
        </p:txBody>
      </p:sp>
      <p:pic>
        <p:nvPicPr>
          <p:cNvPr id="12" name="Picture 11"/>
          <p:cNvPicPr>
            <a:picLocks noChangeAspect="1"/>
          </p:cNvPicPr>
          <p:nvPr/>
        </p:nvPicPr>
        <p:blipFill>
          <a:blip r:embed="rId6"/>
          <a:stretch>
            <a:fillRect/>
          </a:stretch>
        </p:blipFill>
        <p:spPr>
          <a:xfrm>
            <a:off x="3641534" y="2801678"/>
            <a:ext cx="5045266" cy="3380328"/>
          </a:xfrm>
          <a:prstGeom prst="rect">
            <a:avLst/>
          </a:prstGeom>
          <a:ln w="12700" cmpd="sng">
            <a:solidFill>
              <a:schemeClr val="tx1"/>
            </a:solidFill>
          </a:ln>
        </p:spPr>
      </p:pic>
      <p:pic>
        <p:nvPicPr>
          <p:cNvPr id="14" name="Picture 3"/>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1307" y="3752900"/>
            <a:ext cx="3076623" cy="2050853"/>
          </a:xfrm>
          <a:prstGeom prst="rect">
            <a:avLst/>
          </a:prstGeom>
          <a:noFill/>
          <a:ln w="127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17500766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Identification</a:t>
            </a:r>
            <a:endParaRPr lang="en-US" sz="2200" dirty="0">
              <a:latin typeface="Calibri"/>
              <a:cs typeface="Calibri"/>
            </a:endParaRPr>
          </a:p>
        </p:txBody>
      </p:sp>
      <p:sp>
        <p:nvSpPr>
          <p:cNvPr id="54" name="Content Placeholder 8"/>
          <p:cNvSpPr>
            <a:spLocks noGrp="1"/>
          </p:cNvSpPr>
          <p:nvPr>
            <p:ph idx="1"/>
          </p:nvPr>
        </p:nvSpPr>
        <p:spPr>
          <a:xfrm>
            <a:off x="288730" y="2038125"/>
            <a:ext cx="3056791" cy="3991267"/>
          </a:xfrm>
        </p:spPr>
        <p:txBody>
          <a:bodyPr>
            <a:normAutofit/>
          </a:bodyPr>
          <a:lstStyle/>
          <a:p>
            <a:r>
              <a:rPr lang="en-US" sz="2000" dirty="0" smtClean="0"/>
              <a:t>Larvae</a:t>
            </a:r>
          </a:p>
          <a:p>
            <a:pPr lvl="1"/>
            <a:r>
              <a:rPr lang="en-US" sz="2000" dirty="0" smtClean="0"/>
              <a:t>Orange to Red color</a:t>
            </a:r>
          </a:p>
          <a:p>
            <a:pPr lvl="1"/>
            <a:r>
              <a:rPr lang="en-US" sz="2000" dirty="0" smtClean="0"/>
              <a:t>Dark banding or spots on body</a:t>
            </a:r>
          </a:p>
          <a:p>
            <a:pPr lvl="1"/>
            <a:r>
              <a:rPr lang="en-US" sz="2000" dirty="0" smtClean="0"/>
              <a:t>In home range, 2 generations occur per year</a:t>
            </a:r>
          </a:p>
          <a:p>
            <a:pPr lvl="1"/>
            <a:r>
              <a:rPr lang="en-US" sz="2000" dirty="0" smtClean="0"/>
              <a:t>U.S. Gulf Coast 3 generations per year</a:t>
            </a:r>
            <a:endParaRPr lang="en-US" sz="1600" dirty="0" smtClean="0"/>
          </a:p>
          <a:p>
            <a:pPr lvl="1"/>
            <a:endParaRPr lang="en-US" sz="1600" dirty="0" smtClean="0"/>
          </a:p>
          <a:p>
            <a:pPr marL="0" indent="0">
              <a:buNone/>
            </a:pPr>
            <a:endParaRPr lang="en-US" sz="2000"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l="9215"/>
          <a:stretch/>
        </p:blipFill>
        <p:spPr>
          <a:xfrm>
            <a:off x="3345521" y="2366203"/>
            <a:ext cx="5341279" cy="3323958"/>
          </a:xfrm>
          <a:prstGeom prst="rect">
            <a:avLst/>
          </a:prstGeom>
          <a:ln w="12700" cmpd="sng">
            <a:solidFill>
              <a:schemeClr val="tx1"/>
            </a:solidFill>
          </a:ln>
        </p:spPr>
      </p:pic>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020844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1486798"/>
            <a:ext cx="9144000" cy="5371203"/>
            <a:chOff x="0" y="1486797"/>
            <a:chExt cx="9144000" cy="4404988"/>
          </a:xfrm>
        </p:grpSpPr>
        <p:pic>
          <p:nvPicPr>
            <p:cNvPr id="25" name="Picture 2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6" name="Picture 2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7" name="Picture 2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Damages</a:t>
            </a:r>
            <a:r>
              <a:rPr lang="en-US" dirty="0" smtClean="0"/>
              <a:t/>
            </a:r>
            <a:br>
              <a:rPr lang="en-US" dirty="0" smtClean="0"/>
            </a:br>
            <a:r>
              <a:rPr lang="en-US" sz="2400" dirty="0"/>
              <a:t>Environmental</a:t>
            </a:r>
          </a:p>
        </p:txBody>
      </p:sp>
      <p:pic>
        <p:nvPicPr>
          <p:cNvPr id="14" name="Picture 16" descr="5078024.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rot="227184">
            <a:off x="3588484" y="2325479"/>
            <a:ext cx="2558346" cy="1918759"/>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7" descr="03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21437464">
            <a:off x="3450066" y="4496821"/>
            <a:ext cx="2558346" cy="1918759"/>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6" descr="02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21439300">
            <a:off x="6170384" y="2235257"/>
            <a:ext cx="2516415" cy="1888560"/>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9" descr="043"/>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rot="163416">
            <a:off x="6013846" y="4530333"/>
            <a:ext cx="2672954" cy="1918757"/>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a:spLocks noChangeArrowheads="1"/>
          </p:cNvSpPr>
          <p:nvPr/>
        </p:nvSpPr>
        <p:spPr bwMode="auto">
          <a:xfrm>
            <a:off x="209177" y="2251900"/>
            <a:ext cx="332548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342820" indent="-342820">
              <a:buFont typeface="Arial"/>
              <a:buChar char="•"/>
            </a:pPr>
            <a:r>
              <a:rPr lang="en-US" sz="2200" b="1" dirty="0">
                <a:latin typeface="+mj-lt"/>
              </a:rPr>
              <a:t>Impacts on Ecosystem Function:</a:t>
            </a:r>
          </a:p>
          <a:p>
            <a:pPr lvl="1" algn="just">
              <a:buSzPct val="75000"/>
              <a:buFont typeface="Arial"/>
              <a:buChar char="–"/>
            </a:pPr>
            <a:r>
              <a:rPr lang="en-US" sz="2200" dirty="0">
                <a:latin typeface="+mn-lt"/>
                <a:ea typeface="+mn-ea"/>
              </a:rPr>
              <a:t>Fire regimes</a:t>
            </a:r>
          </a:p>
          <a:p>
            <a:pPr lvl="1" algn="just">
              <a:buSzPct val="75000"/>
              <a:buFont typeface="Arial"/>
              <a:buChar char="–"/>
            </a:pPr>
            <a:r>
              <a:rPr lang="en-US" sz="2200" dirty="0">
                <a:latin typeface="+mn-lt"/>
                <a:ea typeface="+mn-ea"/>
              </a:rPr>
              <a:t>Soil health</a:t>
            </a:r>
          </a:p>
          <a:p>
            <a:pPr lvl="1" algn="just">
              <a:buSzPct val="75000"/>
              <a:buFont typeface="Arial"/>
              <a:buChar char="–"/>
            </a:pPr>
            <a:r>
              <a:rPr lang="en-US" sz="2200" dirty="0">
                <a:latin typeface="+mn-lt"/>
                <a:ea typeface="+mn-ea"/>
              </a:rPr>
              <a:t>Hydrology </a:t>
            </a:r>
          </a:p>
          <a:p>
            <a:pPr lvl="1" algn="just">
              <a:buSzPct val="75000"/>
              <a:buFont typeface="Arial"/>
              <a:buChar char="–"/>
            </a:pPr>
            <a:r>
              <a:rPr lang="en-US" sz="2200" dirty="0">
                <a:latin typeface="+mn-lt"/>
                <a:ea typeface="+mn-ea"/>
              </a:rPr>
              <a:t>Erosion	</a:t>
            </a:r>
          </a:p>
          <a:p>
            <a:pPr lvl="1" algn="just">
              <a:buSzPct val="75000"/>
              <a:buFont typeface="Arial"/>
              <a:buChar char="–"/>
            </a:pPr>
            <a:r>
              <a:rPr lang="en-US" sz="2200" dirty="0">
                <a:latin typeface="+mn-lt"/>
                <a:ea typeface="+mn-ea"/>
              </a:rPr>
              <a:t>Aquatic nutrients</a:t>
            </a:r>
          </a:p>
        </p:txBody>
      </p:sp>
      <p:pic>
        <p:nvPicPr>
          <p:cNvPr id="24" name="Picture 23" descr="header_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4624090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Identification</a:t>
            </a:r>
            <a:endParaRPr lang="en-US" sz="2200" dirty="0">
              <a:latin typeface="Calibri"/>
              <a:cs typeface="Calibri"/>
            </a:endParaRPr>
          </a:p>
        </p:txBody>
      </p:sp>
      <p:sp>
        <p:nvSpPr>
          <p:cNvPr id="54" name="Content Placeholder 8"/>
          <p:cNvSpPr>
            <a:spLocks noGrp="1"/>
          </p:cNvSpPr>
          <p:nvPr>
            <p:ph idx="1"/>
          </p:nvPr>
        </p:nvSpPr>
        <p:spPr>
          <a:xfrm>
            <a:off x="304802" y="1973635"/>
            <a:ext cx="3131493" cy="4215385"/>
          </a:xfrm>
        </p:spPr>
        <p:txBody>
          <a:bodyPr>
            <a:normAutofit/>
          </a:bodyPr>
          <a:lstStyle/>
          <a:p>
            <a:r>
              <a:rPr lang="en-US" sz="2000" dirty="0" smtClean="0"/>
              <a:t>Adult</a:t>
            </a:r>
          </a:p>
          <a:p>
            <a:pPr lvl="1"/>
            <a:r>
              <a:rPr lang="en-US" sz="2000" dirty="0" smtClean="0"/>
              <a:t>22-35 mm</a:t>
            </a:r>
          </a:p>
          <a:p>
            <a:pPr lvl="1"/>
            <a:r>
              <a:rPr lang="en-US" sz="2000" dirty="0" smtClean="0"/>
              <a:t>Greyish brown</a:t>
            </a:r>
          </a:p>
          <a:p>
            <a:pPr lvl="1"/>
            <a:r>
              <a:rPr lang="en-US" sz="2000" dirty="0" smtClean="0"/>
              <a:t>Plumose (feather-like) antennae </a:t>
            </a:r>
          </a:p>
          <a:p>
            <a:pPr lvl="1"/>
            <a:r>
              <a:rPr lang="en-US" sz="2000" dirty="0" smtClean="0"/>
              <a:t>Characteristic wing banding</a:t>
            </a:r>
          </a:p>
          <a:p>
            <a:pPr lvl="1"/>
            <a:r>
              <a:rPr lang="en-US" sz="2000" dirty="0" smtClean="0"/>
              <a:t>Difficult to ID without microscope and dissection</a:t>
            </a:r>
          </a:p>
          <a:p>
            <a:endParaRPr lang="en-US" sz="1600" dirty="0" smtClean="0"/>
          </a:p>
          <a:p>
            <a:pPr lvl="1"/>
            <a:endParaRPr lang="en-US" sz="1600" dirty="0" smtClean="0"/>
          </a:p>
          <a:p>
            <a:pPr marL="0" indent="0">
              <a:buNone/>
            </a:pPr>
            <a:endParaRPr lang="en-US" sz="2000" dirty="0"/>
          </a:p>
        </p:txBody>
      </p:sp>
      <p:pic>
        <p:nvPicPr>
          <p:cNvPr id="11" name="Picture 10"/>
          <p:cNvPicPr>
            <a:picLocks noChangeAspect="1"/>
          </p:cNvPicPr>
          <p:nvPr/>
        </p:nvPicPr>
        <p:blipFill>
          <a:blip r:embed="rId6"/>
          <a:stretch>
            <a:fillRect/>
          </a:stretch>
        </p:blipFill>
        <p:spPr>
          <a:xfrm>
            <a:off x="3436295" y="2198542"/>
            <a:ext cx="5192763" cy="3479152"/>
          </a:xfrm>
          <a:prstGeom prst="rect">
            <a:avLst/>
          </a:prstGeom>
          <a:ln w="12700" cmpd="sng">
            <a:solidFill>
              <a:schemeClr val="tx1"/>
            </a:solidFill>
          </a:ln>
          <a:effectLst/>
        </p:spPr>
      </p:pic>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95731320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Biology: Life Cycle</a:t>
            </a:r>
            <a:endParaRPr lang="en-US" sz="2200" dirty="0">
              <a:latin typeface="Calibri"/>
              <a:cs typeface="Calibri"/>
            </a:endParaRP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6011" y="1943638"/>
            <a:ext cx="4623175" cy="3558428"/>
          </a:xfrm>
          <a:prstGeom prst="rect">
            <a:avLst/>
          </a:prstGeom>
          <a:ln w="12700" cmpd="sng">
            <a:solidFill>
              <a:schemeClr val="tx1"/>
            </a:solid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29200" y="1936229"/>
            <a:ext cx="3783925" cy="3561085"/>
          </a:xfrm>
          <a:prstGeom prst="rect">
            <a:avLst/>
          </a:prstGeom>
          <a:ln w="12700" cmpd="sng">
            <a:solidFill>
              <a:srgbClr val="000000"/>
            </a:solidFill>
          </a:ln>
        </p:spPr>
      </p:pic>
      <p:pic>
        <p:nvPicPr>
          <p:cNvPr id="18" name="Picture 17"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87422756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486796"/>
            <a:ext cx="9144000" cy="5371203"/>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7" name="Picture 16"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8" name="Picture 17"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Signs and Symptoms</a:t>
            </a:r>
            <a:endParaRPr lang="en-US" sz="2200" dirty="0">
              <a:latin typeface="Calibri"/>
              <a:cs typeface="Calibri"/>
            </a:endParaRPr>
          </a:p>
        </p:txBody>
      </p:sp>
      <p:sp>
        <p:nvSpPr>
          <p:cNvPr id="11" name="Content Placeholder 8"/>
          <p:cNvSpPr>
            <a:spLocks noGrp="1"/>
          </p:cNvSpPr>
          <p:nvPr>
            <p:ph idx="1"/>
          </p:nvPr>
        </p:nvSpPr>
        <p:spPr>
          <a:xfrm>
            <a:off x="304802" y="1676400"/>
            <a:ext cx="3728251" cy="3782150"/>
          </a:xfrm>
        </p:spPr>
        <p:txBody>
          <a:bodyPr>
            <a:normAutofit/>
          </a:bodyPr>
          <a:lstStyle/>
          <a:p>
            <a:r>
              <a:rPr lang="en-US" sz="2000" dirty="0" smtClean="0"/>
              <a:t>Oozing wounds at spines</a:t>
            </a:r>
          </a:p>
          <a:p>
            <a:r>
              <a:rPr lang="en-US" sz="2000" dirty="0" smtClean="0"/>
              <a:t>Desiccation</a:t>
            </a:r>
          </a:p>
          <a:p>
            <a:r>
              <a:rPr lang="en-US" sz="2000" dirty="0" smtClean="0"/>
              <a:t>Hollowing</a:t>
            </a:r>
          </a:p>
          <a:p>
            <a:endParaRPr lang="en-US" sz="1600" dirty="0" smtClean="0"/>
          </a:p>
          <a:p>
            <a:pPr lvl="1"/>
            <a:endParaRPr lang="en-US" sz="1600" dirty="0" smtClean="0"/>
          </a:p>
          <a:p>
            <a:pPr marL="0" indent="0">
              <a:buNone/>
            </a:pPr>
            <a:endParaRPr lang="en-US" sz="2000" dirty="0"/>
          </a:p>
        </p:txBody>
      </p:sp>
      <p:pic>
        <p:nvPicPr>
          <p:cNvPr id="12"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369454" y="3897067"/>
            <a:ext cx="3327198" cy="2383576"/>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5885991" y="2067321"/>
            <a:ext cx="2800809" cy="3274006"/>
          </a:xfrm>
          <a:prstGeom prst="rect">
            <a:avLst/>
          </a:prstGeom>
          <a:ln w="15875">
            <a:solidFill>
              <a:schemeClr val="tx1"/>
            </a:solidFill>
          </a:ln>
          <a:effectLst>
            <a:outerShdw blurRad="50800" dist="38100" dir="5400000" algn="t" rotWithShape="0">
              <a:prstClr val="black">
                <a:alpha val="40000"/>
              </a:prstClr>
            </a:outerShdw>
          </a:effectLst>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6605" y="2952637"/>
            <a:ext cx="1897270" cy="2387531"/>
          </a:xfrm>
          <a:prstGeom prst="rect">
            <a:avLst/>
          </a:prstGeom>
          <a:ln w="12700" cmpd="sng">
            <a:solidFill>
              <a:schemeClr val="tx1"/>
            </a:solidFill>
          </a:ln>
          <a:effectLst>
            <a:outerShdw blurRad="50800" dist="38100" dir="5400000" algn="t" rotWithShape="0">
              <a:prstClr val="black">
                <a:alpha val="40000"/>
              </a:prstClr>
            </a:outerShdw>
          </a:effectLst>
        </p:spPr>
      </p:pic>
      <p:pic>
        <p:nvPicPr>
          <p:cNvPr id="20" name="Picture 19"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93697947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486796"/>
            <a:ext cx="9144000" cy="5371203"/>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Damages</a:t>
            </a:r>
            <a:endParaRPr lang="en-US" sz="2200" dirty="0">
              <a:latin typeface="Calibri"/>
              <a:cs typeface="Calibri"/>
            </a:endParaRPr>
          </a:p>
        </p:txBody>
      </p:sp>
      <p:sp>
        <p:nvSpPr>
          <p:cNvPr id="54" name="Content Placeholder 8"/>
          <p:cNvSpPr>
            <a:spLocks noGrp="1"/>
          </p:cNvSpPr>
          <p:nvPr>
            <p:ph idx="1"/>
          </p:nvPr>
        </p:nvSpPr>
        <p:spPr>
          <a:xfrm>
            <a:off x="304802" y="2171485"/>
            <a:ext cx="3803812" cy="4085237"/>
          </a:xfrm>
        </p:spPr>
        <p:txBody>
          <a:bodyPr>
            <a:normAutofit fontScale="92500" lnSpcReduction="10000"/>
          </a:bodyPr>
          <a:lstStyle/>
          <a:p>
            <a:r>
              <a:rPr lang="en-US" sz="2000" dirty="0" smtClean="0"/>
              <a:t>Cactus Industry </a:t>
            </a:r>
            <a:r>
              <a:rPr lang="en-US" sz="2000" baseline="30000" dirty="0" smtClean="0"/>
              <a:t>1</a:t>
            </a:r>
          </a:p>
          <a:p>
            <a:pPr lvl="1"/>
            <a:r>
              <a:rPr lang="en-US" sz="1600" dirty="0" smtClean="0"/>
              <a:t>Trade, nursery, landscape, crop and forage value</a:t>
            </a:r>
            <a:endParaRPr lang="en-US" sz="1600" dirty="0"/>
          </a:p>
          <a:p>
            <a:pPr lvl="1"/>
            <a:r>
              <a:rPr lang="en-US" sz="1600" dirty="0" smtClean="0"/>
              <a:t>Food source</a:t>
            </a:r>
          </a:p>
          <a:p>
            <a:pPr lvl="1"/>
            <a:r>
              <a:rPr lang="en-US" sz="1600" dirty="0" smtClean="0"/>
              <a:t>Mexico value - $50-100 mil</a:t>
            </a:r>
          </a:p>
          <a:p>
            <a:pPr lvl="1"/>
            <a:r>
              <a:rPr lang="en-US" sz="1600" dirty="0" smtClean="0"/>
              <a:t>US value - $70 mil</a:t>
            </a:r>
          </a:p>
          <a:p>
            <a:pPr lvl="1"/>
            <a:endParaRPr lang="en-US" sz="2000" dirty="0" smtClean="0"/>
          </a:p>
          <a:p>
            <a:r>
              <a:rPr lang="en-US" sz="2000" dirty="0" smtClean="0"/>
              <a:t>Environmental</a:t>
            </a:r>
          </a:p>
          <a:p>
            <a:pPr lvl="1"/>
            <a:r>
              <a:rPr lang="en-US" sz="1600" dirty="0" smtClean="0"/>
              <a:t>Food</a:t>
            </a:r>
          </a:p>
          <a:p>
            <a:pPr lvl="1"/>
            <a:r>
              <a:rPr lang="en-US" sz="1600" dirty="0" smtClean="0"/>
              <a:t>Habitat</a:t>
            </a:r>
          </a:p>
          <a:p>
            <a:pPr lvl="1"/>
            <a:r>
              <a:rPr lang="en-US" sz="1600" dirty="0" smtClean="0"/>
              <a:t>Erosion control</a:t>
            </a:r>
          </a:p>
          <a:p>
            <a:pPr lvl="1"/>
            <a:endParaRPr lang="en-US" sz="1600" dirty="0" smtClean="0"/>
          </a:p>
          <a:p>
            <a:r>
              <a:rPr lang="en-US" sz="2000" dirty="0" smtClean="0"/>
              <a:t>Threatened Species</a:t>
            </a:r>
          </a:p>
          <a:p>
            <a:pPr lvl="1"/>
            <a:r>
              <a:rPr lang="en-US" sz="1600" dirty="0" smtClean="0"/>
              <a:t>53 threatened and 38 endemic spp. In Mexico</a:t>
            </a:r>
          </a:p>
          <a:p>
            <a:pPr lvl="1"/>
            <a:endParaRPr lang="en-US" sz="1600" dirty="0" smtClean="0"/>
          </a:p>
          <a:p>
            <a:pPr lvl="1"/>
            <a:endParaRPr lang="en-US" sz="1600" dirty="0" smtClean="0"/>
          </a:p>
          <a:p>
            <a:pPr marL="0" indent="0">
              <a:buNone/>
            </a:pPr>
            <a:endParaRPr lang="en-US" sz="2000" dirty="0"/>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sp>
        <p:nvSpPr>
          <p:cNvPr id="11" name="Rectangle 10"/>
          <p:cNvSpPr/>
          <p:nvPr/>
        </p:nvSpPr>
        <p:spPr>
          <a:xfrm>
            <a:off x="4505378" y="5948945"/>
            <a:ext cx="4235493" cy="307777"/>
          </a:xfrm>
          <a:prstGeom prst="rect">
            <a:avLst/>
          </a:prstGeom>
        </p:spPr>
        <p:txBody>
          <a:bodyPr wrap="square">
            <a:spAutoFit/>
          </a:bodyPr>
          <a:lstStyle/>
          <a:p>
            <a:r>
              <a:rPr lang="en-US" sz="1400" baseline="30000" dirty="0" smtClean="0">
                <a:solidFill>
                  <a:schemeClr val="bg1"/>
                </a:solidFill>
              </a:rPr>
              <a:t>1</a:t>
            </a:r>
            <a:r>
              <a:rPr lang="en-US" sz="1400" dirty="0">
                <a:solidFill>
                  <a:schemeClr val="bg1"/>
                </a:solidFill>
              </a:rPr>
              <a:t>www.gri.msstate.edu/research/</a:t>
            </a:r>
            <a:r>
              <a:rPr lang="en-US" sz="1400" dirty="0" err="1">
                <a:solidFill>
                  <a:schemeClr val="bg1"/>
                </a:solidFill>
              </a:rPr>
              <a:t>cmdmn</a:t>
            </a:r>
            <a:r>
              <a:rPr lang="en-US" sz="1400" dirty="0" smtClean="0">
                <a:solidFill>
                  <a:schemeClr val="bg1"/>
                </a:solidFill>
              </a:rPr>
              <a:t>/</a:t>
            </a:r>
            <a:endParaRPr lang="en-US" sz="1400" dirty="0">
              <a:solidFill>
                <a:srgbClr val="FFFFFF"/>
              </a:solidFill>
            </a:endParaRPr>
          </a:p>
        </p:txBody>
      </p:sp>
      <p:pic>
        <p:nvPicPr>
          <p:cNvPr id="12" name="Picture 11"/>
          <p:cNvPicPr>
            <a:picLocks noChangeAspect="1"/>
          </p:cNvPicPr>
          <p:nvPr/>
        </p:nvPicPr>
        <p:blipFill>
          <a:blip r:embed="rId6"/>
          <a:stretch>
            <a:fillRect/>
          </a:stretch>
        </p:blipFill>
        <p:spPr>
          <a:xfrm>
            <a:off x="4108614" y="2367268"/>
            <a:ext cx="4632257" cy="3474193"/>
          </a:xfrm>
          <a:prstGeom prst="rect">
            <a:avLst/>
          </a:prstGeom>
          <a:ln>
            <a:solidFill>
              <a:srgbClr val="000000"/>
            </a:solidFill>
          </a:ln>
        </p:spPr>
      </p:pic>
      <p:pic>
        <p:nvPicPr>
          <p:cNvPr id="18" name="Picture 17"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15888404"/>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486796"/>
            <a:ext cx="9144000" cy="5371203"/>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Cactus Moth</a:t>
            </a:r>
            <a:br>
              <a:rPr lang="en-US" sz="3000" dirty="0" smtClean="0">
                <a:latin typeface="WC ROUGHTRAD Bta"/>
                <a:cs typeface="WC ROUGHTRAD Bta"/>
              </a:rPr>
            </a:br>
            <a:r>
              <a:rPr lang="en-US" sz="2200" dirty="0" smtClean="0">
                <a:latin typeface="Calibri"/>
                <a:cs typeface="Calibri"/>
              </a:rPr>
              <a:t>Control</a:t>
            </a:r>
            <a:endParaRPr lang="en-US" sz="2200" dirty="0">
              <a:latin typeface="Calibri"/>
              <a:cs typeface="Calibri"/>
            </a:endParaRPr>
          </a:p>
        </p:txBody>
      </p:sp>
      <p:sp>
        <p:nvSpPr>
          <p:cNvPr id="54" name="Content Placeholder 8"/>
          <p:cNvSpPr>
            <a:spLocks noGrp="1"/>
          </p:cNvSpPr>
          <p:nvPr>
            <p:ph idx="1"/>
          </p:nvPr>
        </p:nvSpPr>
        <p:spPr>
          <a:xfrm>
            <a:off x="304802" y="2159437"/>
            <a:ext cx="3841163" cy="4072415"/>
          </a:xfrm>
        </p:spPr>
        <p:txBody>
          <a:bodyPr>
            <a:normAutofit/>
          </a:bodyPr>
          <a:lstStyle/>
          <a:p>
            <a:r>
              <a:rPr lang="en-US" sz="2000" dirty="0" smtClean="0"/>
              <a:t>Prevention</a:t>
            </a:r>
            <a:r>
              <a:rPr lang="en-US" sz="1600" dirty="0"/>
              <a:t> </a:t>
            </a:r>
            <a:r>
              <a:rPr lang="en-US" sz="2100" dirty="0" smtClean="0"/>
              <a:t>and</a:t>
            </a:r>
            <a:r>
              <a:rPr lang="en-US" sz="1600" dirty="0" smtClean="0"/>
              <a:t> </a:t>
            </a:r>
            <a:r>
              <a:rPr lang="en-US" sz="2000" dirty="0"/>
              <a:t>o</a:t>
            </a:r>
            <a:r>
              <a:rPr lang="en-US" sz="2000" dirty="0" smtClean="0"/>
              <a:t>utreach</a:t>
            </a:r>
          </a:p>
          <a:p>
            <a:pPr lvl="1"/>
            <a:r>
              <a:rPr lang="en-US" sz="1600" dirty="0" smtClean="0"/>
              <a:t>www.texasinvasives.org</a:t>
            </a:r>
          </a:p>
          <a:p>
            <a:pPr lvl="1"/>
            <a:r>
              <a:rPr lang="en-US" sz="1600" dirty="0" smtClean="0"/>
              <a:t>www.gri.msstate.edu</a:t>
            </a:r>
            <a:r>
              <a:rPr lang="en-US" sz="1600" dirty="0"/>
              <a:t>/research/</a:t>
            </a:r>
            <a:r>
              <a:rPr lang="en-US" sz="1600" dirty="0" smtClean="0"/>
              <a:t>cmdmn</a:t>
            </a:r>
          </a:p>
          <a:p>
            <a:pPr lvl="1"/>
            <a:r>
              <a:rPr lang="en-US" sz="1600" dirty="0" err="1" smtClean="0"/>
              <a:t>www.dontmovefirewood.org</a:t>
            </a:r>
            <a:endParaRPr lang="en-US" sz="1600" dirty="0" smtClean="0"/>
          </a:p>
          <a:p>
            <a:r>
              <a:rPr lang="en-US" sz="2000" dirty="0" smtClean="0"/>
              <a:t>Early Detection &amp; Rapid Response (EDRR)</a:t>
            </a:r>
          </a:p>
          <a:p>
            <a:pPr lvl="1"/>
            <a:r>
              <a:rPr lang="en-US" sz="1600" dirty="0" smtClean="0"/>
              <a:t>Pheromone trap monitoring</a:t>
            </a:r>
          </a:p>
          <a:p>
            <a:pPr lvl="1"/>
            <a:r>
              <a:rPr lang="en-US" sz="1600" dirty="0" smtClean="0"/>
              <a:t>Cactus Moth Detection and Monitoring Network</a:t>
            </a:r>
          </a:p>
          <a:p>
            <a:r>
              <a:rPr lang="en-US" sz="2000" dirty="0" smtClean="0"/>
              <a:t>Treatment</a:t>
            </a:r>
          </a:p>
          <a:p>
            <a:pPr lvl="1"/>
            <a:r>
              <a:rPr lang="en-US" sz="1600" dirty="0" smtClean="0"/>
              <a:t>Cacti removal</a:t>
            </a:r>
          </a:p>
          <a:p>
            <a:pPr lvl="1"/>
            <a:r>
              <a:rPr lang="en-US" sz="1600" dirty="0" smtClean="0"/>
              <a:t>Sterile male </a:t>
            </a:r>
            <a:r>
              <a:rPr lang="en-US" sz="1600" dirty="0" err="1" smtClean="0"/>
              <a:t>biocontrol</a:t>
            </a:r>
            <a:endParaRPr lang="en-US" sz="1600" dirty="0" smtClean="0"/>
          </a:p>
          <a:p>
            <a:pPr lvl="1"/>
            <a:endParaRPr lang="en-US" sz="1600" dirty="0" smtClean="0"/>
          </a:p>
          <a:p>
            <a:pPr lvl="1"/>
            <a:endParaRPr lang="en-US" sz="1600" dirty="0" smtClean="0"/>
          </a:p>
          <a:p>
            <a:pPr marL="0" indent="0">
              <a:buNone/>
            </a:pPr>
            <a:endParaRPr lang="en-US" sz="2000" dirty="0"/>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13" name="Picture 12" descr="Screen Shot 2014-01-07 at 11.09.29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80012" y="2300837"/>
            <a:ext cx="2506788" cy="3298681"/>
          </a:xfrm>
          <a:prstGeom prst="rect">
            <a:avLst/>
          </a:prstGeom>
          <a:ln>
            <a:solidFill>
              <a:srgbClr val="000000"/>
            </a:solidFill>
          </a:ln>
          <a:effectLst>
            <a:outerShdw blurRad="50800" dist="38100" dir="5400000" algn="t" rotWithShape="0">
              <a:prstClr val="black">
                <a:alpha val="40000"/>
              </a:prstClr>
            </a:outerShdw>
          </a:effectLst>
        </p:spPr>
      </p:pic>
      <p:pic>
        <p:nvPicPr>
          <p:cNvPr id="12" name="Picture 11" descr="Screen Shot 2014-01-07 at 11.08.16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38068" y="2933171"/>
            <a:ext cx="2531790" cy="3298681"/>
          </a:xfrm>
          <a:prstGeom prst="rect">
            <a:avLst/>
          </a:prstGeom>
          <a:ln>
            <a:solidFill>
              <a:srgbClr val="000000"/>
            </a:solidFill>
          </a:ln>
          <a:effectLst>
            <a:outerShdw blurRad="50800" dist="38100" dir="5400000" algn="t" rotWithShape="0">
              <a:prstClr val="black">
                <a:alpha val="40000"/>
              </a:prstClr>
            </a:outerShdw>
          </a:effectLst>
        </p:spPr>
      </p:pic>
      <p:pic>
        <p:nvPicPr>
          <p:cNvPr id="19" name="Picture 18"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01406908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i="1" dirty="0" err="1" smtClean="0">
                <a:latin typeface="Calibri"/>
                <a:cs typeface="Calibri"/>
              </a:rPr>
              <a:t>Agrilus</a:t>
            </a:r>
            <a:r>
              <a:rPr lang="en-US" sz="2200" i="1" dirty="0" smtClean="0">
                <a:latin typeface="Calibri"/>
                <a:cs typeface="Calibri"/>
              </a:rPr>
              <a:t> </a:t>
            </a:r>
            <a:r>
              <a:rPr lang="en-US" sz="2200" i="1" dirty="0" err="1" smtClean="0">
                <a:latin typeface="Calibri"/>
                <a:cs typeface="Calibri"/>
              </a:rPr>
              <a:t>planipennis</a:t>
            </a:r>
            <a:endParaRPr lang="en-US" sz="2200" i="1" dirty="0">
              <a:latin typeface="Calibri"/>
              <a:cs typeface="Calibri"/>
            </a:endParaRPr>
          </a:p>
        </p:txBody>
      </p:sp>
      <p:sp>
        <p:nvSpPr>
          <p:cNvPr id="54" name="Content Placeholder 8"/>
          <p:cNvSpPr>
            <a:spLocks noGrp="1"/>
          </p:cNvSpPr>
          <p:nvPr>
            <p:ph idx="1"/>
          </p:nvPr>
        </p:nvSpPr>
        <p:spPr>
          <a:xfrm>
            <a:off x="304801" y="1676400"/>
            <a:ext cx="5783417" cy="4056062"/>
          </a:xfrm>
        </p:spPr>
        <p:txBody>
          <a:bodyPr>
            <a:normAutofit/>
          </a:bodyPr>
          <a:lstStyle/>
          <a:p>
            <a:pPr marL="0" indent="0">
              <a:buNone/>
            </a:pPr>
            <a:r>
              <a:rPr lang="en-US" sz="2000" dirty="0" smtClean="0"/>
              <a:t>Order: </a:t>
            </a:r>
            <a:r>
              <a:rPr lang="en-US" sz="2000" dirty="0" err="1" smtClean="0"/>
              <a:t>Coleoptera</a:t>
            </a:r>
            <a:r>
              <a:rPr lang="en-US" sz="2000" dirty="0" smtClean="0"/>
              <a:t> (Beetle)</a:t>
            </a:r>
          </a:p>
          <a:p>
            <a:pPr marL="0" indent="0">
              <a:buNone/>
            </a:pPr>
            <a:r>
              <a:rPr lang="en-US" sz="2000" dirty="0" smtClean="0"/>
              <a:t>Family: </a:t>
            </a:r>
            <a:r>
              <a:rPr lang="en-US" sz="2000" dirty="0" err="1" smtClean="0"/>
              <a:t>Buprestidae</a:t>
            </a:r>
            <a:r>
              <a:rPr lang="en-US" sz="2000" dirty="0" smtClean="0"/>
              <a:t> (Metallic wood boring beetle)</a:t>
            </a:r>
          </a:p>
          <a:p>
            <a:pPr marL="0" indent="0">
              <a:buNone/>
            </a:pPr>
            <a:endParaRPr lang="en-US" sz="2000" dirty="0"/>
          </a:p>
          <a:p>
            <a:pPr marL="0" indent="0">
              <a:buNone/>
            </a:pPr>
            <a:endParaRPr lang="en-US" sz="2000" dirty="0"/>
          </a:p>
        </p:txBody>
      </p:sp>
      <p:pic>
        <p:nvPicPr>
          <p:cNvPr id="6" name="Picture 5"/>
          <p:cNvPicPr>
            <a:picLocks noChangeAspect="1"/>
          </p:cNvPicPr>
          <p:nvPr/>
        </p:nvPicPr>
        <p:blipFill>
          <a:blip r:embed="rId6"/>
          <a:stretch>
            <a:fillRect/>
          </a:stretch>
        </p:blipFill>
        <p:spPr>
          <a:xfrm>
            <a:off x="4605634" y="3112011"/>
            <a:ext cx="4115693" cy="2743795"/>
          </a:xfrm>
          <a:prstGeom prst="rect">
            <a:avLst/>
          </a:prstGeom>
          <a:ln>
            <a:solidFill>
              <a:srgbClr val="000000"/>
            </a:solidFill>
          </a:ln>
          <a:effectLst>
            <a:outerShdw blurRad="50800" dist="38100" dir="5400000" algn="t" rotWithShape="0">
              <a:prstClr val="black">
                <a:alpha val="40000"/>
              </a:prstClr>
            </a:outerShdw>
          </a:effectLst>
        </p:spPr>
      </p:pic>
      <p:pic>
        <p:nvPicPr>
          <p:cNvPr id="9" name="Picture 8"/>
          <p:cNvPicPr>
            <a:picLocks noChangeAspect="1"/>
          </p:cNvPicPr>
          <p:nvPr/>
        </p:nvPicPr>
        <p:blipFill>
          <a:blip r:embed="rId7"/>
          <a:stretch>
            <a:fillRect/>
          </a:stretch>
        </p:blipFill>
        <p:spPr>
          <a:xfrm>
            <a:off x="319491" y="2699376"/>
            <a:ext cx="4155528" cy="2759530"/>
          </a:xfrm>
          <a:prstGeom prst="rect">
            <a:avLst/>
          </a:prstGeom>
          <a:ln>
            <a:solidFill>
              <a:srgbClr val="000000"/>
            </a:solidFill>
          </a:ln>
          <a:effectLst>
            <a:outerShdw blurRad="50800" dist="38100" dir="5400000" algn="t" rotWithShape="0">
              <a:prstClr val="black">
                <a:alpha val="40000"/>
              </a:prstClr>
            </a:outerShdw>
          </a:effectLst>
        </p:spPr>
      </p:pic>
      <p:pic>
        <p:nvPicPr>
          <p:cNvPr id="16" name="Picture 15"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90676337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Introduction and Distribution</a:t>
            </a:r>
            <a:endParaRPr lang="en-US" sz="2200" dirty="0">
              <a:latin typeface="Calibri"/>
              <a:cs typeface="Calibri"/>
            </a:endParaRPr>
          </a:p>
        </p:txBody>
      </p:sp>
      <p:sp>
        <p:nvSpPr>
          <p:cNvPr id="54" name="Content Placeholder 8"/>
          <p:cNvSpPr>
            <a:spLocks noGrp="1"/>
          </p:cNvSpPr>
          <p:nvPr>
            <p:ph idx="1"/>
          </p:nvPr>
        </p:nvSpPr>
        <p:spPr>
          <a:xfrm>
            <a:off x="275412" y="2153179"/>
            <a:ext cx="2750022" cy="3514487"/>
          </a:xfrm>
        </p:spPr>
        <p:txBody>
          <a:bodyPr>
            <a:normAutofit/>
          </a:bodyPr>
          <a:lstStyle/>
          <a:p>
            <a:pPr marL="0" indent="0">
              <a:buNone/>
            </a:pPr>
            <a:r>
              <a:rPr lang="en-US" sz="2000" b="1" dirty="0" smtClean="0"/>
              <a:t>Native Range: </a:t>
            </a:r>
            <a:r>
              <a:rPr lang="en-US" sz="2000" dirty="0" smtClean="0"/>
              <a:t>Eastern Russia, Northern China, Japan and Korea</a:t>
            </a:r>
          </a:p>
          <a:p>
            <a:pPr marL="0" indent="0">
              <a:buNone/>
            </a:pPr>
            <a:r>
              <a:rPr lang="en-US" sz="2000" b="1" dirty="0" smtClean="0"/>
              <a:t>Primary Transmission: </a:t>
            </a:r>
            <a:r>
              <a:rPr lang="en-US" sz="2000" dirty="0"/>
              <a:t>W</a:t>
            </a:r>
            <a:r>
              <a:rPr lang="en-US" sz="2000" dirty="0" smtClean="0"/>
              <a:t>ood material shipping, firewood, infested nursery stock</a:t>
            </a:r>
          </a:p>
          <a:p>
            <a:pPr marL="0" indent="0">
              <a:buNone/>
            </a:pPr>
            <a:r>
              <a:rPr lang="en-US" sz="2000" b="1" dirty="0" smtClean="0"/>
              <a:t>First Detection: </a:t>
            </a:r>
            <a:r>
              <a:rPr lang="en-US" sz="2000" dirty="0" smtClean="0"/>
              <a:t>Michigan 2002</a:t>
            </a:r>
          </a:p>
          <a:p>
            <a:pPr marL="0" indent="0">
              <a:buNone/>
            </a:pPr>
            <a:endParaRPr lang="en-US" sz="2000" dirty="0" smtClean="0"/>
          </a:p>
          <a:p>
            <a:pPr marL="0" indent="0">
              <a:buNone/>
            </a:pPr>
            <a:endParaRPr lang="en-US" sz="2000" dirty="0"/>
          </a:p>
          <a:p>
            <a:pPr marL="0" indent="0">
              <a:buNone/>
            </a:pPr>
            <a:endParaRPr lang="en-US" sz="2000" dirty="0"/>
          </a:p>
        </p:txBody>
      </p:sp>
      <p:pic>
        <p:nvPicPr>
          <p:cNvPr id="6" name="Picture 5" descr="Screen Shot 2014-01-07 at 11.40.40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23222" y="2153180"/>
            <a:ext cx="5799465" cy="3514487"/>
          </a:xfrm>
          <a:prstGeom prst="rect">
            <a:avLst/>
          </a:prstGeom>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77157328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Biology: Host Trees</a:t>
            </a:r>
            <a:endParaRPr lang="en-US" sz="2200" dirty="0">
              <a:latin typeface="Calibri"/>
              <a:cs typeface="Calibri"/>
            </a:endParaRPr>
          </a:p>
        </p:txBody>
      </p:sp>
      <p:sp>
        <p:nvSpPr>
          <p:cNvPr id="54" name="Content Placeholder 8"/>
          <p:cNvSpPr>
            <a:spLocks noGrp="1"/>
          </p:cNvSpPr>
          <p:nvPr>
            <p:ph idx="1"/>
          </p:nvPr>
        </p:nvSpPr>
        <p:spPr>
          <a:xfrm>
            <a:off x="304803" y="1676400"/>
            <a:ext cx="3856952" cy="3782150"/>
          </a:xfrm>
        </p:spPr>
        <p:txBody>
          <a:bodyPr>
            <a:normAutofit/>
          </a:bodyPr>
          <a:lstStyle/>
          <a:p>
            <a:r>
              <a:rPr lang="en-US" sz="2000" dirty="0" smtClean="0"/>
              <a:t> Attacks Ash trees (</a:t>
            </a:r>
            <a:r>
              <a:rPr lang="en-US" sz="2000" i="1" dirty="0" err="1" smtClean="0"/>
              <a:t>Fraxinus</a:t>
            </a:r>
            <a:r>
              <a:rPr lang="en-US" sz="2000" dirty="0" smtClean="0"/>
              <a:t> sp.)</a:t>
            </a:r>
          </a:p>
          <a:p>
            <a:pPr lvl="1"/>
            <a:r>
              <a:rPr lang="en-US" sz="1600" dirty="0" smtClean="0"/>
              <a:t>17 species of ash in North America</a:t>
            </a:r>
          </a:p>
          <a:p>
            <a:pPr lvl="1"/>
            <a:r>
              <a:rPr lang="en-US" sz="1600" dirty="0" smtClean="0"/>
              <a:t>9 ash species in Texas</a:t>
            </a:r>
          </a:p>
          <a:p>
            <a:pPr lvl="2"/>
            <a:r>
              <a:rPr lang="en-US" sz="1600" dirty="0" smtClean="0"/>
              <a:t>Green Ash</a:t>
            </a:r>
          </a:p>
          <a:p>
            <a:pPr lvl="2"/>
            <a:r>
              <a:rPr lang="en-US" sz="1600" dirty="0" smtClean="0"/>
              <a:t>Texas Ash</a:t>
            </a:r>
          </a:p>
          <a:p>
            <a:pPr lvl="2"/>
            <a:r>
              <a:rPr lang="en-US" sz="1600" dirty="0" smtClean="0"/>
              <a:t>White Ash</a:t>
            </a:r>
          </a:p>
          <a:p>
            <a:endParaRPr lang="en-US" sz="1600" dirty="0" smtClean="0"/>
          </a:p>
          <a:p>
            <a:pPr lvl="1"/>
            <a:endParaRPr lang="en-US" sz="1600" dirty="0" smtClean="0"/>
          </a:p>
          <a:p>
            <a:pPr marL="0" indent="0">
              <a:buNone/>
            </a:pPr>
            <a:endParaRPr lang="en-US" sz="2000" dirty="0"/>
          </a:p>
        </p:txBody>
      </p:sp>
      <p:pic>
        <p:nvPicPr>
          <p:cNvPr id="3" name="Picture 2"/>
          <p:cNvPicPr>
            <a:picLocks noChangeAspect="1"/>
          </p:cNvPicPr>
          <p:nvPr/>
        </p:nvPicPr>
        <p:blipFill>
          <a:blip r:embed="rId6"/>
          <a:stretch>
            <a:fillRect/>
          </a:stretch>
        </p:blipFill>
        <p:spPr>
          <a:xfrm>
            <a:off x="304803" y="3697439"/>
            <a:ext cx="2888321" cy="1910504"/>
          </a:xfrm>
          <a:prstGeom prst="rect">
            <a:avLst/>
          </a:prstGeom>
          <a:ln>
            <a:solidFill>
              <a:srgbClr val="000000"/>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79784" y="4306020"/>
            <a:ext cx="2547339" cy="1910504"/>
          </a:xfrm>
          <a:prstGeom prst="rect">
            <a:avLst/>
          </a:prstGeom>
          <a:ln>
            <a:solidFill>
              <a:srgbClr val="000000"/>
            </a:solidFill>
          </a:ln>
        </p:spPr>
      </p:pic>
      <p:pic>
        <p:nvPicPr>
          <p:cNvPr id="11" name="Picture 10"/>
          <p:cNvPicPr>
            <a:picLocks noChangeAspect="1"/>
          </p:cNvPicPr>
          <p:nvPr/>
        </p:nvPicPr>
        <p:blipFill>
          <a:blip r:embed="rId8"/>
          <a:stretch>
            <a:fillRect/>
          </a:stretch>
        </p:blipFill>
        <p:spPr>
          <a:xfrm>
            <a:off x="6021819" y="1920786"/>
            <a:ext cx="2664981" cy="3553308"/>
          </a:xfrm>
          <a:prstGeom prst="rect">
            <a:avLst/>
          </a:prstGeom>
          <a:ln>
            <a:solidFill>
              <a:srgbClr val="000000"/>
            </a:solidFill>
          </a:ln>
        </p:spPr>
      </p:pic>
      <p:pic>
        <p:nvPicPr>
          <p:cNvPr id="17" name="Picture 16"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00363465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486796"/>
            <a:ext cx="9144000" cy="5371203"/>
            <a:chOff x="0" y="1486797"/>
            <a:chExt cx="9144000" cy="4404988"/>
          </a:xfrm>
        </p:grpSpPr>
        <p:pic>
          <p:nvPicPr>
            <p:cNvPr id="29" name="Picture 28"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30" name="Picture 29"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31" name="Picture 30"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Biology: Life Cycle</a:t>
            </a:r>
            <a:endParaRPr lang="en-US" sz="2200" dirty="0">
              <a:latin typeface="Calibri"/>
              <a:cs typeface="Calibri"/>
            </a:endParaRPr>
          </a:p>
        </p:txBody>
      </p:sp>
      <p:sp>
        <p:nvSpPr>
          <p:cNvPr id="54" name="Content Placeholder 8"/>
          <p:cNvSpPr>
            <a:spLocks noGrp="1"/>
          </p:cNvSpPr>
          <p:nvPr>
            <p:ph idx="1"/>
          </p:nvPr>
        </p:nvSpPr>
        <p:spPr>
          <a:xfrm>
            <a:off x="304802" y="1676400"/>
            <a:ext cx="4452418" cy="2316830"/>
          </a:xfrm>
        </p:spPr>
        <p:txBody>
          <a:bodyPr>
            <a:normAutofit/>
          </a:bodyPr>
          <a:lstStyle/>
          <a:p>
            <a:pPr marL="0" indent="0">
              <a:buNone/>
            </a:pPr>
            <a:r>
              <a:rPr lang="en-US" sz="2000" dirty="0" smtClean="0"/>
              <a:t>Biology: Life Cycle</a:t>
            </a:r>
            <a:endParaRPr lang="en-US" sz="2000" dirty="0"/>
          </a:p>
          <a:p>
            <a:endParaRPr lang="en-US" sz="2000" dirty="0" smtClean="0"/>
          </a:p>
          <a:p>
            <a:pPr marL="0" indent="0">
              <a:buNone/>
            </a:pPr>
            <a:endParaRPr lang="en-US" sz="2000" dirty="0"/>
          </a:p>
        </p:txBody>
      </p:sp>
      <p:sp>
        <p:nvSpPr>
          <p:cNvPr id="14" name="Bent Arrow 13"/>
          <p:cNvSpPr/>
          <p:nvPr/>
        </p:nvSpPr>
        <p:spPr>
          <a:xfrm rot="5400000">
            <a:off x="6391894" y="1542453"/>
            <a:ext cx="691677" cy="1553268"/>
          </a:xfrm>
          <a:prstGeom prst="bentArrow">
            <a:avLst>
              <a:gd name="adj1" fmla="val 17283"/>
              <a:gd name="adj2" fmla="val 25000"/>
              <a:gd name="adj3" fmla="val 25000"/>
              <a:gd name="adj4" fmla="val 4375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rot="10800000">
            <a:off x="5968027" y="4969693"/>
            <a:ext cx="1393856" cy="789289"/>
          </a:xfrm>
          <a:prstGeom prst="bentArrow">
            <a:avLst>
              <a:gd name="adj1" fmla="val 16096"/>
              <a:gd name="adj2" fmla="val 25000"/>
              <a:gd name="adj3" fmla="val 25000"/>
              <a:gd name="adj4" fmla="val 4375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16200000">
            <a:off x="1664359" y="4560329"/>
            <a:ext cx="728304" cy="1520571"/>
          </a:xfrm>
          <a:prstGeom prst="bentArrow">
            <a:avLst>
              <a:gd name="adj1" fmla="val 17766"/>
              <a:gd name="adj2" fmla="val 22830"/>
              <a:gd name="adj3" fmla="val 25000"/>
              <a:gd name="adj4" fmla="val 4567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a:off x="1376785" y="2032077"/>
            <a:ext cx="1457213" cy="579253"/>
          </a:xfrm>
          <a:prstGeom prst="bentArrow">
            <a:avLst>
              <a:gd name="adj1" fmla="val 18386"/>
              <a:gd name="adj2" fmla="val 25000"/>
              <a:gd name="adj3" fmla="val 25000"/>
              <a:gd name="adj4" fmla="val 4375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2120205" y="4979676"/>
            <a:ext cx="1036193" cy="369332"/>
          </a:xfrm>
          <a:prstGeom prst="rect">
            <a:avLst/>
          </a:prstGeom>
          <a:noFill/>
        </p:spPr>
        <p:txBody>
          <a:bodyPr wrap="square" rtlCol="0">
            <a:spAutoFit/>
          </a:bodyPr>
          <a:lstStyle/>
          <a:p>
            <a:r>
              <a:rPr lang="en-US" dirty="0" smtClean="0"/>
              <a:t>Adult</a:t>
            </a:r>
            <a:endParaRPr lang="en-US" dirty="0"/>
          </a:p>
        </p:txBody>
      </p:sp>
      <p:sp>
        <p:nvSpPr>
          <p:cNvPr id="21" name="TextBox 20"/>
          <p:cNvSpPr txBox="1"/>
          <p:nvPr/>
        </p:nvSpPr>
        <p:spPr>
          <a:xfrm>
            <a:off x="2120205" y="2186442"/>
            <a:ext cx="1036193" cy="369332"/>
          </a:xfrm>
          <a:prstGeom prst="rect">
            <a:avLst/>
          </a:prstGeom>
          <a:noFill/>
        </p:spPr>
        <p:txBody>
          <a:bodyPr wrap="square" rtlCol="0">
            <a:spAutoFit/>
          </a:bodyPr>
          <a:lstStyle/>
          <a:p>
            <a:r>
              <a:rPr lang="en-US" dirty="0" smtClean="0"/>
              <a:t>Egg</a:t>
            </a:r>
            <a:endParaRPr lang="en-US" dirty="0"/>
          </a:p>
        </p:txBody>
      </p:sp>
      <p:sp>
        <p:nvSpPr>
          <p:cNvPr id="22" name="TextBox 21"/>
          <p:cNvSpPr txBox="1"/>
          <p:nvPr/>
        </p:nvSpPr>
        <p:spPr>
          <a:xfrm>
            <a:off x="6494309" y="2165503"/>
            <a:ext cx="1036193" cy="369332"/>
          </a:xfrm>
          <a:prstGeom prst="rect">
            <a:avLst/>
          </a:prstGeom>
          <a:noFill/>
        </p:spPr>
        <p:txBody>
          <a:bodyPr wrap="square" rtlCol="0">
            <a:spAutoFit/>
          </a:bodyPr>
          <a:lstStyle/>
          <a:p>
            <a:r>
              <a:rPr lang="en-US" dirty="0" smtClean="0"/>
              <a:t>Larva</a:t>
            </a:r>
            <a:endParaRPr lang="en-US" dirty="0"/>
          </a:p>
        </p:txBody>
      </p:sp>
      <p:sp>
        <p:nvSpPr>
          <p:cNvPr id="23" name="TextBox 22"/>
          <p:cNvSpPr txBox="1"/>
          <p:nvPr/>
        </p:nvSpPr>
        <p:spPr>
          <a:xfrm>
            <a:off x="6495115" y="4966659"/>
            <a:ext cx="1036193" cy="369332"/>
          </a:xfrm>
          <a:prstGeom prst="rect">
            <a:avLst/>
          </a:prstGeom>
          <a:noFill/>
        </p:spPr>
        <p:txBody>
          <a:bodyPr wrap="square" rtlCol="0">
            <a:spAutoFit/>
          </a:bodyPr>
          <a:lstStyle/>
          <a:p>
            <a:r>
              <a:rPr lang="en-US" dirty="0" smtClean="0"/>
              <a:t>Pupa</a:t>
            </a:r>
            <a:endParaRPr lang="en-US" dirty="0"/>
          </a:p>
        </p:txBody>
      </p:sp>
      <p:pic>
        <p:nvPicPr>
          <p:cNvPr id="24" name="Picture 23" descr="EAB_Egg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63019" y="1973248"/>
            <a:ext cx="2712428" cy="1925824"/>
          </a:xfrm>
          <a:prstGeom prst="rect">
            <a:avLst/>
          </a:prstGeom>
          <a:ln w="15875">
            <a:solidFill>
              <a:schemeClr val="tx1"/>
            </a:solidFill>
          </a:ln>
        </p:spPr>
      </p:pic>
      <p:pic>
        <p:nvPicPr>
          <p:cNvPr id="25" name="Picture 24" descr="EAB_Prepupa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6959" y="4349875"/>
            <a:ext cx="2712428" cy="1972232"/>
          </a:xfrm>
          <a:prstGeom prst="rect">
            <a:avLst/>
          </a:prstGeom>
          <a:ln w="15875">
            <a:solidFill>
              <a:schemeClr val="tx1"/>
            </a:solidFill>
          </a:ln>
        </p:spPr>
      </p:pic>
      <p:pic>
        <p:nvPicPr>
          <p:cNvPr id="26" name="Content Placeholder 4" descr="1460071.jpg"/>
          <p:cNvPicPr>
            <a:picLocks noGrp="1"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5911998" y="2803608"/>
            <a:ext cx="2759621" cy="2003576"/>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27" name="Picture 26" descr="EAB_Emerging.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9066" y="2777524"/>
            <a:ext cx="2079136" cy="2069350"/>
          </a:xfrm>
          <a:prstGeom prst="rect">
            <a:avLst/>
          </a:prstGeom>
          <a:ln w="15875">
            <a:solidFill>
              <a:schemeClr val="tx1"/>
            </a:solidFill>
          </a:ln>
        </p:spPr>
      </p:pic>
      <p:pic>
        <p:nvPicPr>
          <p:cNvPr id="33" name="Picture 32" descr="header_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903927947"/>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486796"/>
            <a:ext cx="9144000" cy="5371203"/>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Biology: Life Cycle</a:t>
            </a:r>
            <a:endParaRPr lang="en-US" sz="2200" dirty="0">
              <a:latin typeface="Calibri"/>
              <a:cs typeface="Calibri"/>
            </a:endParaRPr>
          </a:p>
        </p:txBody>
      </p:sp>
      <p:sp>
        <p:nvSpPr>
          <p:cNvPr id="54" name="Content Placeholder 8"/>
          <p:cNvSpPr>
            <a:spLocks noGrp="1"/>
          </p:cNvSpPr>
          <p:nvPr>
            <p:ph idx="1"/>
          </p:nvPr>
        </p:nvSpPr>
        <p:spPr>
          <a:xfrm>
            <a:off x="304802" y="2010930"/>
            <a:ext cx="3635732" cy="2626238"/>
          </a:xfrm>
        </p:spPr>
        <p:txBody>
          <a:bodyPr>
            <a:normAutofit/>
          </a:bodyPr>
          <a:lstStyle/>
          <a:p>
            <a:pPr marL="0" indent="0">
              <a:buNone/>
            </a:pPr>
            <a:r>
              <a:rPr lang="en-US" sz="2000" dirty="0" smtClean="0"/>
              <a:t>Larvae:</a:t>
            </a:r>
          </a:p>
          <a:p>
            <a:r>
              <a:rPr lang="en-US" sz="2000" dirty="0" smtClean="0"/>
              <a:t>Creamy-white</a:t>
            </a:r>
          </a:p>
          <a:p>
            <a:r>
              <a:rPr lang="en-US" sz="2000" dirty="0" smtClean="0"/>
              <a:t>Flattened, 10 bell-shaped segments</a:t>
            </a:r>
          </a:p>
          <a:p>
            <a:r>
              <a:rPr lang="en-US" sz="2000" dirty="0" smtClean="0"/>
              <a:t>Small appendages at end of body</a:t>
            </a:r>
            <a:endParaRPr lang="en-US" sz="2000" dirty="0"/>
          </a:p>
          <a:p>
            <a:endParaRPr lang="en-US" sz="2000" dirty="0" smtClean="0"/>
          </a:p>
          <a:p>
            <a:pPr marL="0" indent="0">
              <a:buNone/>
            </a:pPr>
            <a:endParaRPr lang="en-US" sz="2000" dirty="0"/>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12" name="Picture 11" descr="5016063.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01861" y="4458291"/>
            <a:ext cx="2371791" cy="19209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3940534" y="2193362"/>
            <a:ext cx="4838072" cy="3225381"/>
          </a:xfrm>
          <a:prstGeom prst="rect">
            <a:avLst/>
          </a:prstGeom>
          <a:ln>
            <a:solidFill>
              <a:srgbClr val="000000"/>
            </a:solidFill>
          </a:ln>
        </p:spPr>
      </p:pic>
      <p:pic>
        <p:nvPicPr>
          <p:cNvPr id="18" name="Picture 17"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4458955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486797"/>
            <a:ext cx="9144000" cy="4404988"/>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19" name="Content Placeholder 8"/>
          <p:cNvSpPr>
            <a:spLocks noGrp="1"/>
          </p:cNvSpPr>
          <p:nvPr>
            <p:ph idx="1"/>
          </p:nvPr>
        </p:nvSpPr>
        <p:spPr>
          <a:xfrm>
            <a:off x="243790" y="1744789"/>
            <a:ext cx="3909950" cy="3922878"/>
          </a:xfrm>
        </p:spPr>
        <p:txBody>
          <a:bodyPr>
            <a:normAutofit/>
          </a:bodyPr>
          <a:lstStyle/>
          <a:p>
            <a:pPr>
              <a:lnSpc>
                <a:spcPct val="120000"/>
              </a:lnSpc>
              <a:spcBef>
                <a:spcPts val="0"/>
              </a:spcBef>
            </a:pPr>
            <a:r>
              <a:rPr lang="en-US" sz="2200" dirty="0"/>
              <a:t>Monthly iWire Invasive Species Email Newsletter.</a:t>
            </a:r>
          </a:p>
          <a:p>
            <a:pPr>
              <a:lnSpc>
                <a:spcPct val="120000"/>
              </a:lnSpc>
              <a:spcBef>
                <a:spcPts val="0"/>
              </a:spcBef>
            </a:pPr>
            <a:r>
              <a:rPr lang="en-US" sz="2200" dirty="0"/>
              <a:t>Hello Zebra Mussels. </a:t>
            </a:r>
          </a:p>
          <a:p>
            <a:pPr marL="0" indent="0">
              <a:lnSpc>
                <a:spcPct val="120000"/>
              </a:lnSpc>
              <a:spcBef>
                <a:spcPts val="0"/>
              </a:spcBef>
              <a:buNone/>
            </a:pPr>
            <a:r>
              <a:rPr lang="en-US" sz="2200" dirty="0"/>
              <a:t>     Goodbye Texas Boating.</a:t>
            </a:r>
          </a:p>
          <a:p>
            <a:pPr>
              <a:lnSpc>
                <a:spcPct val="120000"/>
              </a:lnSpc>
              <a:spcBef>
                <a:spcPts val="0"/>
              </a:spcBef>
            </a:pPr>
            <a:r>
              <a:rPr lang="en-US" sz="2200" dirty="0"/>
              <a:t>Hello Bastard Cabbage. </a:t>
            </a:r>
            <a:br>
              <a:rPr lang="en-US" sz="2200" dirty="0"/>
            </a:br>
            <a:r>
              <a:rPr lang="en-US" sz="2200" dirty="0"/>
              <a:t>Goodbye Bluebonnets.</a:t>
            </a:r>
          </a:p>
          <a:p>
            <a:pPr>
              <a:lnSpc>
                <a:spcPct val="120000"/>
              </a:lnSpc>
              <a:spcBef>
                <a:spcPts val="0"/>
              </a:spcBef>
            </a:pPr>
            <a:r>
              <a:rPr lang="en-US" sz="2200" dirty="0"/>
              <a:t>Hello Giant </a:t>
            </a:r>
            <a:r>
              <a:rPr lang="en-US" sz="2200" dirty="0" err="1"/>
              <a:t>Salvinia</a:t>
            </a:r>
            <a:r>
              <a:rPr lang="en-US" sz="2200" dirty="0"/>
              <a:t>. </a:t>
            </a:r>
            <a:br>
              <a:rPr lang="en-US" sz="2200" dirty="0"/>
            </a:br>
            <a:r>
              <a:rPr lang="en-US" sz="2200" dirty="0"/>
              <a:t>Goodbye Texas Lakes. </a:t>
            </a:r>
          </a:p>
          <a:p>
            <a:pPr lvl="1"/>
            <a:endParaRPr lang="en-US" sz="2000" dirty="0"/>
          </a:p>
          <a:p>
            <a:pPr lvl="1"/>
            <a:endParaRPr lang="en-US" b="1" i="1" dirty="0" smtClean="0"/>
          </a:p>
          <a:p>
            <a:pPr lvl="1"/>
            <a:endParaRPr lang="en-US" b="1" i="1" dirty="0" smtClean="0"/>
          </a:p>
          <a:p>
            <a:pPr lvl="1"/>
            <a:endParaRPr lang="en-US" b="1" i="1" dirty="0" smtClean="0"/>
          </a:p>
          <a:p>
            <a:pPr lvl="1"/>
            <a:endParaRPr lang="en-US" b="1" i="1" dirty="0" smtClean="0"/>
          </a:p>
        </p:txBody>
      </p:sp>
      <p:pic>
        <p:nvPicPr>
          <p:cNvPr id="18" name="Picture 17" descr="TPWD_FatherSon_9255_v3b.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 y="900708"/>
            <a:ext cx="9232588" cy="5401085"/>
          </a:xfrm>
          <a:prstGeom prst="rect">
            <a:avLst/>
          </a:prstGeom>
        </p:spPr>
      </p:pic>
      <p:sp>
        <p:nvSpPr>
          <p:cNvPr id="17" name="Title 1"/>
          <p:cNvSpPr>
            <a:spLocks noGrp="1"/>
          </p:cNvSpPr>
          <p:nvPr>
            <p:ph type="title"/>
          </p:nvPr>
        </p:nvSpPr>
        <p:spPr>
          <a:xfrm>
            <a:off x="442259" y="713118"/>
            <a:ext cx="8229600" cy="640078"/>
          </a:xfrm>
        </p:spPr>
        <p:txBody>
          <a:bodyPr>
            <a:normAutofit/>
          </a:bodyPr>
          <a:lstStyle/>
          <a:p>
            <a:endParaRPr lang="en-US" sz="3000" dirty="0">
              <a:solidFill>
                <a:srgbClr val="000000"/>
              </a:solidFill>
            </a:endParaRPr>
          </a:p>
        </p:txBody>
      </p:sp>
      <p:pic>
        <p:nvPicPr>
          <p:cNvPr id="12" name="Picture 11"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20069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486796"/>
            <a:ext cx="9144000" cy="5371203"/>
            <a:chOff x="0" y="1486797"/>
            <a:chExt cx="9144000" cy="4404988"/>
          </a:xfrm>
        </p:grpSpPr>
        <p:pic>
          <p:nvPicPr>
            <p:cNvPr id="16" name="Picture 15"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7" name="Picture 16"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8" name="Picture 17"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Biology: Life Cycle</a:t>
            </a:r>
            <a:endParaRPr lang="en-US" sz="2200" dirty="0">
              <a:latin typeface="Calibri"/>
              <a:cs typeface="Calibri"/>
            </a:endParaRPr>
          </a:p>
        </p:txBody>
      </p:sp>
      <p:sp>
        <p:nvSpPr>
          <p:cNvPr id="54" name="Content Placeholder 8"/>
          <p:cNvSpPr>
            <a:spLocks noGrp="1"/>
          </p:cNvSpPr>
          <p:nvPr>
            <p:ph idx="1"/>
          </p:nvPr>
        </p:nvSpPr>
        <p:spPr>
          <a:xfrm>
            <a:off x="304802" y="1676400"/>
            <a:ext cx="5111598" cy="2591436"/>
          </a:xfrm>
        </p:spPr>
        <p:txBody>
          <a:bodyPr>
            <a:normAutofit/>
          </a:bodyPr>
          <a:lstStyle/>
          <a:p>
            <a:pPr marL="0" indent="0">
              <a:buNone/>
            </a:pPr>
            <a:r>
              <a:rPr lang="en-US" sz="2000" dirty="0" smtClean="0"/>
              <a:t>Adult:</a:t>
            </a:r>
          </a:p>
          <a:p>
            <a:r>
              <a:rPr lang="en-US" sz="2000" dirty="0" smtClean="0"/>
              <a:t>Bright, metallic green</a:t>
            </a:r>
          </a:p>
          <a:p>
            <a:r>
              <a:rPr lang="en-US" sz="2000" dirty="0" smtClean="0"/>
              <a:t>½” long, flattened back</a:t>
            </a:r>
          </a:p>
          <a:p>
            <a:r>
              <a:rPr lang="en-US" sz="2000" dirty="0"/>
              <a:t>S</a:t>
            </a:r>
            <a:r>
              <a:rPr lang="en-US" sz="2000" dirty="0" smtClean="0"/>
              <a:t>urface of abdomen, coppery-red</a:t>
            </a:r>
            <a:endParaRPr lang="en-US" sz="2000" dirty="0"/>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14" name="Picture 13" descr="1241011.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09622" y="3945711"/>
            <a:ext cx="2155652" cy="2105729"/>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4553624" y="2190774"/>
            <a:ext cx="4244030" cy="3183022"/>
          </a:xfrm>
          <a:prstGeom prst="rect">
            <a:avLst/>
          </a:prstGeom>
          <a:ln>
            <a:solidFill>
              <a:srgbClr val="000000"/>
            </a:solidFill>
          </a:ln>
          <a:effectLst>
            <a:outerShdw blurRad="50800" dist="38100" dir="5400000" algn="t" rotWithShape="0">
              <a:prstClr val="black">
                <a:alpha val="40000"/>
              </a:prstClr>
            </a:outerShdw>
          </a:effectLst>
        </p:spPr>
      </p:pic>
      <p:pic>
        <p:nvPicPr>
          <p:cNvPr id="15" name="Picture 14" descr="EAB_Adult_Wings.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7097" y="3439528"/>
            <a:ext cx="1862779" cy="2105729"/>
          </a:xfrm>
          <a:prstGeom prst="rect">
            <a:avLst/>
          </a:prstGeom>
          <a:ln w="12700" cmpd="sng">
            <a:solidFill>
              <a:schemeClr val="tx1"/>
            </a:solidFill>
          </a:ln>
          <a:effectLst>
            <a:outerShdw blurRad="50800" dist="38100" dir="5400000" algn="t" rotWithShape="0">
              <a:prstClr val="black">
                <a:alpha val="40000"/>
              </a:prstClr>
            </a:outerShdw>
          </a:effectLst>
        </p:spPr>
      </p:pic>
      <p:pic>
        <p:nvPicPr>
          <p:cNvPr id="20" name="Picture 19"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18991764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Signs and Symptoms</a:t>
            </a:r>
            <a:endParaRPr lang="en-US" sz="2200" dirty="0">
              <a:latin typeface="Calibri"/>
              <a:cs typeface="Calibri"/>
            </a:endParaRPr>
          </a:p>
        </p:txBody>
      </p:sp>
      <p:sp>
        <p:nvSpPr>
          <p:cNvPr id="54" name="Content Placeholder 8"/>
          <p:cNvSpPr>
            <a:spLocks noGrp="1"/>
          </p:cNvSpPr>
          <p:nvPr>
            <p:ph idx="1"/>
          </p:nvPr>
        </p:nvSpPr>
        <p:spPr>
          <a:xfrm>
            <a:off x="268009" y="1968048"/>
            <a:ext cx="3852097" cy="3626125"/>
          </a:xfrm>
        </p:spPr>
        <p:txBody>
          <a:bodyPr>
            <a:normAutofit/>
          </a:bodyPr>
          <a:lstStyle/>
          <a:p>
            <a:r>
              <a:rPr lang="en-US" sz="2000" b="1" dirty="0" smtClean="0"/>
              <a:t>Canopy die-back</a:t>
            </a:r>
          </a:p>
          <a:p>
            <a:r>
              <a:rPr lang="en-US" sz="2000" dirty="0" smtClean="0"/>
              <a:t>D-shaped exit holes</a:t>
            </a:r>
          </a:p>
          <a:p>
            <a:r>
              <a:rPr lang="en-US" sz="2000" dirty="0" err="1" smtClean="0"/>
              <a:t>Epicormic</a:t>
            </a:r>
            <a:r>
              <a:rPr lang="en-US" sz="2000" dirty="0" smtClean="0"/>
              <a:t> shoots (sprouts from roots and trunk with abnormally large leaves)</a:t>
            </a:r>
          </a:p>
          <a:p>
            <a:r>
              <a:rPr lang="en-US" sz="2000" dirty="0" smtClean="0"/>
              <a:t>Vertically split bark over s-shaped feeding galleries</a:t>
            </a:r>
          </a:p>
          <a:p>
            <a:r>
              <a:rPr lang="en-US" sz="2000" dirty="0" smtClean="0"/>
              <a:t>Increased woodpecker activities</a:t>
            </a:r>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6"/>
          <a:stretch>
            <a:fillRect/>
          </a:stretch>
        </p:blipFill>
        <p:spPr>
          <a:xfrm>
            <a:off x="4120106" y="2194551"/>
            <a:ext cx="4704403" cy="3078798"/>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30377233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Signs and Symptoms</a:t>
            </a:r>
            <a:endParaRPr lang="en-US" sz="2200" dirty="0">
              <a:latin typeface="Calibri"/>
              <a:cs typeface="Calibri"/>
            </a:endParaRPr>
          </a:p>
        </p:txBody>
      </p:sp>
      <p:sp>
        <p:nvSpPr>
          <p:cNvPr id="54" name="Content Placeholder 8"/>
          <p:cNvSpPr>
            <a:spLocks noGrp="1"/>
          </p:cNvSpPr>
          <p:nvPr>
            <p:ph idx="1"/>
          </p:nvPr>
        </p:nvSpPr>
        <p:spPr>
          <a:xfrm>
            <a:off x="304802" y="1973019"/>
            <a:ext cx="3852097" cy="3626125"/>
          </a:xfrm>
        </p:spPr>
        <p:txBody>
          <a:bodyPr>
            <a:normAutofit/>
          </a:bodyPr>
          <a:lstStyle/>
          <a:p>
            <a:r>
              <a:rPr lang="en-US" sz="2000" dirty="0" smtClean="0"/>
              <a:t>Canopy die-back</a:t>
            </a:r>
          </a:p>
          <a:p>
            <a:r>
              <a:rPr lang="en-US" sz="2000" b="1" dirty="0" smtClean="0"/>
              <a:t>D-shaped exit holes</a:t>
            </a:r>
          </a:p>
          <a:p>
            <a:r>
              <a:rPr lang="en-US" sz="2000" dirty="0" err="1" smtClean="0"/>
              <a:t>Epicormic</a:t>
            </a:r>
            <a:r>
              <a:rPr lang="en-US" sz="2000" dirty="0" smtClean="0"/>
              <a:t> shoots (sprouts from roots and trunk with abnormally large leaves)</a:t>
            </a:r>
          </a:p>
          <a:p>
            <a:r>
              <a:rPr lang="en-US" sz="2000" dirty="0" smtClean="0"/>
              <a:t>Vertically split bark over s-shaped feeding galleries</a:t>
            </a:r>
          </a:p>
          <a:p>
            <a:r>
              <a:rPr lang="en-US" sz="2000" dirty="0" smtClean="0"/>
              <a:t>Increased woodpecker activities</a:t>
            </a:r>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6"/>
          <a:stretch>
            <a:fillRect/>
          </a:stretch>
        </p:blipFill>
        <p:spPr>
          <a:xfrm>
            <a:off x="4156899" y="2197926"/>
            <a:ext cx="4618197" cy="3078798"/>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18887444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Signs and Symptoms</a:t>
            </a:r>
            <a:endParaRPr lang="en-US" sz="2200" dirty="0">
              <a:latin typeface="Calibri"/>
              <a:cs typeface="Calibri"/>
            </a:endParaRPr>
          </a:p>
        </p:txBody>
      </p:sp>
      <p:sp>
        <p:nvSpPr>
          <p:cNvPr id="54" name="Content Placeholder 8"/>
          <p:cNvSpPr>
            <a:spLocks noGrp="1"/>
          </p:cNvSpPr>
          <p:nvPr>
            <p:ph idx="1"/>
          </p:nvPr>
        </p:nvSpPr>
        <p:spPr>
          <a:xfrm>
            <a:off x="304802" y="2002614"/>
            <a:ext cx="3634931" cy="3626125"/>
          </a:xfrm>
        </p:spPr>
        <p:txBody>
          <a:bodyPr>
            <a:normAutofit/>
          </a:bodyPr>
          <a:lstStyle/>
          <a:p>
            <a:r>
              <a:rPr lang="en-US" sz="2000" dirty="0" smtClean="0"/>
              <a:t>Canopy die-back</a:t>
            </a:r>
          </a:p>
          <a:p>
            <a:r>
              <a:rPr lang="en-US" sz="2000" dirty="0" smtClean="0"/>
              <a:t>D-shaped exit holes</a:t>
            </a:r>
          </a:p>
          <a:p>
            <a:r>
              <a:rPr lang="en-US" sz="2000" b="1" dirty="0" err="1" smtClean="0"/>
              <a:t>Epicormic</a:t>
            </a:r>
            <a:r>
              <a:rPr lang="en-US" sz="2000" b="1" dirty="0" smtClean="0"/>
              <a:t> shoots (sprouts from roots and trunk with abnormally large leaves)</a:t>
            </a:r>
          </a:p>
          <a:p>
            <a:r>
              <a:rPr lang="en-US" sz="2000" dirty="0" smtClean="0"/>
              <a:t>Vertically split bark over s-shaped feeding galleries</a:t>
            </a:r>
          </a:p>
          <a:p>
            <a:r>
              <a:rPr lang="en-US" sz="2000" dirty="0" smtClean="0"/>
              <a:t>Increased woodpecker activities</a:t>
            </a:r>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6"/>
          <a:stretch>
            <a:fillRect/>
          </a:stretch>
        </p:blipFill>
        <p:spPr>
          <a:xfrm>
            <a:off x="4156899" y="2002614"/>
            <a:ext cx="4623969" cy="3467977"/>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92076107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Signs and Symptoms</a:t>
            </a:r>
            <a:endParaRPr lang="en-US" sz="2200" dirty="0">
              <a:latin typeface="Calibri"/>
              <a:cs typeface="Calibri"/>
            </a:endParaRPr>
          </a:p>
        </p:txBody>
      </p:sp>
      <p:sp>
        <p:nvSpPr>
          <p:cNvPr id="54" name="Content Placeholder 8"/>
          <p:cNvSpPr>
            <a:spLocks noGrp="1"/>
          </p:cNvSpPr>
          <p:nvPr>
            <p:ph idx="1"/>
          </p:nvPr>
        </p:nvSpPr>
        <p:spPr>
          <a:xfrm>
            <a:off x="304802" y="2013215"/>
            <a:ext cx="3634931" cy="3626125"/>
          </a:xfrm>
        </p:spPr>
        <p:txBody>
          <a:bodyPr>
            <a:normAutofit/>
          </a:bodyPr>
          <a:lstStyle/>
          <a:p>
            <a:r>
              <a:rPr lang="en-US" sz="2000" dirty="0" smtClean="0"/>
              <a:t>Canopy die-back</a:t>
            </a:r>
          </a:p>
          <a:p>
            <a:r>
              <a:rPr lang="en-US" sz="2000" dirty="0" smtClean="0"/>
              <a:t>D-shaped exit holes</a:t>
            </a:r>
          </a:p>
          <a:p>
            <a:r>
              <a:rPr lang="en-US" sz="2000" dirty="0" err="1" smtClean="0"/>
              <a:t>Epicormic</a:t>
            </a:r>
            <a:r>
              <a:rPr lang="en-US" sz="2000" dirty="0" smtClean="0"/>
              <a:t> shoots (sprouts from roots and trunk with abnormally large leaves)</a:t>
            </a:r>
          </a:p>
          <a:p>
            <a:r>
              <a:rPr lang="en-US" sz="2000" b="1" dirty="0" smtClean="0"/>
              <a:t>Vertically split bark over s-shaped feeding galleries</a:t>
            </a:r>
          </a:p>
          <a:p>
            <a:r>
              <a:rPr lang="en-US" sz="2000" dirty="0" smtClean="0"/>
              <a:t>Increased woodpecker activities</a:t>
            </a:r>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6"/>
          <a:stretch>
            <a:fillRect/>
          </a:stretch>
        </p:blipFill>
        <p:spPr>
          <a:xfrm>
            <a:off x="6481922" y="2002613"/>
            <a:ext cx="2311985" cy="3467977"/>
          </a:xfrm>
          <a:prstGeom prst="rect">
            <a:avLst/>
          </a:prstGeom>
          <a:ln>
            <a:solidFill>
              <a:srgbClr val="000000"/>
            </a:solidFill>
          </a:ln>
        </p:spPr>
      </p:pic>
      <p:pic>
        <p:nvPicPr>
          <p:cNvPr id="11" name="Picture 10"/>
          <p:cNvPicPr>
            <a:picLocks noChangeAspect="1"/>
          </p:cNvPicPr>
          <p:nvPr/>
        </p:nvPicPr>
        <p:blipFill>
          <a:blip r:embed="rId7"/>
          <a:stretch>
            <a:fillRect/>
          </a:stretch>
        </p:blipFill>
        <p:spPr>
          <a:xfrm rot="5400000">
            <a:off x="3515436" y="2580609"/>
            <a:ext cx="3467977" cy="2311985"/>
          </a:xfrm>
          <a:prstGeom prst="rect">
            <a:avLst/>
          </a:prstGeom>
          <a:ln>
            <a:solidFill>
              <a:srgbClr val="000000"/>
            </a:solidFill>
          </a:ln>
        </p:spPr>
      </p:pic>
      <p:pic>
        <p:nvPicPr>
          <p:cNvPr id="17" name="Picture 16"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6776908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Damages</a:t>
            </a:r>
            <a:endParaRPr lang="en-US" sz="2200" dirty="0">
              <a:latin typeface="Calibri"/>
              <a:cs typeface="Calibri"/>
            </a:endParaRPr>
          </a:p>
        </p:txBody>
      </p:sp>
      <p:sp>
        <p:nvSpPr>
          <p:cNvPr id="54" name="Content Placeholder 8"/>
          <p:cNvSpPr>
            <a:spLocks noGrp="1"/>
          </p:cNvSpPr>
          <p:nvPr>
            <p:ph idx="1"/>
          </p:nvPr>
        </p:nvSpPr>
        <p:spPr>
          <a:xfrm>
            <a:off x="304802" y="2176853"/>
            <a:ext cx="3766461" cy="4181965"/>
          </a:xfrm>
        </p:spPr>
        <p:txBody>
          <a:bodyPr>
            <a:normAutofit/>
          </a:bodyPr>
          <a:lstStyle/>
          <a:p>
            <a:r>
              <a:rPr lang="en-US" sz="2000" dirty="0" smtClean="0"/>
              <a:t>Urban forests</a:t>
            </a:r>
          </a:p>
          <a:p>
            <a:pPr lvl="1"/>
            <a:r>
              <a:rPr lang="en-US" sz="1600" dirty="0"/>
              <a:t>1/3 of urban trees nationally are </a:t>
            </a:r>
            <a:r>
              <a:rPr lang="en-US" sz="1600" dirty="0" smtClean="0"/>
              <a:t>susceptible</a:t>
            </a:r>
            <a:endParaRPr lang="en-US" sz="1600" dirty="0"/>
          </a:p>
          <a:p>
            <a:pPr lvl="1"/>
            <a:r>
              <a:rPr lang="en-US" sz="1600" dirty="0"/>
              <a:t>Compensatory </a:t>
            </a:r>
            <a:r>
              <a:rPr lang="en-US" sz="1600" dirty="0" smtClean="0"/>
              <a:t>value </a:t>
            </a:r>
            <a:r>
              <a:rPr lang="en-US" sz="1600" dirty="0"/>
              <a:t>$669 billon</a:t>
            </a:r>
            <a:r>
              <a:rPr lang="en-US" sz="1600" dirty="0" smtClean="0"/>
              <a:t>.</a:t>
            </a:r>
          </a:p>
          <a:p>
            <a:pPr lvl="1"/>
            <a:endParaRPr lang="en-US" sz="2000" dirty="0" smtClean="0"/>
          </a:p>
          <a:p>
            <a:r>
              <a:rPr lang="en-US" sz="2000" dirty="0" smtClean="0"/>
              <a:t>Agricultural</a:t>
            </a:r>
          </a:p>
          <a:p>
            <a:pPr lvl="1"/>
            <a:r>
              <a:rPr lang="en-US" sz="1600" dirty="0" smtClean="0"/>
              <a:t>Timber industry</a:t>
            </a:r>
          </a:p>
          <a:p>
            <a:pPr lvl="1"/>
            <a:r>
              <a:rPr lang="en-US" sz="1600" dirty="0" smtClean="0"/>
              <a:t>Maple syrup</a:t>
            </a:r>
          </a:p>
          <a:p>
            <a:pPr lvl="1"/>
            <a:r>
              <a:rPr lang="en-US" sz="1600" dirty="0" smtClean="0"/>
              <a:t>Nursery production</a:t>
            </a:r>
          </a:p>
          <a:p>
            <a:pPr lvl="1"/>
            <a:endParaRPr lang="en-US" sz="1600" dirty="0" smtClean="0"/>
          </a:p>
          <a:p>
            <a:r>
              <a:rPr lang="en-US" sz="2000" dirty="0" smtClean="0"/>
              <a:t>Recreational tourism</a:t>
            </a:r>
          </a:p>
          <a:p>
            <a:pPr lvl="1"/>
            <a:endParaRPr lang="en-US" sz="1600" dirty="0" smtClean="0"/>
          </a:p>
          <a:p>
            <a:pPr lvl="1"/>
            <a:endParaRPr lang="en-US" sz="1600" dirty="0" smtClean="0"/>
          </a:p>
          <a:p>
            <a:pPr marL="0" indent="0">
              <a:buNone/>
            </a:pPr>
            <a:endParaRPr lang="en-US" sz="2000" dirty="0"/>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6"/>
          <a:stretch>
            <a:fillRect/>
          </a:stretch>
        </p:blipFill>
        <p:spPr>
          <a:xfrm>
            <a:off x="4183310" y="2214495"/>
            <a:ext cx="4503490" cy="3377618"/>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066475116"/>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77559"/>
            <a:ext cx="8229600" cy="640078"/>
          </a:xfrm>
        </p:spPr>
        <p:txBody>
          <a:bodyPr>
            <a:normAutofit fontScale="90000"/>
          </a:bodyPr>
          <a:lstStyle/>
          <a:p>
            <a:r>
              <a:rPr lang="en-US" sz="3000" dirty="0" smtClean="0">
                <a:latin typeface="WC ROUGHTRAD Bta"/>
                <a:cs typeface="WC ROUGHTRAD Bta"/>
              </a:rPr>
              <a:t>Emerald Ash Borer</a:t>
            </a:r>
            <a:br>
              <a:rPr lang="en-US" sz="3000" dirty="0" smtClean="0">
                <a:latin typeface="WC ROUGHTRAD Bta"/>
                <a:cs typeface="WC ROUGHTRAD Bta"/>
              </a:rPr>
            </a:br>
            <a:r>
              <a:rPr lang="en-US" sz="2200" dirty="0" smtClean="0">
                <a:latin typeface="Calibri"/>
                <a:cs typeface="Calibri"/>
              </a:rPr>
              <a:t>Control</a:t>
            </a:r>
            <a:endParaRPr lang="en-US" sz="2200" dirty="0">
              <a:latin typeface="Calibri"/>
              <a:cs typeface="Calibri"/>
            </a:endParaRPr>
          </a:p>
        </p:txBody>
      </p:sp>
      <p:sp>
        <p:nvSpPr>
          <p:cNvPr id="54" name="Content Placeholder 8"/>
          <p:cNvSpPr>
            <a:spLocks noGrp="1"/>
          </p:cNvSpPr>
          <p:nvPr>
            <p:ph idx="1"/>
          </p:nvPr>
        </p:nvSpPr>
        <p:spPr>
          <a:xfrm>
            <a:off x="211421" y="2050620"/>
            <a:ext cx="4999046" cy="4298514"/>
          </a:xfrm>
        </p:spPr>
        <p:txBody>
          <a:bodyPr>
            <a:normAutofit/>
          </a:bodyPr>
          <a:lstStyle/>
          <a:p>
            <a:r>
              <a:rPr lang="en-US" sz="2000" dirty="0" smtClean="0"/>
              <a:t>Prevention</a:t>
            </a:r>
            <a:r>
              <a:rPr lang="en-US" sz="1600" dirty="0"/>
              <a:t> </a:t>
            </a:r>
            <a:r>
              <a:rPr lang="en-US" sz="2100" dirty="0" smtClean="0"/>
              <a:t>and</a:t>
            </a:r>
            <a:r>
              <a:rPr lang="en-US" sz="1600" dirty="0" smtClean="0"/>
              <a:t> </a:t>
            </a:r>
            <a:r>
              <a:rPr lang="en-US" sz="2000" dirty="0"/>
              <a:t>o</a:t>
            </a:r>
            <a:r>
              <a:rPr lang="en-US" sz="2000" dirty="0" smtClean="0"/>
              <a:t>utreach</a:t>
            </a:r>
          </a:p>
          <a:p>
            <a:pPr lvl="1"/>
            <a:r>
              <a:rPr lang="en-US" sz="1600" dirty="0" err="1" smtClean="0"/>
              <a:t>www.stopthebeetle.info</a:t>
            </a:r>
            <a:endParaRPr lang="en-US" sz="1600" dirty="0" smtClean="0"/>
          </a:p>
          <a:p>
            <a:pPr lvl="1"/>
            <a:r>
              <a:rPr lang="en-US" sz="1600" dirty="0" smtClean="0"/>
              <a:t>www.hungrypests.com</a:t>
            </a:r>
          </a:p>
          <a:p>
            <a:pPr lvl="1"/>
            <a:r>
              <a:rPr lang="en-US" sz="1600" dirty="0" err="1" smtClean="0"/>
              <a:t>www.dontmovefirewood.org</a:t>
            </a:r>
            <a:endParaRPr lang="en-US" sz="1600" dirty="0" smtClean="0"/>
          </a:p>
          <a:p>
            <a:r>
              <a:rPr lang="en-US" sz="2000" dirty="0" smtClean="0"/>
              <a:t>Early Detection &amp; Rapid Response (EDRR)</a:t>
            </a:r>
          </a:p>
          <a:p>
            <a:pPr lvl="1"/>
            <a:r>
              <a:rPr lang="en-US" sz="1600" dirty="0" smtClean="0"/>
              <a:t>International Plant Protection Convention </a:t>
            </a:r>
          </a:p>
          <a:p>
            <a:pPr marL="457200" lvl="1" indent="0">
              <a:buNone/>
            </a:pPr>
            <a:r>
              <a:rPr lang="en-US" sz="1600" dirty="0"/>
              <a:t> </a:t>
            </a:r>
            <a:r>
              <a:rPr lang="en-US" sz="1600" dirty="0" smtClean="0"/>
              <a:t>       (IPPC) import standards</a:t>
            </a:r>
          </a:p>
          <a:p>
            <a:pPr lvl="1"/>
            <a:r>
              <a:rPr lang="en-US" sz="1600" dirty="0" smtClean="0"/>
              <a:t>Customs and Border Protection inspections</a:t>
            </a:r>
          </a:p>
          <a:p>
            <a:pPr lvl="1"/>
            <a:r>
              <a:rPr lang="en-US" sz="1600" dirty="0" smtClean="0"/>
              <a:t>Quarantine zones</a:t>
            </a:r>
          </a:p>
          <a:p>
            <a:r>
              <a:rPr lang="en-US" sz="2000" dirty="0" smtClean="0"/>
              <a:t>Treatment</a:t>
            </a:r>
          </a:p>
          <a:p>
            <a:pPr lvl="1"/>
            <a:r>
              <a:rPr lang="en-US" sz="1600" dirty="0" smtClean="0"/>
              <a:t>Tree removal, chemical injection</a:t>
            </a:r>
          </a:p>
          <a:p>
            <a:pPr lvl="1"/>
            <a:r>
              <a:rPr lang="en-US" sz="1600" dirty="0" smtClean="0"/>
              <a:t>Parasitoid wasp (</a:t>
            </a:r>
            <a:r>
              <a:rPr lang="en-US" sz="1600" i="1" dirty="0" err="1" smtClean="0"/>
              <a:t>Spathius</a:t>
            </a:r>
            <a:r>
              <a:rPr lang="en-US" sz="1600" i="1" dirty="0" smtClean="0"/>
              <a:t> </a:t>
            </a:r>
            <a:r>
              <a:rPr lang="en-US" sz="1600" i="1" dirty="0" err="1" smtClean="0"/>
              <a:t>agril</a:t>
            </a:r>
            <a:r>
              <a:rPr lang="en-US" sz="1600" dirty="0" smtClean="0"/>
              <a:t>)</a:t>
            </a:r>
          </a:p>
        </p:txBody>
      </p:sp>
      <p:sp>
        <p:nvSpPr>
          <p:cNvPr id="6" name="TextBox 5"/>
          <p:cNvSpPr txBox="1"/>
          <p:nvPr/>
        </p:nvSpPr>
        <p:spPr>
          <a:xfrm>
            <a:off x="-766529" y="4267836"/>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6"/>
          <a:stretch>
            <a:fillRect/>
          </a:stretch>
        </p:blipFill>
        <p:spPr>
          <a:xfrm>
            <a:off x="4970416" y="2390263"/>
            <a:ext cx="3809480" cy="2857111"/>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408749727"/>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2226408"/>
            <a:ext cx="8686800" cy="3704446"/>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4400" dirty="0" smtClean="0">
                <a:solidFill>
                  <a:schemeClr val="accent6">
                    <a:lumMod val="50000"/>
                  </a:schemeClr>
                </a:solidFill>
                <a:latin typeface="WC ROUGHTRAD Bta"/>
                <a:cs typeface="WC ROUGHTRAD Bta"/>
              </a:rPr>
              <a:t>Summary</a:t>
            </a:r>
            <a:endParaRPr lang="en-US" sz="4400" dirty="0">
              <a:solidFill>
                <a:schemeClr val="accent6">
                  <a:lumMod val="50000"/>
                </a:schemeClr>
              </a:solidFill>
              <a:latin typeface="WC ROUGHTRAD Bta"/>
              <a:cs typeface="WC ROUGHTRAD Bta"/>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68689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89358"/>
            <a:ext cx="9144000" cy="5054212"/>
            <a:chOff x="0" y="1486797"/>
            <a:chExt cx="9144000" cy="4404988"/>
          </a:xfrm>
        </p:grpSpPr>
        <p:pic>
          <p:nvPicPr>
            <p:cNvPr id="17" name="Picture 1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8" name="Picture 1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9" name="Picture 18"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640078"/>
          </a:xfrm>
        </p:spPr>
        <p:txBody>
          <a:bodyPr>
            <a:normAutofit fontScale="90000"/>
          </a:bodyPr>
          <a:lstStyle/>
          <a:p>
            <a:r>
              <a:rPr lang="en-US" sz="3300" dirty="0">
                <a:latin typeface="WC ROUGHTRAD Bta"/>
                <a:cs typeface="WC ROUGHTRAD Bta"/>
              </a:rPr>
              <a:t>Invasive Species in Texas</a:t>
            </a:r>
            <a:r>
              <a:rPr lang="en-US" dirty="0" smtClean="0"/>
              <a:t/>
            </a:r>
            <a:br>
              <a:rPr lang="en-US" dirty="0" smtClean="0"/>
            </a:br>
            <a:r>
              <a:rPr lang="en-US" sz="2400" dirty="0"/>
              <a:t>Summary</a:t>
            </a:r>
          </a:p>
        </p:txBody>
      </p:sp>
      <p:sp>
        <p:nvSpPr>
          <p:cNvPr id="3" name="Rectangle 2"/>
          <p:cNvSpPr/>
          <p:nvPr/>
        </p:nvSpPr>
        <p:spPr>
          <a:xfrm>
            <a:off x="324857" y="2160714"/>
            <a:ext cx="8475496" cy="4185739"/>
          </a:xfrm>
          <a:prstGeom prst="rect">
            <a:avLst/>
          </a:prstGeom>
        </p:spPr>
        <p:txBody>
          <a:bodyPr wrap="square" lIns="91418" tIns="45709" rIns="91418" bIns="45709">
            <a:spAutoFit/>
          </a:bodyPr>
          <a:lstStyle/>
          <a:p>
            <a:r>
              <a:rPr lang="en-US" sz="1900" b="1" dirty="0">
                <a:cs typeface="Calibri"/>
              </a:rPr>
              <a:t>Invasive Species </a:t>
            </a:r>
            <a:r>
              <a:rPr lang="en-US" sz="1900" dirty="0">
                <a:cs typeface="Calibri"/>
              </a:rPr>
              <a:t>are a </a:t>
            </a:r>
            <a:r>
              <a:rPr lang="en-US" sz="1900" b="1" dirty="0">
                <a:cs typeface="Calibri"/>
              </a:rPr>
              <a:t>Cause for Concern </a:t>
            </a:r>
            <a:r>
              <a:rPr lang="en-US" sz="1900" dirty="0">
                <a:cs typeface="Calibri"/>
              </a:rPr>
              <a:t>because: </a:t>
            </a:r>
            <a:endParaRPr lang="en-US" sz="1900" i="1" dirty="0">
              <a:cs typeface="Calibri"/>
            </a:endParaRPr>
          </a:p>
          <a:p>
            <a:pPr marL="285684" indent="-285684">
              <a:buFont typeface="Arial"/>
              <a:buChar char="•"/>
            </a:pPr>
            <a:r>
              <a:rPr lang="en-US" sz="1900" b="1" dirty="0">
                <a:cs typeface="Calibri"/>
              </a:rPr>
              <a:t>Introduced species cause </a:t>
            </a:r>
            <a:r>
              <a:rPr lang="en-US" sz="1900" dirty="0">
                <a:cs typeface="Calibri"/>
              </a:rPr>
              <a:t>economic, environmental, or human health </a:t>
            </a:r>
            <a:r>
              <a:rPr lang="en-US" sz="1900" b="1" dirty="0">
                <a:cs typeface="Calibri"/>
              </a:rPr>
              <a:t>damages:</a:t>
            </a:r>
          </a:p>
          <a:p>
            <a:pPr marL="742776" lvl="1" indent="-285684">
              <a:buSzPct val="70000"/>
              <a:buFont typeface="Wingdings" charset="2"/>
              <a:buChar char="Ø"/>
            </a:pPr>
            <a:r>
              <a:rPr lang="en-US" sz="1900" dirty="0">
                <a:cs typeface="Calibri"/>
              </a:rPr>
              <a:t>Cost U.S. </a:t>
            </a:r>
            <a:r>
              <a:rPr lang="en-US" sz="1900" b="1" dirty="0">
                <a:cs typeface="Calibri"/>
              </a:rPr>
              <a:t>estimated $138 Billion Annually</a:t>
            </a:r>
            <a:r>
              <a:rPr lang="en-US" sz="1900" baseline="30000" dirty="0">
                <a:cs typeface="Calibri"/>
              </a:rPr>
              <a:t>1</a:t>
            </a:r>
          </a:p>
          <a:p>
            <a:pPr marL="742776" lvl="1" indent="-285684">
              <a:buSzPct val="70000"/>
              <a:buFont typeface="Wingdings" charset="2"/>
              <a:buChar char="Ø"/>
            </a:pPr>
            <a:r>
              <a:rPr lang="en-US" sz="1900" b="1" dirty="0">
                <a:cs typeface="Calibri"/>
              </a:rPr>
              <a:t>42% of U.S. native threatened or endangered species </a:t>
            </a:r>
            <a:r>
              <a:rPr lang="en-US" sz="1900" dirty="0">
                <a:cs typeface="Calibri"/>
              </a:rPr>
              <a:t>are at risk due to invasive species.</a:t>
            </a:r>
            <a:r>
              <a:rPr lang="en-US" sz="1900" baseline="30000" dirty="0">
                <a:cs typeface="Calibri"/>
              </a:rPr>
              <a:t>2</a:t>
            </a:r>
          </a:p>
          <a:p>
            <a:pPr marL="742776" lvl="1" indent="-285684">
              <a:buSzPct val="70000"/>
              <a:buFont typeface="Wingdings" charset="2"/>
              <a:buChar char="Ø"/>
            </a:pPr>
            <a:r>
              <a:rPr lang="en-US" sz="1900" b="1" dirty="0">
                <a:cs typeface="Calibri"/>
              </a:rPr>
              <a:t>Spreading exponentially</a:t>
            </a:r>
          </a:p>
          <a:p>
            <a:pPr marL="1199870" lvl="2" indent="-285684">
              <a:buSzPct val="70000"/>
              <a:buFont typeface="Wingdings" charset="2"/>
              <a:buChar char="§"/>
            </a:pPr>
            <a:r>
              <a:rPr lang="en-US" sz="1900" b="1" dirty="0">
                <a:cs typeface="Calibri"/>
              </a:rPr>
              <a:t>Into</a:t>
            </a:r>
            <a:r>
              <a:rPr lang="en-US" sz="1900" dirty="0">
                <a:cs typeface="Calibri"/>
              </a:rPr>
              <a:t> U.S.: Global commercialization</a:t>
            </a:r>
          </a:p>
          <a:p>
            <a:pPr marL="1199870" lvl="2" indent="-285684">
              <a:buSzPct val="70000"/>
              <a:buFont typeface="Wingdings" charset="2"/>
              <a:buChar char="§"/>
            </a:pPr>
            <a:r>
              <a:rPr lang="en-US" sz="1900" b="1" dirty="0">
                <a:cs typeface="Calibri"/>
              </a:rPr>
              <a:t>Within</a:t>
            </a:r>
            <a:r>
              <a:rPr lang="en-US" sz="1900" dirty="0">
                <a:cs typeface="Calibri"/>
              </a:rPr>
              <a:t> U.S.: Contaminated nursery stocks, firewood, vehicles and gear </a:t>
            </a:r>
          </a:p>
          <a:p>
            <a:r>
              <a:rPr lang="en-US" sz="1900" b="1" dirty="0">
                <a:cs typeface="Calibri"/>
              </a:rPr>
              <a:t>How to Take Action: </a:t>
            </a:r>
          </a:p>
          <a:p>
            <a:pPr lvl="1"/>
            <a:r>
              <a:rPr lang="en-US" sz="1900" b="1" dirty="0">
                <a:cs typeface="Calibri"/>
              </a:rPr>
              <a:t>Educate</a:t>
            </a:r>
            <a:r>
              <a:rPr lang="en-US" sz="1900" dirty="0">
                <a:cs typeface="Calibri"/>
              </a:rPr>
              <a:t> yourself: </a:t>
            </a:r>
            <a:r>
              <a:rPr lang="en-US" sz="1900" i="1" dirty="0" err="1">
                <a:cs typeface="Calibri"/>
              </a:rPr>
              <a:t>Texasinvasives.org</a:t>
            </a:r>
            <a:endParaRPr lang="en-US" sz="1900" i="1" dirty="0">
              <a:cs typeface="Calibri"/>
            </a:endParaRPr>
          </a:p>
          <a:p>
            <a:pPr lvl="1"/>
            <a:r>
              <a:rPr lang="en-US" sz="1900" b="1" dirty="0">
                <a:cs typeface="Calibri"/>
              </a:rPr>
              <a:t>Control the spread: </a:t>
            </a:r>
          </a:p>
          <a:p>
            <a:pPr lvl="2"/>
            <a:r>
              <a:rPr lang="en-US" sz="1900" dirty="0">
                <a:cs typeface="Calibri"/>
              </a:rPr>
              <a:t>Plant with native species, wash vehicles and gear, don’t move firewood</a:t>
            </a:r>
          </a:p>
          <a:p>
            <a:pPr marL="912813" lvl="1" indent="-457200"/>
            <a:r>
              <a:rPr lang="en-US" sz="1900" b="1" dirty="0">
                <a:cs typeface="Calibri"/>
              </a:rPr>
              <a:t>Volunteer: </a:t>
            </a:r>
            <a:r>
              <a:rPr lang="en-US" sz="1900" b="1" i="1" dirty="0">
                <a:cs typeface="Calibri"/>
              </a:rPr>
              <a:t>Invaders of </a:t>
            </a:r>
            <a:r>
              <a:rPr lang="en-US" sz="1900" b="1" i="1" dirty="0" smtClean="0">
                <a:cs typeface="Calibri"/>
              </a:rPr>
              <a:t>Texas</a:t>
            </a:r>
            <a:r>
              <a:rPr lang="en-US" sz="1900" b="1" dirty="0" smtClean="0">
                <a:cs typeface="Calibri"/>
              </a:rPr>
              <a:t>, </a:t>
            </a:r>
            <a:r>
              <a:rPr lang="en-US" sz="1900" b="1" i="1" dirty="0" smtClean="0">
                <a:cs typeface="Calibri"/>
              </a:rPr>
              <a:t>Sentinel Pest Network</a:t>
            </a:r>
            <a:r>
              <a:rPr lang="en-US" sz="1900" b="1" dirty="0" smtClean="0">
                <a:cs typeface="Calibri"/>
              </a:rPr>
              <a:t>, </a:t>
            </a:r>
            <a:r>
              <a:rPr lang="en-US" sz="1900" b="1" i="1" dirty="0" smtClean="0">
                <a:cs typeface="Calibri"/>
              </a:rPr>
              <a:t>Eradicator Calculator</a:t>
            </a:r>
            <a:r>
              <a:rPr lang="en-US" sz="1900" dirty="0">
                <a:cs typeface="Calibri"/>
              </a:rPr>
              <a:t>, local parks, preserves, etc.</a:t>
            </a:r>
            <a:endParaRPr lang="en-US" sz="1900" b="1" i="1" dirty="0">
              <a:cs typeface="Calibri"/>
            </a:endParaRPr>
          </a:p>
        </p:txBody>
      </p:sp>
      <p:pic>
        <p:nvPicPr>
          <p:cNvPr id="9" name="Picture 8"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13592552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1789358"/>
            <a:ext cx="9144000" cy="5054212"/>
            <a:chOff x="0" y="1486797"/>
            <a:chExt cx="9144000" cy="4404988"/>
          </a:xfrm>
        </p:grpSpPr>
        <p:pic>
          <p:nvPicPr>
            <p:cNvPr id="24" name="Picture 2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5" name="Picture 2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6" name="Picture 2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640078"/>
          </a:xfrm>
        </p:spPr>
        <p:txBody>
          <a:bodyPr>
            <a:normAutofit fontScale="90000"/>
          </a:bodyPr>
          <a:lstStyle/>
          <a:p>
            <a:r>
              <a:rPr lang="en-US" sz="3300" dirty="0">
                <a:latin typeface="WC ROUGHTRAD Bta"/>
                <a:cs typeface="WC ROUGHTRAD Bta"/>
              </a:rPr>
              <a:t>Invaders Resources</a:t>
            </a:r>
            <a:r>
              <a:rPr lang="en-US" dirty="0" smtClean="0"/>
              <a:t/>
            </a:r>
            <a:br>
              <a:rPr lang="en-US" dirty="0" smtClean="0"/>
            </a:br>
            <a:r>
              <a:rPr lang="en-US" sz="2400" dirty="0"/>
              <a:t>Links to Remember</a:t>
            </a:r>
          </a:p>
        </p:txBody>
      </p:sp>
      <p:sp>
        <p:nvSpPr>
          <p:cNvPr id="3" name="Rectangle 2"/>
          <p:cNvSpPr/>
          <p:nvPr/>
        </p:nvSpPr>
        <p:spPr>
          <a:xfrm>
            <a:off x="239061" y="2355966"/>
            <a:ext cx="5782235" cy="3549689"/>
          </a:xfrm>
          <a:prstGeom prst="rect">
            <a:avLst/>
          </a:prstGeom>
        </p:spPr>
        <p:txBody>
          <a:bodyPr wrap="square" lIns="91418" tIns="45709" rIns="91418" bIns="45709">
            <a:spAutoFit/>
          </a:bodyPr>
          <a:lstStyle/>
          <a:p>
            <a:pPr marL="242832" indent="-236484">
              <a:lnSpc>
                <a:spcPct val="80000"/>
              </a:lnSpc>
            </a:pPr>
            <a:r>
              <a:rPr lang="en-US" sz="2000" b="1" dirty="0">
                <a:solidFill>
                  <a:srgbClr val="000000"/>
                </a:solidFill>
                <a:cs typeface="Calibri"/>
              </a:rPr>
              <a:t>Invaders of Texas – </a:t>
            </a:r>
            <a:r>
              <a:rPr lang="en-US" sz="2000" dirty="0">
                <a:solidFill>
                  <a:srgbClr val="000000"/>
                </a:solidFill>
                <a:cs typeface="Calibri"/>
              </a:rPr>
              <a:t>Create Account: </a:t>
            </a:r>
            <a:r>
              <a:rPr lang="en-US" sz="2000" dirty="0">
                <a:solidFill>
                  <a:srgbClr val="000000"/>
                </a:solidFill>
                <a:cs typeface="Calibri"/>
                <a:hlinkClick r:id="rId6"/>
              </a:rPr>
              <a:t>www.</a:t>
            </a:r>
            <a:r>
              <a:rPr lang="en-US" sz="2000" dirty="0">
                <a:solidFill>
                  <a:srgbClr val="0000FF"/>
                </a:solidFill>
                <a:cs typeface="Calibri"/>
                <a:hlinkClick r:id="rId6"/>
              </a:rPr>
              <a:t>texasinvasives.org/workshop/</a:t>
            </a:r>
            <a:endParaRPr lang="en-US" sz="2000" dirty="0">
              <a:solidFill>
                <a:srgbClr val="0000FF"/>
              </a:solidFill>
              <a:cs typeface="Calibri"/>
            </a:endParaRPr>
          </a:p>
          <a:p>
            <a:pPr marL="242832" indent="-236484">
              <a:lnSpc>
                <a:spcPct val="80000"/>
              </a:lnSpc>
            </a:pPr>
            <a:endParaRPr lang="en-US" sz="2000" b="1" dirty="0">
              <a:solidFill>
                <a:srgbClr val="0000FF"/>
              </a:solidFill>
              <a:cs typeface="Calibri"/>
            </a:endParaRPr>
          </a:p>
          <a:p>
            <a:pPr marL="242832" indent="-236484">
              <a:lnSpc>
                <a:spcPct val="80000"/>
              </a:lnSpc>
            </a:pPr>
            <a:r>
              <a:rPr lang="en-US" sz="2000" b="1" dirty="0">
                <a:cs typeface="Calibri"/>
              </a:rPr>
              <a:t>Eradicator Calculator </a:t>
            </a:r>
            <a:r>
              <a:rPr lang="en-US" sz="2000" b="1" dirty="0">
                <a:solidFill>
                  <a:srgbClr val="000000"/>
                </a:solidFill>
                <a:cs typeface="Calibri"/>
              </a:rPr>
              <a:t>–</a:t>
            </a:r>
            <a:r>
              <a:rPr lang="en-US" sz="2000" b="1" dirty="0">
                <a:solidFill>
                  <a:srgbClr val="0000FF"/>
                </a:solidFill>
                <a:cs typeface="Calibri"/>
              </a:rPr>
              <a:t> </a:t>
            </a:r>
            <a:r>
              <a:rPr lang="en-US" sz="2000" dirty="0">
                <a:solidFill>
                  <a:srgbClr val="0000FF"/>
                </a:solidFill>
                <a:cs typeface="Calibri"/>
                <a:hlinkClick r:id="rId7"/>
              </a:rPr>
              <a:t>http://www.texasinvasives.org/calculator/</a:t>
            </a:r>
            <a:endParaRPr lang="en-US" sz="2000" dirty="0">
              <a:solidFill>
                <a:srgbClr val="0000FF"/>
              </a:solidFill>
              <a:cs typeface="Calibri"/>
            </a:endParaRPr>
          </a:p>
          <a:p>
            <a:pPr marL="242832" indent="-236484">
              <a:lnSpc>
                <a:spcPct val="80000"/>
              </a:lnSpc>
            </a:pPr>
            <a:endParaRPr lang="en-US" sz="2000" b="1" dirty="0">
              <a:solidFill>
                <a:srgbClr val="0000FF"/>
              </a:solidFill>
              <a:cs typeface="Calibri"/>
            </a:endParaRPr>
          </a:p>
          <a:p>
            <a:pPr marL="242832" indent="-236484">
              <a:lnSpc>
                <a:spcPct val="80000"/>
              </a:lnSpc>
            </a:pPr>
            <a:r>
              <a:rPr lang="en-US" sz="2000" b="1" dirty="0">
                <a:solidFill>
                  <a:srgbClr val="000000"/>
                </a:solidFill>
                <a:cs typeface="Calibri"/>
              </a:rPr>
              <a:t>TX Invaders App Download:</a:t>
            </a:r>
          </a:p>
          <a:p>
            <a:pPr marL="693576" lvl="1" indent="-236484">
              <a:lnSpc>
                <a:spcPct val="80000"/>
              </a:lnSpc>
            </a:pPr>
            <a:r>
              <a:rPr lang="en-US" sz="2000" dirty="0" err="1">
                <a:solidFill>
                  <a:srgbClr val="000000"/>
                </a:solidFill>
                <a:cs typeface="Calibri"/>
              </a:rPr>
              <a:t>iOS</a:t>
            </a:r>
            <a:r>
              <a:rPr lang="en-US" sz="2000" dirty="0">
                <a:solidFill>
                  <a:srgbClr val="000000"/>
                </a:solidFill>
                <a:cs typeface="Calibri"/>
              </a:rPr>
              <a:t>:</a:t>
            </a:r>
            <a:r>
              <a:rPr lang="en-US" sz="2000" b="1" dirty="0">
                <a:solidFill>
                  <a:srgbClr val="000000"/>
                </a:solidFill>
                <a:cs typeface="Calibri"/>
              </a:rPr>
              <a:t> </a:t>
            </a:r>
          </a:p>
          <a:p>
            <a:pPr marL="693576" lvl="1" indent="-236484">
              <a:lnSpc>
                <a:spcPct val="80000"/>
              </a:lnSpc>
            </a:pPr>
            <a:r>
              <a:rPr lang="en-US" sz="2000" dirty="0">
                <a:solidFill>
                  <a:srgbClr val="0000FF"/>
                </a:solidFill>
                <a:cs typeface="Calibri"/>
                <a:hlinkClick r:id="rId8"/>
              </a:rPr>
              <a:t>https://itunes.apple.com/app/texas-invaders/id572419215?mt=8</a:t>
            </a:r>
            <a:endParaRPr lang="en-US" sz="2000" dirty="0">
              <a:solidFill>
                <a:srgbClr val="0000FF"/>
              </a:solidFill>
              <a:cs typeface="Calibri"/>
            </a:endParaRPr>
          </a:p>
          <a:p>
            <a:pPr marL="693576" lvl="1" indent="-236484">
              <a:lnSpc>
                <a:spcPct val="80000"/>
              </a:lnSpc>
            </a:pPr>
            <a:endParaRPr lang="en-US" sz="2000" b="1" dirty="0">
              <a:solidFill>
                <a:srgbClr val="0000FF"/>
              </a:solidFill>
              <a:cs typeface="Calibri"/>
            </a:endParaRPr>
          </a:p>
          <a:p>
            <a:pPr marL="693576" lvl="1" indent="-236484">
              <a:lnSpc>
                <a:spcPct val="80000"/>
              </a:lnSpc>
            </a:pPr>
            <a:r>
              <a:rPr lang="en-US" sz="2000" dirty="0" err="1">
                <a:solidFill>
                  <a:srgbClr val="000000"/>
                </a:solidFill>
                <a:cs typeface="Calibri"/>
              </a:rPr>
              <a:t>Android:</a:t>
            </a:r>
            <a:r>
              <a:rPr lang="en-US" sz="2000" dirty="0" err="1">
                <a:solidFill>
                  <a:srgbClr val="0000FF"/>
                </a:solidFill>
                <a:cs typeface="Calibri"/>
                <a:hlinkClick r:id="rId9"/>
              </a:rPr>
              <a:t>https</a:t>
            </a:r>
            <a:r>
              <a:rPr lang="en-US" sz="2000" dirty="0">
                <a:solidFill>
                  <a:srgbClr val="0000FF"/>
                </a:solidFill>
                <a:cs typeface="Calibri"/>
                <a:hlinkClick r:id="rId9"/>
              </a:rPr>
              <a:t>://play.google.com/store/apps/details?id=com.bugwood.texasinvasives</a:t>
            </a:r>
            <a:endParaRPr lang="en-US" sz="2000" dirty="0">
              <a:solidFill>
                <a:srgbClr val="0000FF"/>
              </a:solidFill>
              <a:cs typeface="Calibri"/>
            </a:endParaRPr>
          </a:p>
        </p:txBody>
      </p:sp>
      <p:pic>
        <p:nvPicPr>
          <p:cNvPr id="20" name="Picture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85119" y="1750785"/>
            <a:ext cx="2799118" cy="4967088"/>
          </a:xfrm>
          <a:prstGeom prst="rect">
            <a:avLst/>
          </a:prstGeom>
        </p:spPr>
      </p:pic>
      <p:grpSp>
        <p:nvGrpSpPr>
          <p:cNvPr id="12" name="Group 11"/>
          <p:cNvGrpSpPr/>
          <p:nvPr/>
        </p:nvGrpSpPr>
        <p:grpSpPr>
          <a:xfrm rot="700163">
            <a:off x="5773917" y="3945585"/>
            <a:ext cx="1488765" cy="1906504"/>
            <a:chOff x="5372469" y="4577882"/>
            <a:chExt cx="1717898" cy="2223162"/>
          </a:xfrm>
        </p:grpSpPr>
        <p:pic>
          <p:nvPicPr>
            <p:cNvPr id="13" name="Picture 12" descr="CS_handbook_cover2[1].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72469" y="4577882"/>
              <a:ext cx="1717898" cy="2223162"/>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64868" y="6576199"/>
              <a:ext cx="220132" cy="154802"/>
            </a:xfrm>
            <a:prstGeom prst="rect">
              <a:avLst/>
            </a:prstGeom>
          </p:spPr>
        </p:pic>
      </p:grpSp>
      <p:pic>
        <p:nvPicPr>
          <p:cNvPr id="22" name="Picture 21" descr="header_logo.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485632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84228" y="304800"/>
            <a:ext cx="7259772" cy="584776"/>
          </a:xfrm>
          <a:prstGeom prst="rect">
            <a:avLst/>
          </a:prstGeom>
          <a:noFill/>
        </p:spPr>
        <p:txBody>
          <a:bodyPr wrap="square" rtlCol="0" anchor="t" anchorCtr="1">
            <a:spAutoFit/>
          </a:bodyPr>
          <a:lstStyle/>
          <a:p>
            <a:pPr algn="ctr"/>
            <a:r>
              <a:rPr lang="en-US" sz="3200" dirty="0">
                <a:solidFill>
                  <a:srgbClr val="000000"/>
                </a:solidFill>
                <a:latin typeface="WC ROUGHTRAD Bta"/>
                <a:cs typeface="WC ROUGHTRAD Bta"/>
              </a:rPr>
              <a:t>Emerald Ash Borer </a:t>
            </a:r>
            <a:r>
              <a:rPr lang="en-US" sz="3200" dirty="0" smtClean="0">
                <a:solidFill>
                  <a:srgbClr val="000000"/>
                </a:solidFill>
                <a:latin typeface="WC ROUGHTRAD Bta"/>
                <a:cs typeface="WC ROUGHTRAD Bta"/>
              </a:rPr>
              <a:t>Damage</a:t>
            </a:r>
          </a:p>
        </p:txBody>
      </p:sp>
      <p:pic>
        <p:nvPicPr>
          <p:cNvPr id="6" name="Content Placeholder 7" descr="Belvedere-Dr-Toledo-June-2006_we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23900" y="1219200"/>
            <a:ext cx="3048000" cy="4461725"/>
          </a:xfrm>
          <a:prstGeom prst="rect">
            <a:avLst/>
          </a:prstGeom>
          <a:ln>
            <a:solidFill>
              <a:srgbClr val="000000"/>
            </a:solidFill>
            <a:miter lim="800000"/>
            <a:headEnd/>
            <a:tailEnd/>
          </a:ln>
        </p:spPr>
      </p:pic>
      <p:pic>
        <p:nvPicPr>
          <p:cNvPr id="7" name="Picture 6" descr="Belvedere-Dr-Toledo-June-2009_we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09991" y="1219200"/>
            <a:ext cx="3096019" cy="44957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86200" y="1295400"/>
            <a:ext cx="1295400" cy="369332"/>
          </a:xfrm>
          <a:prstGeom prst="rect">
            <a:avLst/>
          </a:prstGeom>
          <a:noFill/>
        </p:spPr>
        <p:txBody>
          <a:bodyPr wrap="square" rtlCol="0">
            <a:spAutoFit/>
          </a:bodyPr>
          <a:lstStyle/>
          <a:p>
            <a:pPr algn="ctr"/>
            <a:r>
              <a:rPr lang="en-US" dirty="0">
                <a:solidFill>
                  <a:srgbClr val="000000"/>
                </a:solidFill>
                <a:latin typeface="Candara"/>
                <a:cs typeface="Candara"/>
              </a:rPr>
              <a:t>(Ohio)</a:t>
            </a:r>
            <a:endParaRPr lang="en-US" dirty="0">
              <a:solidFill>
                <a:srgbClr val="000000"/>
              </a:solidFill>
            </a:endParaRPr>
          </a:p>
        </p:txBody>
      </p:sp>
      <p:sp>
        <p:nvSpPr>
          <p:cNvPr id="10" name="TextBox 6"/>
          <p:cNvSpPr txBox="1">
            <a:spLocks noChangeArrowheads="1"/>
          </p:cNvSpPr>
          <p:nvPr/>
        </p:nvSpPr>
        <p:spPr bwMode="auto">
          <a:xfrm>
            <a:off x="2209800" y="6553200"/>
            <a:ext cx="4724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dirty="0">
                <a:solidFill>
                  <a:srgbClr val="000000"/>
                </a:solidFill>
              </a:rPr>
              <a:t>http://</a:t>
            </a:r>
            <a:r>
              <a:rPr lang="en-US" sz="1000" dirty="0" err="1">
                <a:solidFill>
                  <a:srgbClr val="000000"/>
                </a:solidFill>
              </a:rPr>
              <a:t>www.americanforests.org</a:t>
            </a:r>
            <a:r>
              <a:rPr lang="en-US" sz="1000" dirty="0">
                <a:solidFill>
                  <a:srgbClr val="000000"/>
                </a:solidFill>
              </a:rPr>
              <a:t>/magazine/article/will-we-kiss-our-ash-goodbye/</a:t>
            </a:r>
          </a:p>
        </p:txBody>
      </p:sp>
      <p:sp>
        <p:nvSpPr>
          <p:cNvPr id="13" name="TextBox 12"/>
          <p:cNvSpPr txBox="1">
            <a:spLocks noChangeArrowheads="1"/>
          </p:cNvSpPr>
          <p:nvPr/>
        </p:nvSpPr>
        <p:spPr bwMode="auto">
          <a:xfrm>
            <a:off x="5105400" y="5791200"/>
            <a:ext cx="3505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00"/>
                </a:solidFill>
              </a:rPr>
              <a:t>August </a:t>
            </a:r>
            <a:r>
              <a:rPr lang="en-US" sz="1400" dirty="0" smtClean="0">
                <a:solidFill>
                  <a:srgbClr val="000000"/>
                </a:solidFill>
              </a:rPr>
              <a:t>2009 </a:t>
            </a:r>
            <a:endParaRPr lang="en-US" sz="1400" dirty="0">
              <a:solidFill>
                <a:srgbClr val="000000"/>
              </a:solidFill>
            </a:endParaRPr>
          </a:p>
          <a:p>
            <a:pPr algn="ctr" eaLnBrk="1" hangingPunct="1"/>
            <a:r>
              <a:rPr lang="en-US" sz="1200" dirty="0">
                <a:solidFill>
                  <a:srgbClr val="000000"/>
                </a:solidFill>
              </a:rPr>
              <a:t>Credit: D. </a:t>
            </a:r>
            <a:r>
              <a:rPr lang="en-US" sz="1200" dirty="0" smtClean="0">
                <a:solidFill>
                  <a:srgbClr val="000000"/>
                </a:solidFill>
              </a:rPr>
              <a:t>Herms</a:t>
            </a:r>
            <a:endParaRPr lang="en-US" sz="1200" dirty="0">
              <a:solidFill>
                <a:srgbClr val="000000"/>
              </a:solidFill>
            </a:endParaRPr>
          </a:p>
        </p:txBody>
      </p:sp>
      <p:sp>
        <p:nvSpPr>
          <p:cNvPr id="14" name="TextBox 11"/>
          <p:cNvSpPr txBox="1">
            <a:spLocks noChangeArrowheads="1"/>
          </p:cNvSpPr>
          <p:nvPr/>
        </p:nvSpPr>
        <p:spPr bwMode="auto">
          <a:xfrm>
            <a:off x="457200" y="5791200"/>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00"/>
                </a:solidFill>
              </a:rPr>
              <a:t>June </a:t>
            </a:r>
            <a:r>
              <a:rPr lang="en-US" sz="1400" dirty="0" smtClean="0">
                <a:solidFill>
                  <a:srgbClr val="000000"/>
                </a:solidFill>
              </a:rPr>
              <a:t>2006</a:t>
            </a:r>
            <a:endParaRPr lang="en-US" sz="1400" dirty="0">
              <a:solidFill>
                <a:srgbClr val="000000"/>
              </a:solidFill>
            </a:endParaRPr>
          </a:p>
          <a:p>
            <a:pPr algn="ctr" eaLnBrk="1" hangingPunct="1"/>
            <a:r>
              <a:rPr lang="en-US" sz="1200" dirty="0">
                <a:solidFill>
                  <a:srgbClr val="000000"/>
                </a:solidFill>
              </a:rPr>
              <a:t>Credit: D. Herms</a:t>
            </a:r>
          </a:p>
        </p:txBody>
      </p:sp>
      <p:cxnSp>
        <p:nvCxnSpPr>
          <p:cNvPr id="15" name="Straight Connector 14"/>
          <p:cNvCxnSpPr/>
          <p:nvPr/>
        </p:nvCxnSpPr>
        <p:spPr>
          <a:xfrm>
            <a:off x="1884228" y="914400"/>
            <a:ext cx="724576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0311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LUNCH </a:t>
            </a:r>
            <a:r>
              <a:rPr lang="en-US" b="1" dirty="0" smtClean="0"/>
              <a:t>break!</a:t>
            </a:r>
            <a:endParaRPr lang="en-US"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1354398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9752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363" y="975261"/>
            <a:ext cx="5729387" cy="777559"/>
          </a:xfrm>
          <a:prstGeom prst="rect">
            <a:avLst/>
          </a:prstGeom>
        </p:spPr>
      </p:pic>
      <p:pic>
        <p:nvPicPr>
          <p:cNvPr id="13" name="Picture 12" descr="partner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707915"/>
            <a:ext cx="9144000" cy="1150087"/>
          </a:xfrm>
          <a:prstGeom prst="rect">
            <a:avLst/>
          </a:prstGeom>
        </p:spPr>
      </p:pic>
      <p:pic>
        <p:nvPicPr>
          <p:cNvPr id="16" name="Picture 15"/>
          <p:cNvPicPr>
            <a:picLocks noChangeAspect="1"/>
          </p:cNvPicPr>
          <p:nvPr/>
        </p:nvPicPr>
        <p:blipFill>
          <a:blip r:embed="rId5"/>
          <a:stretch>
            <a:fillRect/>
          </a:stretch>
        </p:blipFill>
        <p:spPr>
          <a:xfrm>
            <a:off x="468787" y="255909"/>
            <a:ext cx="5486400" cy="431800"/>
          </a:xfrm>
          <a:prstGeom prst="rect">
            <a:avLst/>
          </a:prstGeom>
        </p:spPr>
      </p:pic>
      <p:sp>
        <p:nvSpPr>
          <p:cNvPr id="20" name="Rounded Rectangle 19"/>
          <p:cNvSpPr/>
          <p:nvPr/>
        </p:nvSpPr>
        <p:spPr>
          <a:xfrm>
            <a:off x="276404" y="2154803"/>
            <a:ext cx="8686800" cy="290884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200" b="1" dirty="0" smtClean="0">
                <a:solidFill>
                  <a:schemeClr val="accent6">
                    <a:lumMod val="50000"/>
                  </a:schemeClr>
                </a:solidFill>
                <a:latin typeface="WC ROUGHTRAD Bta"/>
                <a:cs typeface="WC ROUGHTRAD Bta"/>
              </a:rPr>
              <a:t>Leaf Characteristics</a:t>
            </a:r>
          </a:p>
          <a:p>
            <a:pPr algn="ctr"/>
            <a:r>
              <a:rPr lang="en-US" sz="3200" b="1" dirty="0" smtClean="0">
                <a:solidFill>
                  <a:schemeClr val="accent6">
                    <a:lumMod val="50000"/>
                  </a:schemeClr>
                </a:solidFill>
                <a:latin typeface="WC ROUGHTRAD Bta"/>
                <a:cs typeface="WC ROUGHTRAD Bta"/>
              </a:rPr>
              <a:t>Used in Identification</a:t>
            </a:r>
            <a:endParaRPr lang="en-US" sz="2800" b="1" i="1" dirty="0" smtClean="0">
              <a:solidFill>
                <a:schemeClr val="accent6">
                  <a:lumMod val="75000"/>
                </a:schemeClr>
              </a:solidFill>
              <a:latin typeface="Calibri"/>
              <a:cs typeface="Calibri"/>
            </a:endParaRPr>
          </a:p>
          <a:p>
            <a:pPr algn="ctr"/>
            <a:endParaRPr lang="en-US" sz="2800" b="1" i="1" dirty="0">
              <a:solidFill>
                <a:schemeClr val="accent6">
                  <a:lumMod val="50000"/>
                </a:schemeClr>
              </a:solidFill>
              <a:latin typeface="WC ROUGHTRAD Bta"/>
              <a:cs typeface="WC ROUGHTRAD Bta"/>
            </a:endParaRPr>
          </a:p>
        </p:txBody>
      </p:sp>
    </p:spTree>
    <p:extLst>
      <p:ext uri="{BB962C8B-B14F-4D97-AF65-F5344CB8AC3E}">
        <p14:creationId xmlns:p14="http://schemas.microsoft.com/office/powerpoint/2010/main" val="19656532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Autofit/>
          </a:bodyPr>
          <a:lstStyle/>
          <a:p>
            <a:r>
              <a:rPr lang="en-US" sz="2400" b="1" dirty="0" smtClean="0">
                <a:latin typeface="WC ROUGHTRAD Bta"/>
                <a:cs typeface="WC ROUGHTRAD Bta"/>
              </a:rPr>
              <a:t>Leaf Characteristics Used in Plant Identification</a:t>
            </a:r>
            <a:br>
              <a:rPr lang="en-US" sz="2400" b="1" dirty="0" smtClean="0">
                <a:latin typeface="WC ROUGHTRAD Bta"/>
                <a:cs typeface="WC ROUGHTRAD Bta"/>
              </a:rPr>
            </a:br>
            <a:r>
              <a:rPr lang="en-US" sz="2400" b="1" dirty="0" smtClean="0">
                <a:solidFill>
                  <a:srgbClr val="984807"/>
                </a:solidFill>
                <a:latin typeface="Arial"/>
                <a:cs typeface="Arial"/>
              </a:rPr>
              <a:t>(see handout)</a:t>
            </a:r>
            <a:endParaRPr lang="en-US" sz="1600" b="1" dirty="0">
              <a:latin typeface="WC ROUGHTRAD Bta"/>
              <a:cs typeface="WC ROUGHTRAD Bta"/>
            </a:endParaRPr>
          </a:p>
        </p:txBody>
      </p:sp>
      <p:sp>
        <p:nvSpPr>
          <p:cNvPr id="3" name="Content Placeholder 2"/>
          <p:cNvSpPr>
            <a:spLocks noGrp="1"/>
          </p:cNvSpPr>
          <p:nvPr>
            <p:ph idx="1"/>
          </p:nvPr>
        </p:nvSpPr>
        <p:spPr>
          <a:xfrm>
            <a:off x="457200" y="1953009"/>
            <a:ext cx="8229601" cy="4614499"/>
          </a:xfrm>
        </p:spPr>
        <p:txBody>
          <a:bodyPr>
            <a:normAutofit/>
          </a:bodyPr>
          <a:lstStyle/>
          <a:p>
            <a:pPr marL="0" indent="0">
              <a:buNone/>
            </a:pPr>
            <a:r>
              <a:rPr lang="en-US" sz="2600" dirty="0">
                <a:cs typeface="Calibri"/>
              </a:rPr>
              <a:t>A</a:t>
            </a:r>
            <a:r>
              <a:rPr lang="en-US" sz="2600" dirty="0" smtClean="0">
                <a:cs typeface="Calibri"/>
              </a:rPr>
              <a:t>rrangement on the stem</a:t>
            </a:r>
          </a:p>
          <a:p>
            <a:pPr marL="0" indent="0">
              <a:buNone/>
            </a:pPr>
            <a:r>
              <a:rPr lang="en-US" sz="2600" dirty="0" smtClean="0">
                <a:cs typeface="Calibri"/>
              </a:rPr>
              <a:t>Simple or Compound</a:t>
            </a:r>
          </a:p>
          <a:p>
            <a:pPr marL="0" indent="0">
              <a:buNone/>
            </a:pPr>
            <a:r>
              <a:rPr lang="en-US" sz="2600" dirty="0" smtClean="0">
                <a:cs typeface="Calibri"/>
              </a:rPr>
              <a:t>Shape</a:t>
            </a:r>
          </a:p>
          <a:p>
            <a:pPr marL="0" indent="0">
              <a:buNone/>
            </a:pPr>
            <a:r>
              <a:rPr lang="en-US" sz="2600" dirty="0" smtClean="0">
                <a:cs typeface="Calibri"/>
              </a:rPr>
              <a:t>Margin</a:t>
            </a:r>
          </a:p>
          <a:p>
            <a:pPr marL="0" indent="0">
              <a:buNone/>
            </a:pPr>
            <a:r>
              <a:rPr lang="en-US" sz="2600" dirty="0" smtClean="0">
                <a:cs typeface="Calibri"/>
              </a:rPr>
              <a:t>Color</a:t>
            </a:r>
          </a:p>
          <a:p>
            <a:pPr marL="0" indent="0">
              <a:buNone/>
            </a:pPr>
            <a:r>
              <a:rPr lang="en-US" sz="2600" dirty="0" smtClean="0">
                <a:cs typeface="Calibri"/>
              </a:rPr>
              <a:t>Hairiness</a:t>
            </a:r>
          </a:p>
          <a:p>
            <a:pPr marL="0" indent="0">
              <a:buNone/>
            </a:pPr>
            <a:endParaRPr lang="en-US" sz="2600" dirty="0" smtClean="0">
              <a:cs typeface="Calibri"/>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03672195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9752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363" y="975261"/>
            <a:ext cx="5729387" cy="777559"/>
          </a:xfrm>
          <a:prstGeom prst="rect">
            <a:avLst/>
          </a:prstGeom>
        </p:spPr>
      </p:pic>
      <p:pic>
        <p:nvPicPr>
          <p:cNvPr id="13" name="Picture 12" descr="partner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707915"/>
            <a:ext cx="9144000" cy="1150087"/>
          </a:xfrm>
          <a:prstGeom prst="rect">
            <a:avLst/>
          </a:prstGeom>
        </p:spPr>
      </p:pic>
      <p:pic>
        <p:nvPicPr>
          <p:cNvPr id="16" name="Picture 15"/>
          <p:cNvPicPr>
            <a:picLocks noChangeAspect="1"/>
          </p:cNvPicPr>
          <p:nvPr/>
        </p:nvPicPr>
        <p:blipFill>
          <a:blip r:embed="rId5"/>
          <a:stretch>
            <a:fillRect/>
          </a:stretch>
        </p:blipFill>
        <p:spPr>
          <a:xfrm>
            <a:off x="468787" y="255909"/>
            <a:ext cx="5486400" cy="431800"/>
          </a:xfrm>
          <a:prstGeom prst="rect">
            <a:avLst/>
          </a:prstGeom>
        </p:spPr>
      </p:pic>
      <p:sp>
        <p:nvSpPr>
          <p:cNvPr id="20" name="Rounded Rectangle 19"/>
          <p:cNvSpPr/>
          <p:nvPr/>
        </p:nvSpPr>
        <p:spPr>
          <a:xfrm>
            <a:off x="276404" y="2154803"/>
            <a:ext cx="8686800" cy="290884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200" b="1" dirty="0">
                <a:solidFill>
                  <a:schemeClr val="accent6">
                    <a:lumMod val="50000"/>
                  </a:schemeClr>
                </a:solidFill>
                <a:latin typeface="WC ROUGHTRAD Bta"/>
                <a:cs typeface="WC ROUGHTRAD Bta"/>
              </a:rPr>
              <a:t>Local Invasive </a:t>
            </a:r>
            <a:r>
              <a:rPr lang="en-US" sz="3200" b="1" dirty="0" smtClean="0">
                <a:solidFill>
                  <a:schemeClr val="accent6">
                    <a:lumMod val="50000"/>
                  </a:schemeClr>
                </a:solidFill>
                <a:latin typeface="WC ROUGHTRAD Bta"/>
                <a:cs typeface="WC ROUGHTRAD Bta"/>
              </a:rPr>
              <a:t>Plants</a:t>
            </a:r>
            <a:endParaRPr lang="en-US" sz="2800" b="1" i="1" dirty="0" smtClean="0">
              <a:solidFill>
                <a:schemeClr val="accent6">
                  <a:lumMod val="75000"/>
                </a:schemeClr>
              </a:solidFill>
              <a:latin typeface="Calibri"/>
              <a:cs typeface="Calibri"/>
            </a:endParaRPr>
          </a:p>
          <a:p>
            <a:pPr algn="ctr"/>
            <a:endParaRPr lang="en-US" sz="2800" b="1" i="1" dirty="0">
              <a:solidFill>
                <a:schemeClr val="accent6">
                  <a:lumMod val="50000"/>
                </a:schemeClr>
              </a:solidFill>
              <a:latin typeface="WC ROUGHTRAD Bta"/>
              <a:cs typeface="WC ROUGHTRAD Bta"/>
            </a:endParaRPr>
          </a:p>
          <a:p>
            <a:pPr algn="ctr"/>
            <a:r>
              <a:rPr lang="en-US" sz="2800" b="1" i="1" dirty="0">
                <a:solidFill>
                  <a:schemeClr val="accent6">
                    <a:lumMod val="50000"/>
                  </a:schemeClr>
                </a:solidFill>
                <a:latin typeface="WC ROUGHTRAD Bta"/>
                <a:cs typeface="WC ROUGHTRAD Bta"/>
              </a:rPr>
              <a:t>Descriptions and </a:t>
            </a:r>
            <a:r>
              <a:rPr lang="en-US" sz="2800" b="1" i="1" dirty="0" smtClean="0">
                <a:solidFill>
                  <a:schemeClr val="accent6">
                    <a:lumMod val="50000"/>
                  </a:schemeClr>
                </a:solidFill>
                <a:latin typeface="WC ROUGHTRAD Bta"/>
                <a:cs typeface="WC ROUGHTRAD Bta"/>
              </a:rPr>
              <a:t>Identification</a:t>
            </a:r>
            <a:endParaRPr lang="en-US" sz="2800" b="1" i="1" dirty="0">
              <a:solidFill>
                <a:schemeClr val="accent6">
                  <a:lumMod val="75000"/>
                </a:schemeClr>
              </a:solidFill>
              <a:latin typeface="Calibri"/>
              <a:cs typeface="Calibri"/>
            </a:endParaRPr>
          </a:p>
          <a:p>
            <a:endParaRPr lang="en-US" b="1" i="1" dirty="0">
              <a:solidFill>
                <a:schemeClr val="accent6">
                  <a:lumMod val="75000"/>
                </a:schemeClr>
              </a:solidFill>
            </a:endParaRPr>
          </a:p>
        </p:txBody>
      </p:sp>
    </p:spTree>
    <p:extLst>
      <p:ext uri="{BB962C8B-B14F-4D97-AF65-F5344CB8AC3E}">
        <p14:creationId xmlns:p14="http://schemas.microsoft.com/office/powerpoint/2010/main" val="1932080791"/>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39" y="2"/>
            <a:ext cx="8889727" cy="970264"/>
          </a:xfrm>
        </p:spPr>
        <p:txBody>
          <a:bodyPr>
            <a:noAutofit/>
          </a:bodyPr>
          <a:lstStyle/>
          <a:p>
            <a:r>
              <a:rPr lang="en-US" sz="3000" dirty="0">
                <a:latin typeface="WC ROUGHTRAD Bta"/>
                <a:cs typeface="WC ROUGHTRAD Bta"/>
              </a:rPr>
              <a:t>Example Invasive Plants of </a:t>
            </a:r>
            <a:r>
              <a:rPr lang="en-US" sz="3000" dirty="0" smtClean="0">
                <a:latin typeface="WC ROUGHTRAD Bta"/>
                <a:cs typeface="WC ROUGHTRAD Bta"/>
              </a:rPr>
              <a:t>[Location</a:t>
            </a:r>
            <a:r>
              <a:rPr lang="en-US" sz="3000" dirty="0">
                <a:latin typeface="WC ROUGHTRAD Bta"/>
                <a:cs typeface="WC ROUGHTRAD Bta"/>
              </a:rPr>
              <a:t>]</a:t>
            </a:r>
            <a:r>
              <a:rPr lang="en-US" sz="3000" dirty="0" smtClean="0">
                <a:latin typeface="WC ROUGHTRAD Bta"/>
                <a:cs typeface="WC ROUGHTRAD Bta"/>
              </a:rPr>
              <a:t> </a:t>
            </a:r>
            <a:r>
              <a:rPr lang="en-US" sz="3000" dirty="0" smtClean="0">
                <a:latin typeface="WC ROUGHTRAD Bta"/>
                <a:cs typeface="WC ROUGHTRAD Bta"/>
              </a:rPr>
              <a:t>Area</a:t>
            </a:r>
            <a:endParaRPr lang="en-US" sz="3000" dirty="0"/>
          </a:p>
        </p:txBody>
      </p:sp>
      <p:sp>
        <p:nvSpPr>
          <p:cNvPr id="3" name="Content Placeholder 2"/>
          <p:cNvSpPr>
            <a:spLocks noGrp="1"/>
          </p:cNvSpPr>
          <p:nvPr>
            <p:ph idx="1"/>
          </p:nvPr>
        </p:nvSpPr>
        <p:spPr>
          <a:xfrm>
            <a:off x="298448" y="1744791"/>
            <a:ext cx="4237410" cy="3620456"/>
          </a:xfrm>
        </p:spPr>
        <p:txBody>
          <a:bodyPr>
            <a:normAutofit/>
          </a:bodyPr>
          <a:lstStyle/>
          <a:p>
            <a:pPr marL="0" indent="0">
              <a:buNone/>
            </a:pPr>
            <a:endParaRPr lang="en-US" sz="2900" dirty="0">
              <a:solidFill>
                <a:srgbClr val="F9E1B9"/>
              </a:solidFill>
              <a:cs typeface="Calibri"/>
            </a:endParaRPr>
          </a:p>
          <a:p>
            <a:pPr marL="0" indent="0">
              <a:buNone/>
            </a:pPr>
            <a:endParaRPr lang="en-US" b="1" i="1" dirty="0">
              <a:cs typeface="Calibri"/>
            </a:endParaRPr>
          </a:p>
        </p:txBody>
      </p:sp>
      <p:grpSp>
        <p:nvGrpSpPr>
          <p:cNvPr id="9" name="Group 8"/>
          <p:cNvGrpSpPr/>
          <p:nvPr/>
        </p:nvGrpSpPr>
        <p:grpSpPr>
          <a:xfrm>
            <a:off x="0" y="1102818"/>
            <a:ext cx="9144000" cy="5227070"/>
            <a:chOff x="0" y="1488330"/>
            <a:chExt cx="9144000" cy="4076130"/>
          </a:xfrm>
        </p:grpSpPr>
        <p:pic>
          <p:nvPicPr>
            <p:cNvPr id="8" name="Picture 7" descr="main_botto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340342"/>
              <a:ext cx="9144000" cy="224118"/>
            </a:xfrm>
            <a:prstGeom prst="rect">
              <a:avLst/>
            </a:prstGeom>
          </p:spPr>
        </p:pic>
        <p:grpSp>
          <p:nvGrpSpPr>
            <p:cNvPr id="6" name="Group 5"/>
            <p:cNvGrpSpPr/>
            <p:nvPr/>
          </p:nvGrpSpPr>
          <p:grpSpPr>
            <a:xfrm>
              <a:off x="0" y="1488330"/>
              <a:ext cx="9144000" cy="3876916"/>
              <a:chOff x="0" y="1488330"/>
              <a:chExt cx="9144000" cy="3876916"/>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90"/>
                <a:ext cx="9144000" cy="3620456"/>
              </a:xfrm>
              <a:prstGeom prst="rect">
                <a:avLst/>
              </a:prstGeom>
            </p:spPr>
          </p:pic>
          <p:pic>
            <p:nvPicPr>
              <p:cNvPr id="10" name="Picture 9" descr="main_to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88330"/>
                <a:ext cx="9144000" cy="268941"/>
              </a:xfrm>
              <a:prstGeom prst="rect">
                <a:avLst/>
              </a:prstGeom>
            </p:spPr>
          </p:pic>
        </p:grpSp>
      </p:grpSp>
      <p:sp>
        <p:nvSpPr>
          <p:cNvPr id="16" name="Content Placeholder 15"/>
          <p:cNvSpPr txBox="1">
            <a:spLocks/>
          </p:cNvSpPr>
          <p:nvPr/>
        </p:nvSpPr>
        <p:spPr>
          <a:xfrm>
            <a:off x="341679" y="1483854"/>
            <a:ext cx="8388354" cy="4590569"/>
          </a:xfrm>
          <a:prstGeom prst="rect">
            <a:avLst/>
          </a:prstGeom>
        </p:spPr>
        <p:txBody>
          <a:bodyPr vert="horz" lIns="91418" tIns="45709" rIns="91418"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cs typeface="Calibri"/>
              </a:rPr>
              <a:t>What would follow here would be a series of slides describing 10 or 12 local invasive plants, to assist with identification.</a:t>
            </a:r>
          </a:p>
          <a:p>
            <a:pPr marL="0" indent="0">
              <a:buNone/>
            </a:pPr>
            <a:endParaRPr lang="en-US" sz="1800" b="1" dirty="0">
              <a:cs typeface="Calibri"/>
            </a:endParaRPr>
          </a:p>
          <a:p>
            <a:pPr marL="0" indent="0">
              <a:buNone/>
            </a:pPr>
            <a:r>
              <a:rPr lang="en-US" sz="1800" b="1" dirty="0" smtClean="0">
                <a:cs typeface="Calibri"/>
              </a:rPr>
              <a:t>This slide should list the species.</a:t>
            </a:r>
            <a:endParaRPr lang="en-US" sz="1800" dirty="0" smtClean="0"/>
          </a:p>
        </p:txBody>
      </p:sp>
      <p:pic>
        <p:nvPicPr>
          <p:cNvPr id="11" name="Picture 10" descr="txaler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44097" y="2454296"/>
            <a:ext cx="2349500" cy="2387600"/>
          </a:xfrm>
          <a:prstGeom prst="rect">
            <a:avLst/>
          </a:prstGeom>
        </p:spPr>
      </p:pic>
      <p:grpSp>
        <p:nvGrpSpPr>
          <p:cNvPr id="18" name="Group 17"/>
          <p:cNvGrpSpPr/>
          <p:nvPr/>
        </p:nvGrpSpPr>
        <p:grpSpPr>
          <a:xfrm>
            <a:off x="-123480" y="6216886"/>
            <a:ext cx="9231336" cy="721428"/>
            <a:chOff x="-123480" y="6216886"/>
            <a:chExt cx="9231336" cy="721428"/>
          </a:xfrm>
        </p:grpSpPr>
        <p:grpSp>
          <p:nvGrpSpPr>
            <p:cNvPr id="17" name="Group 16"/>
            <p:cNvGrpSpPr/>
            <p:nvPr/>
          </p:nvGrpSpPr>
          <p:grpSpPr>
            <a:xfrm>
              <a:off x="-123480" y="6216886"/>
              <a:ext cx="9170546" cy="721428"/>
              <a:chOff x="-123479" y="-141130"/>
              <a:chExt cx="9170546" cy="721428"/>
            </a:xfrm>
          </p:grpSpPr>
          <p:pic>
            <p:nvPicPr>
              <p:cNvPr id="4" name="Picture 3" descr="partner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50929" y="-28128"/>
                <a:ext cx="4196138" cy="507129"/>
              </a:xfrm>
              <a:prstGeom prst="rect">
                <a:avLst/>
              </a:prstGeom>
            </p:spPr>
          </p:pic>
          <p:pic>
            <p:nvPicPr>
              <p:cNvPr id="5" name="Picture 4"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3479" y="-141130"/>
                <a:ext cx="5113409" cy="721428"/>
              </a:xfrm>
              <a:prstGeom prst="rect">
                <a:avLst/>
              </a:prstGeom>
            </p:spPr>
          </p:pic>
        </p:grpSp>
        <p:cxnSp>
          <p:nvCxnSpPr>
            <p:cNvPr id="13" name="Straight Connector 12"/>
            <p:cNvCxnSpPr/>
            <p:nvPr/>
          </p:nvCxnSpPr>
          <p:spPr>
            <a:xfrm>
              <a:off x="-36144" y="6313696"/>
              <a:ext cx="9144000" cy="0"/>
            </a:xfrm>
            <a:prstGeom prst="line">
              <a:avLst/>
            </a:prstGeom>
            <a:ln w="317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546881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102818"/>
            <a:ext cx="9144000" cy="5227070"/>
            <a:chOff x="0" y="1488330"/>
            <a:chExt cx="9144000" cy="4076130"/>
          </a:xfrm>
        </p:grpSpPr>
        <p:pic>
          <p:nvPicPr>
            <p:cNvPr id="20" name="Picture 19" descr="main_bot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0342"/>
              <a:ext cx="9144000" cy="224118"/>
            </a:xfrm>
            <a:prstGeom prst="rect">
              <a:avLst/>
            </a:prstGeom>
          </p:spPr>
        </p:pic>
        <p:grpSp>
          <p:nvGrpSpPr>
            <p:cNvPr id="21" name="Group 20"/>
            <p:cNvGrpSpPr/>
            <p:nvPr/>
          </p:nvGrpSpPr>
          <p:grpSpPr>
            <a:xfrm>
              <a:off x="0" y="1488330"/>
              <a:ext cx="9144000" cy="3876916"/>
              <a:chOff x="0" y="1488330"/>
              <a:chExt cx="9144000" cy="3876916"/>
            </a:xfrm>
          </p:grpSpPr>
          <p:pic>
            <p:nvPicPr>
              <p:cNvPr id="22" name="Picture 21"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90"/>
                <a:ext cx="9144000" cy="3620456"/>
              </a:xfrm>
              <a:prstGeom prst="rect">
                <a:avLst/>
              </a:prstGeom>
            </p:spPr>
          </p:pic>
          <p:pic>
            <p:nvPicPr>
              <p:cNvPr id="23" name="Picture 22" descr="main_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8330"/>
                <a:ext cx="9144000" cy="268941"/>
              </a:xfrm>
              <a:prstGeom prst="rect">
                <a:avLst/>
              </a:prstGeom>
            </p:spPr>
          </p:pic>
        </p:grpSp>
      </p:grpSp>
      <p:sp>
        <p:nvSpPr>
          <p:cNvPr id="2" name="Title 1"/>
          <p:cNvSpPr>
            <a:spLocks noGrp="1"/>
          </p:cNvSpPr>
          <p:nvPr>
            <p:ph type="title"/>
          </p:nvPr>
        </p:nvSpPr>
        <p:spPr>
          <a:xfrm>
            <a:off x="457200" y="-99881"/>
            <a:ext cx="8229600" cy="1202700"/>
          </a:xfrm>
        </p:spPr>
        <p:txBody>
          <a:bodyPr>
            <a:noAutofit/>
          </a:bodyPr>
          <a:lstStyle/>
          <a:p>
            <a:pPr lvl="0"/>
            <a:r>
              <a:rPr lang="en-US" sz="3000" dirty="0">
                <a:latin typeface="WC ROUGHTRAD Bta"/>
                <a:cs typeface="WC ROUGHTRAD Bta"/>
              </a:rPr>
              <a:t>Invasive Species Common Name </a:t>
            </a:r>
            <a:br>
              <a:rPr lang="en-US" sz="3000" dirty="0">
                <a:latin typeface="WC ROUGHTRAD Bta"/>
                <a:cs typeface="WC ROUGHTRAD Bta"/>
              </a:rPr>
            </a:br>
            <a:r>
              <a:rPr lang="en-US" sz="3000" dirty="0">
                <a:latin typeface="WC ROUGHTRAD Bta"/>
                <a:cs typeface="WC ROUGHTRAD Bta"/>
              </a:rPr>
              <a:t>(</a:t>
            </a:r>
            <a:r>
              <a:rPr lang="en-US" sz="3000" i="1" dirty="0">
                <a:latin typeface="WC ROUGHTRAD Bta"/>
                <a:cs typeface="WC ROUGHTRAD Bta"/>
              </a:rPr>
              <a:t>Scientific name</a:t>
            </a:r>
            <a:r>
              <a:rPr lang="en-US" sz="3000" dirty="0">
                <a:latin typeface="WC ROUGHTRAD Bta"/>
                <a:cs typeface="WC ROUGHTRAD Bta"/>
              </a:rPr>
              <a:t>) (ID code)</a:t>
            </a:r>
            <a:endParaRPr lang="en-US" sz="3000" dirty="0">
              <a:latin typeface="WC ROUGHTRAD Bta"/>
              <a:cs typeface="WC ROUGHTRAD Bta"/>
            </a:endParaRPr>
          </a:p>
        </p:txBody>
      </p:sp>
      <p:sp>
        <p:nvSpPr>
          <p:cNvPr id="3" name="Content Placeholder 2"/>
          <p:cNvSpPr>
            <a:spLocks noGrp="1"/>
          </p:cNvSpPr>
          <p:nvPr>
            <p:ph idx="1"/>
          </p:nvPr>
        </p:nvSpPr>
        <p:spPr>
          <a:xfrm>
            <a:off x="298448" y="1744791"/>
            <a:ext cx="4237410" cy="3620456"/>
          </a:xfrm>
        </p:spPr>
        <p:txBody>
          <a:bodyPr>
            <a:normAutofit/>
          </a:bodyPr>
          <a:lstStyle/>
          <a:p>
            <a:pPr marL="0" indent="0">
              <a:buNone/>
            </a:pPr>
            <a:endParaRPr lang="en-US" sz="2900" dirty="0">
              <a:solidFill>
                <a:srgbClr val="F9E1B9"/>
              </a:solidFill>
              <a:cs typeface="Calibri"/>
            </a:endParaRPr>
          </a:p>
          <a:p>
            <a:pPr marL="0" indent="0">
              <a:buNone/>
            </a:pPr>
            <a:endParaRPr lang="en-US" b="1" i="1" dirty="0">
              <a:cs typeface="Calibri"/>
            </a:endParaRPr>
          </a:p>
        </p:txBody>
      </p:sp>
      <p:sp>
        <p:nvSpPr>
          <p:cNvPr id="16" name="Content Placeholder 15"/>
          <p:cNvSpPr txBox="1">
            <a:spLocks/>
          </p:cNvSpPr>
          <p:nvPr/>
        </p:nvSpPr>
        <p:spPr>
          <a:xfrm>
            <a:off x="298448" y="1744792"/>
            <a:ext cx="4604174" cy="3517074"/>
          </a:xfrm>
          <a:prstGeom prst="rect">
            <a:avLst/>
          </a:prstGeom>
        </p:spPr>
        <p:txBody>
          <a:bodyPr vert="horz" lIns="91418" tIns="45709" rIns="91418" bIns="4570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pPr>
            <a:endParaRPr lang="en-US" sz="2400" dirty="0">
              <a:cs typeface="Calibri"/>
            </a:endParaRPr>
          </a:p>
        </p:txBody>
      </p:sp>
      <p:grpSp>
        <p:nvGrpSpPr>
          <p:cNvPr id="12" name="Group 11"/>
          <p:cNvGrpSpPr/>
          <p:nvPr/>
        </p:nvGrpSpPr>
        <p:grpSpPr>
          <a:xfrm>
            <a:off x="-123480" y="6216886"/>
            <a:ext cx="9231336" cy="721428"/>
            <a:chOff x="-123480" y="6216886"/>
            <a:chExt cx="9231336" cy="721428"/>
          </a:xfrm>
        </p:grpSpPr>
        <p:grpSp>
          <p:nvGrpSpPr>
            <p:cNvPr id="14" name="Group 13"/>
            <p:cNvGrpSpPr/>
            <p:nvPr/>
          </p:nvGrpSpPr>
          <p:grpSpPr>
            <a:xfrm>
              <a:off x="-123480" y="6216886"/>
              <a:ext cx="9170546" cy="721428"/>
              <a:chOff x="-123479" y="-141130"/>
              <a:chExt cx="9170546" cy="721428"/>
            </a:xfrm>
          </p:grpSpPr>
          <p:pic>
            <p:nvPicPr>
              <p:cNvPr id="17" name="Picture 16" descr="partner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29" y="-28128"/>
                <a:ext cx="4196138" cy="507129"/>
              </a:xfrm>
              <a:prstGeom prst="rect">
                <a:avLst/>
              </a:prstGeom>
            </p:spPr>
          </p:pic>
          <p:pic>
            <p:nvPicPr>
              <p:cNvPr id="18" name="Picture 17" descr="head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79" y="-141130"/>
                <a:ext cx="5113409" cy="721428"/>
              </a:xfrm>
              <a:prstGeom prst="rect">
                <a:avLst/>
              </a:prstGeom>
            </p:spPr>
          </p:pic>
        </p:grpSp>
        <p:cxnSp>
          <p:nvCxnSpPr>
            <p:cNvPr id="15" name="Straight Connector 14"/>
            <p:cNvCxnSpPr/>
            <p:nvPr/>
          </p:nvCxnSpPr>
          <p:spPr>
            <a:xfrm>
              <a:off x="-36144" y="6313696"/>
              <a:ext cx="9144000" cy="0"/>
            </a:xfrm>
            <a:prstGeom prst="line">
              <a:avLst/>
            </a:prstGeom>
            <a:ln w="317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330622" y="1473706"/>
            <a:ext cx="4572000" cy="4568782"/>
          </a:xfrm>
          <a:prstGeom prst="rect">
            <a:avLst/>
          </a:prstGeom>
        </p:spPr>
        <p:txBody>
          <a:bodyPr>
            <a:noAutofit/>
          </a:bodyPr>
          <a:lstStyle/>
          <a:p>
            <a:pPr marL="285750" indent="-285750">
              <a:lnSpc>
                <a:spcPct val="110000"/>
              </a:lnSpc>
              <a:spcBef>
                <a:spcPts val="0"/>
              </a:spcBef>
              <a:buFont typeface="Arial"/>
              <a:buChar char="•"/>
            </a:pPr>
            <a:r>
              <a:rPr lang="en-US" dirty="0">
                <a:cs typeface="Calibri"/>
              </a:rPr>
              <a:t>Family</a:t>
            </a:r>
            <a:r>
              <a:rPr lang="en-US" dirty="0" smtClean="0">
                <a:cs typeface="Calibri"/>
              </a:rPr>
              <a:t>:</a:t>
            </a:r>
            <a:endParaRPr lang="en-US" dirty="0">
              <a:cs typeface="Calibri"/>
            </a:endParaRPr>
          </a:p>
          <a:p>
            <a:pPr marL="285750" indent="-285750">
              <a:lnSpc>
                <a:spcPct val="110000"/>
              </a:lnSpc>
              <a:spcBef>
                <a:spcPts val="0"/>
              </a:spcBef>
              <a:buFont typeface="Arial"/>
              <a:buChar char="•"/>
            </a:pPr>
            <a:r>
              <a:rPr lang="en-US" dirty="0" smtClean="0">
                <a:cs typeface="Calibri"/>
              </a:rPr>
              <a:t>[plant life form, such as perennial grass, tree, etc.]</a:t>
            </a:r>
            <a:endParaRPr lang="en-US" dirty="0">
              <a:cs typeface="Calibri"/>
            </a:endParaRPr>
          </a:p>
          <a:p>
            <a:pPr marL="285750" indent="-285750">
              <a:lnSpc>
                <a:spcPct val="110000"/>
              </a:lnSpc>
              <a:spcBef>
                <a:spcPts val="0"/>
              </a:spcBef>
              <a:buFont typeface="Arial"/>
              <a:buChar char="•"/>
            </a:pPr>
            <a:r>
              <a:rPr lang="en-US" dirty="0" smtClean="0">
                <a:cs typeface="Calibri"/>
              </a:rPr>
              <a:t>Native: where it came from</a:t>
            </a:r>
            <a:endParaRPr lang="en-US" dirty="0">
              <a:cs typeface="Calibri"/>
            </a:endParaRPr>
          </a:p>
          <a:p>
            <a:pPr marL="285750" indent="-285750">
              <a:lnSpc>
                <a:spcPct val="110000"/>
              </a:lnSpc>
              <a:spcBef>
                <a:spcPts val="0"/>
              </a:spcBef>
              <a:buFont typeface="Arial"/>
              <a:buChar char="•"/>
            </a:pPr>
            <a:r>
              <a:rPr lang="en-US" dirty="0" smtClean="0"/>
              <a:t>List of identifying characteristics.</a:t>
            </a:r>
            <a:endParaRPr lang="en-US" dirty="0">
              <a:cs typeface="Calibri"/>
            </a:endParaRPr>
          </a:p>
        </p:txBody>
      </p:sp>
      <p:sp>
        <p:nvSpPr>
          <p:cNvPr id="25" name="Rectangle 24"/>
          <p:cNvSpPr/>
          <p:nvPr/>
        </p:nvSpPr>
        <p:spPr>
          <a:xfrm>
            <a:off x="5622686" y="5742119"/>
            <a:ext cx="2735574" cy="400087"/>
          </a:xfrm>
          <a:prstGeom prst="rect">
            <a:avLst/>
          </a:prstGeom>
        </p:spPr>
        <p:txBody>
          <a:bodyPr wrap="square" lIns="91418" tIns="45709" rIns="91418" bIns="45709">
            <a:spAutoFit/>
          </a:bodyPr>
          <a:lstStyle/>
          <a:p>
            <a:pPr algn="ctr"/>
            <a:r>
              <a:rPr lang="en-US" sz="1000" dirty="0"/>
              <a:t>James H. Miller &amp; Ted </a:t>
            </a:r>
            <a:r>
              <a:rPr lang="en-US" sz="1000" dirty="0" err="1"/>
              <a:t>Bodner</a:t>
            </a:r>
            <a:r>
              <a:rPr lang="en-US" sz="1000" dirty="0"/>
              <a:t>, Southern Weed Science Society, </a:t>
            </a:r>
            <a:r>
              <a:rPr lang="en-US" sz="1000" dirty="0" err="1"/>
              <a:t>Bugwood.org</a:t>
            </a:r>
            <a:r>
              <a:rPr lang="en-US" sz="1000" dirty="0"/>
              <a:t> </a:t>
            </a:r>
          </a:p>
        </p:txBody>
      </p:sp>
      <p:sp>
        <p:nvSpPr>
          <p:cNvPr id="26" name="Content Placeholder 2"/>
          <p:cNvSpPr txBox="1">
            <a:spLocks/>
          </p:cNvSpPr>
          <p:nvPr/>
        </p:nvSpPr>
        <p:spPr>
          <a:xfrm>
            <a:off x="5281296" y="1573985"/>
            <a:ext cx="3405504" cy="4168134"/>
          </a:xfrm>
          <a:prstGeom prst="rect">
            <a:avLst/>
          </a:prstGeom>
          <a:solidFill>
            <a:schemeClr val="tx2">
              <a:lumMod val="20000"/>
              <a:lumOff val="80000"/>
            </a:schemeClr>
          </a:solidFill>
          <a:ln>
            <a:solidFill>
              <a:schemeClr val="tx1"/>
            </a:solidFill>
          </a:ln>
        </p:spPr>
        <p:txBody>
          <a:bodyPr vert="horz" lIns="91418" tIns="45709" rIns="91418" bIns="45709" rtlCol="0">
            <a:normAutofit/>
          </a:bodyPr>
          <a:lstStyle>
            <a:lvl1pPr marL="342820" indent="-342820" algn="l" defTabSz="457092" rtl="0" eaLnBrk="1" latinLnBrk="0" hangingPunct="1">
              <a:spcBef>
                <a:spcPct val="20000"/>
              </a:spcBef>
              <a:buFont typeface="Arial"/>
              <a:buChar char="•"/>
              <a:defRPr sz="3200" kern="1200">
                <a:solidFill>
                  <a:schemeClr val="tx1"/>
                </a:solidFill>
                <a:latin typeface="+mn-lt"/>
                <a:ea typeface="+mn-ea"/>
                <a:cs typeface="+mn-cs"/>
              </a:defRPr>
            </a:lvl1pPr>
            <a:lvl2pPr marL="742776" indent="-285684" algn="l" defTabSz="457092" rtl="0" eaLnBrk="1" latinLnBrk="0" hangingPunct="1">
              <a:spcBef>
                <a:spcPct val="20000"/>
              </a:spcBef>
              <a:buFont typeface="Arial"/>
              <a:buChar char="–"/>
              <a:defRPr sz="2800" kern="1200">
                <a:solidFill>
                  <a:schemeClr val="tx1"/>
                </a:solidFill>
                <a:latin typeface="+mn-lt"/>
                <a:ea typeface="+mn-ea"/>
                <a:cs typeface="+mn-cs"/>
              </a:defRPr>
            </a:lvl2pPr>
            <a:lvl3pPr marL="1142733" indent="-228546" algn="l" defTabSz="457092" rtl="0" eaLnBrk="1" latinLnBrk="0" hangingPunct="1">
              <a:spcBef>
                <a:spcPct val="20000"/>
              </a:spcBef>
              <a:buFont typeface="Arial"/>
              <a:buChar char="•"/>
              <a:defRPr sz="2400" kern="1200">
                <a:solidFill>
                  <a:schemeClr val="tx1"/>
                </a:solidFill>
                <a:latin typeface="+mn-lt"/>
                <a:ea typeface="+mn-ea"/>
                <a:cs typeface="+mn-cs"/>
              </a:defRPr>
            </a:lvl3pPr>
            <a:lvl4pPr marL="1599825" indent="-228546" algn="l" defTabSz="457092" rtl="0" eaLnBrk="1" latinLnBrk="0" hangingPunct="1">
              <a:spcBef>
                <a:spcPct val="20000"/>
              </a:spcBef>
              <a:buFont typeface="Arial"/>
              <a:buChar char="–"/>
              <a:defRPr sz="2000" kern="1200">
                <a:solidFill>
                  <a:schemeClr val="tx1"/>
                </a:solidFill>
                <a:latin typeface="+mn-lt"/>
                <a:ea typeface="+mn-ea"/>
                <a:cs typeface="+mn-cs"/>
              </a:defRPr>
            </a:lvl4pPr>
            <a:lvl5pPr marL="2056919" indent="-228546" algn="l" defTabSz="457092" rtl="0" eaLnBrk="1" latinLnBrk="0" hangingPunct="1">
              <a:spcBef>
                <a:spcPct val="20000"/>
              </a:spcBef>
              <a:buFont typeface="Arial"/>
              <a:buChar char="»"/>
              <a:defRPr sz="2000" kern="1200">
                <a:solidFill>
                  <a:schemeClr val="tx1"/>
                </a:solidFill>
                <a:latin typeface="+mn-lt"/>
                <a:ea typeface="+mn-ea"/>
                <a:cs typeface="+mn-cs"/>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900" smtClean="0">
                <a:ln>
                  <a:solidFill>
                    <a:schemeClr val="tx1"/>
                  </a:solidFill>
                </a:ln>
                <a:solidFill>
                  <a:srgbClr val="F9E1B9"/>
                </a:solidFill>
                <a:cs typeface="Calibri"/>
              </a:rPr>
              <a:t>Photo (with credit)</a:t>
            </a:r>
            <a:endParaRPr lang="en-US" sz="2900" dirty="0">
              <a:ln>
                <a:solidFill>
                  <a:schemeClr val="tx1"/>
                </a:solidFill>
              </a:ln>
              <a:solidFill>
                <a:srgbClr val="F9E1B9"/>
              </a:solidFill>
              <a:cs typeface="Calibri"/>
            </a:endParaRPr>
          </a:p>
        </p:txBody>
      </p:sp>
    </p:spTree>
    <p:extLst>
      <p:ext uri="{BB962C8B-B14F-4D97-AF65-F5344CB8AC3E}">
        <p14:creationId xmlns:p14="http://schemas.microsoft.com/office/powerpoint/2010/main" val="76885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102818"/>
            <a:ext cx="9144000" cy="5227070"/>
            <a:chOff x="0" y="1488330"/>
            <a:chExt cx="9144000" cy="4076130"/>
          </a:xfrm>
        </p:grpSpPr>
        <p:pic>
          <p:nvPicPr>
            <p:cNvPr id="20" name="Picture 19" descr="main_bot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0342"/>
              <a:ext cx="9144000" cy="224118"/>
            </a:xfrm>
            <a:prstGeom prst="rect">
              <a:avLst/>
            </a:prstGeom>
          </p:spPr>
        </p:pic>
        <p:grpSp>
          <p:nvGrpSpPr>
            <p:cNvPr id="21" name="Group 20"/>
            <p:cNvGrpSpPr/>
            <p:nvPr/>
          </p:nvGrpSpPr>
          <p:grpSpPr>
            <a:xfrm>
              <a:off x="0" y="1488330"/>
              <a:ext cx="9144000" cy="3876916"/>
              <a:chOff x="0" y="1488330"/>
              <a:chExt cx="9144000" cy="3876916"/>
            </a:xfrm>
          </p:grpSpPr>
          <p:pic>
            <p:nvPicPr>
              <p:cNvPr id="22" name="Picture 21"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90"/>
                <a:ext cx="9144000" cy="3620456"/>
              </a:xfrm>
              <a:prstGeom prst="rect">
                <a:avLst/>
              </a:prstGeom>
            </p:spPr>
          </p:pic>
          <p:pic>
            <p:nvPicPr>
              <p:cNvPr id="23" name="Picture 22" descr="main_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8330"/>
                <a:ext cx="9144000" cy="268941"/>
              </a:xfrm>
              <a:prstGeom prst="rect">
                <a:avLst/>
              </a:prstGeom>
            </p:spPr>
          </p:pic>
        </p:grpSp>
      </p:grpSp>
      <p:sp>
        <p:nvSpPr>
          <p:cNvPr id="2" name="Title 1"/>
          <p:cNvSpPr>
            <a:spLocks noGrp="1"/>
          </p:cNvSpPr>
          <p:nvPr>
            <p:ph type="title"/>
          </p:nvPr>
        </p:nvSpPr>
        <p:spPr>
          <a:xfrm>
            <a:off x="457200" y="-99881"/>
            <a:ext cx="8229600" cy="1202700"/>
          </a:xfrm>
        </p:spPr>
        <p:txBody>
          <a:bodyPr>
            <a:noAutofit/>
          </a:bodyPr>
          <a:lstStyle/>
          <a:p>
            <a:pPr lvl="0"/>
            <a:r>
              <a:rPr lang="en-US" sz="3000" dirty="0">
                <a:latin typeface="WC ROUGHTRAD Bta"/>
                <a:cs typeface="WC ROUGHTRAD Bta"/>
              </a:rPr>
              <a:t>Invasive Species Common Name </a:t>
            </a:r>
            <a:br>
              <a:rPr lang="en-US" sz="3000" dirty="0">
                <a:latin typeface="WC ROUGHTRAD Bta"/>
                <a:cs typeface="WC ROUGHTRAD Bta"/>
              </a:rPr>
            </a:br>
            <a:r>
              <a:rPr lang="en-US" sz="3000" dirty="0">
                <a:latin typeface="WC ROUGHTRAD Bta"/>
                <a:cs typeface="WC ROUGHTRAD Bta"/>
              </a:rPr>
              <a:t>(</a:t>
            </a:r>
            <a:r>
              <a:rPr lang="en-US" sz="3000" i="1" dirty="0">
                <a:latin typeface="WC ROUGHTRAD Bta"/>
                <a:cs typeface="WC ROUGHTRAD Bta"/>
              </a:rPr>
              <a:t>Scientific name</a:t>
            </a:r>
            <a:r>
              <a:rPr lang="en-US" sz="3000" dirty="0">
                <a:latin typeface="WC ROUGHTRAD Bta"/>
                <a:cs typeface="WC ROUGHTRAD Bta"/>
              </a:rPr>
              <a:t>) (ID code)</a:t>
            </a:r>
            <a:endParaRPr lang="en-US" sz="3000" dirty="0">
              <a:latin typeface="WC ROUGHTRAD Bta"/>
              <a:cs typeface="WC ROUGHTRAD Bta"/>
            </a:endParaRPr>
          </a:p>
        </p:txBody>
      </p:sp>
      <p:sp>
        <p:nvSpPr>
          <p:cNvPr id="3" name="Content Placeholder 2"/>
          <p:cNvSpPr>
            <a:spLocks noGrp="1"/>
          </p:cNvSpPr>
          <p:nvPr>
            <p:ph idx="1"/>
          </p:nvPr>
        </p:nvSpPr>
        <p:spPr>
          <a:xfrm>
            <a:off x="806895" y="1744791"/>
            <a:ext cx="7536701" cy="3620456"/>
          </a:xfrm>
        </p:spPr>
        <p:txBody>
          <a:bodyPr>
            <a:normAutofit/>
          </a:bodyPr>
          <a:lstStyle/>
          <a:p>
            <a:pPr marL="0" indent="0">
              <a:buNone/>
            </a:pPr>
            <a:r>
              <a:rPr lang="en-US" b="1" i="1" dirty="0" smtClean="0">
                <a:cs typeface="Calibri"/>
              </a:rPr>
              <a:t>Pictures (with credits) illustrating characteristics</a:t>
            </a:r>
          </a:p>
          <a:p>
            <a:pPr marL="0" indent="0">
              <a:buNone/>
            </a:pPr>
            <a:endParaRPr lang="en-US" sz="2900" dirty="0">
              <a:solidFill>
                <a:srgbClr val="F9E1B9"/>
              </a:solidFill>
              <a:cs typeface="Calibri"/>
            </a:endParaRPr>
          </a:p>
        </p:txBody>
      </p:sp>
      <p:sp>
        <p:nvSpPr>
          <p:cNvPr id="16" name="Content Placeholder 15"/>
          <p:cNvSpPr txBox="1">
            <a:spLocks/>
          </p:cNvSpPr>
          <p:nvPr/>
        </p:nvSpPr>
        <p:spPr>
          <a:xfrm>
            <a:off x="298448" y="1744792"/>
            <a:ext cx="4604174" cy="3517074"/>
          </a:xfrm>
          <a:prstGeom prst="rect">
            <a:avLst/>
          </a:prstGeom>
        </p:spPr>
        <p:txBody>
          <a:bodyPr vert="horz" lIns="91418" tIns="45709" rIns="91418" bIns="4570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pPr>
            <a:endParaRPr lang="en-US" sz="2400" dirty="0">
              <a:cs typeface="Calibri"/>
            </a:endParaRPr>
          </a:p>
        </p:txBody>
      </p:sp>
      <p:grpSp>
        <p:nvGrpSpPr>
          <p:cNvPr id="12" name="Group 11"/>
          <p:cNvGrpSpPr/>
          <p:nvPr/>
        </p:nvGrpSpPr>
        <p:grpSpPr>
          <a:xfrm>
            <a:off x="-123480" y="6216886"/>
            <a:ext cx="9231336" cy="721428"/>
            <a:chOff x="-123480" y="6216886"/>
            <a:chExt cx="9231336" cy="721428"/>
          </a:xfrm>
        </p:grpSpPr>
        <p:grpSp>
          <p:nvGrpSpPr>
            <p:cNvPr id="14" name="Group 13"/>
            <p:cNvGrpSpPr/>
            <p:nvPr/>
          </p:nvGrpSpPr>
          <p:grpSpPr>
            <a:xfrm>
              <a:off x="-123480" y="6216886"/>
              <a:ext cx="9170546" cy="721428"/>
              <a:chOff x="-123479" y="-141130"/>
              <a:chExt cx="9170546" cy="721428"/>
            </a:xfrm>
          </p:grpSpPr>
          <p:pic>
            <p:nvPicPr>
              <p:cNvPr id="17" name="Picture 16" descr="partner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29" y="-28128"/>
                <a:ext cx="4196138" cy="507129"/>
              </a:xfrm>
              <a:prstGeom prst="rect">
                <a:avLst/>
              </a:prstGeom>
            </p:spPr>
          </p:pic>
          <p:pic>
            <p:nvPicPr>
              <p:cNvPr id="18" name="Picture 17" descr="head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79" y="-141130"/>
                <a:ext cx="5113409" cy="721428"/>
              </a:xfrm>
              <a:prstGeom prst="rect">
                <a:avLst/>
              </a:prstGeom>
            </p:spPr>
          </p:pic>
        </p:grpSp>
        <p:cxnSp>
          <p:nvCxnSpPr>
            <p:cNvPr id="15" name="Straight Connector 14"/>
            <p:cNvCxnSpPr/>
            <p:nvPr/>
          </p:nvCxnSpPr>
          <p:spPr>
            <a:xfrm>
              <a:off x="-36144" y="6313696"/>
              <a:ext cx="9144000" cy="0"/>
            </a:xfrm>
            <a:prstGeom prst="line">
              <a:avLst/>
            </a:prstGeom>
            <a:ln w="317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806895" y="1505642"/>
            <a:ext cx="4572000" cy="4568782"/>
          </a:xfrm>
          <a:prstGeom prst="rect">
            <a:avLst/>
          </a:prstGeom>
        </p:spPr>
        <p:txBody>
          <a:bodyPr>
            <a:noAutofit/>
          </a:bodyPr>
          <a:lstStyle/>
          <a:p>
            <a:pPr marL="285750" indent="-285750">
              <a:lnSpc>
                <a:spcPct val="110000"/>
              </a:lnSpc>
              <a:spcBef>
                <a:spcPts val="0"/>
              </a:spcBef>
              <a:buFont typeface="Arial"/>
              <a:buChar char="•"/>
            </a:pPr>
            <a:endParaRPr lang="en-US" dirty="0">
              <a:cs typeface="Calibri"/>
            </a:endParaRPr>
          </a:p>
        </p:txBody>
      </p:sp>
    </p:spTree>
    <p:extLst>
      <p:ext uri="{BB962C8B-B14F-4D97-AF65-F5344CB8AC3E}">
        <p14:creationId xmlns:p14="http://schemas.microsoft.com/office/powerpoint/2010/main" val="404000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102818"/>
            <a:ext cx="9144000" cy="5227070"/>
            <a:chOff x="0" y="1488330"/>
            <a:chExt cx="9144000" cy="4076130"/>
          </a:xfrm>
        </p:grpSpPr>
        <p:pic>
          <p:nvPicPr>
            <p:cNvPr id="20" name="Picture 19" descr="main_bott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0342"/>
              <a:ext cx="9144000" cy="224118"/>
            </a:xfrm>
            <a:prstGeom prst="rect">
              <a:avLst/>
            </a:prstGeom>
          </p:spPr>
        </p:pic>
        <p:grpSp>
          <p:nvGrpSpPr>
            <p:cNvPr id="21" name="Group 20"/>
            <p:cNvGrpSpPr/>
            <p:nvPr/>
          </p:nvGrpSpPr>
          <p:grpSpPr>
            <a:xfrm>
              <a:off x="0" y="1488330"/>
              <a:ext cx="9144000" cy="3876916"/>
              <a:chOff x="0" y="1488330"/>
              <a:chExt cx="9144000" cy="3876916"/>
            </a:xfrm>
          </p:grpSpPr>
          <p:pic>
            <p:nvPicPr>
              <p:cNvPr id="22" name="Picture 21"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90"/>
                <a:ext cx="9144000" cy="3620456"/>
              </a:xfrm>
              <a:prstGeom prst="rect">
                <a:avLst/>
              </a:prstGeom>
            </p:spPr>
          </p:pic>
          <p:pic>
            <p:nvPicPr>
              <p:cNvPr id="23" name="Picture 22" descr="main_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8330"/>
                <a:ext cx="9144000" cy="268941"/>
              </a:xfrm>
              <a:prstGeom prst="rect">
                <a:avLst/>
              </a:prstGeom>
            </p:spPr>
          </p:pic>
        </p:grpSp>
      </p:grpSp>
      <p:sp>
        <p:nvSpPr>
          <p:cNvPr id="2" name="Title 1"/>
          <p:cNvSpPr>
            <a:spLocks noGrp="1"/>
          </p:cNvSpPr>
          <p:nvPr>
            <p:ph type="title"/>
          </p:nvPr>
        </p:nvSpPr>
        <p:spPr>
          <a:xfrm>
            <a:off x="457200" y="-99881"/>
            <a:ext cx="8229600" cy="1202700"/>
          </a:xfrm>
        </p:spPr>
        <p:txBody>
          <a:bodyPr>
            <a:noAutofit/>
          </a:bodyPr>
          <a:lstStyle/>
          <a:p>
            <a:pPr lvl="0"/>
            <a:r>
              <a:rPr lang="en-US" sz="3000" dirty="0" smtClean="0">
                <a:latin typeface="WC ROUGHTRAD Bta"/>
                <a:cs typeface="WC ROUGHTRAD Bta"/>
              </a:rPr>
              <a:t>Invasive Species Common Name </a:t>
            </a:r>
            <a:r>
              <a:rPr lang="en-US" sz="3000" dirty="0" smtClean="0">
                <a:latin typeface="WC ROUGHTRAD Bta"/>
                <a:cs typeface="WC ROUGHTRAD Bta"/>
              </a:rPr>
              <a:t/>
            </a:r>
            <a:br>
              <a:rPr lang="en-US" sz="3000" dirty="0" smtClean="0">
                <a:latin typeface="WC ROUGHTRAD Bta"/>
                <a:cs typeface="WC ROUGHTRAD Bta"/>
              </a:rPr>
            </a:br>
            <a:r>
              <a:rPr lang="en-US" sz="3000" dirty="0" smtClean="0">
                <a:latin typeface="WC ROUGHTRAD Bta"/>
                <a:cs typeface="WC ROUGHTRAD Bta"/>
              </a:rPr>
              <a:t>(</a:t>
            </a:r>
            <a:r>
              <a:rPr lang="en-US" sz="3000" i="1" dirty="0" smtClean="0">
                <a:latin typeface="WC ROUGHTRAD Bta"/>
                <a:cs typeface="WC ROUGHTRAD Bta"/>
              </a:rPr>
              <a:t>Scientific name</a:t>
            </a:r>
            <a:r>
              <a:rPr lang="en-US" sz="3000" dirty="0" smtClean="0">
                <a:latin typeface="WC ROUGHTRAD Bta"/>
                <a:cs typeface="WC ROUGHTRAD Bta"/>
              </a:rPr>
              <a:t>) (ID code)</a:t>
            </a:r>
            <a:endParaRPr lang="en-US" sz="3000" dirty="0">
              <a:latin typeface="WC ROUGHTRAD Bta"/>
              <a:cs typeface="WC ROUGHTRAD Bta"/>
            </a:endParaRPr>
          </a:p>
        </p:txBody>
      </p:sp>
      <p:sp>
        <p:nvSpPr>
          <p:cNvPr id="3" name="Content Placeholder 2"/>
          <p:cNvSpPr>
            <a:spLocks noGrp="1"/>
          </p:cNvSpPr>
          <p:nvPr>
            <p:ph idx="1"/>
          </p:nvPr>
        </p:nvSpPr>
        <p:spPr>
          <a:xfrm>
            <a:off x="330622" y="1487859"/>
            <a:ext cx="8356178" cy="3620456"/>
          </a:xfrm>
        </p:spPr>
        <p:txBody>
          <a:bodyPr>
            <a:normAutofit/>
          </a:bodyPr>
          <a:lstStyle/>
          <a:p>
            <a:pPr marL="0" indent="0">
              <a:lnSpc>
                <a:spcPct val="110000"/>
              </a:lnSpc>
              <a:spcBef>
                <a:spcPts val="0"/>
              </a:spcBef>
              <a:buNone/>
            </a:pPr>
            <a:r>
              <a:rPr lang="en-US" sz="2800" b="1" dirty="0">
                <a:solidFill>
                  <a:srgbClr val="800000"/>
                </a:solidFill>
                <a:cs typeface="Calibri"/>
              </a:rPr>
              <a:t>Lookalike</a:t>
            </a:r>
          </a:p>
          <a:p>
            <a:pPr marL="0" indent="0">
              <a:lnSpc>
                <a:spcPct val="110000"/>
              </a:lnSpc>
              <a:spcBef>
                <a:spcPts val="0"/>
              </a:spcBef>
              <a:buNone/>
            </a:pPr>
            <a:r>
              <a:rPr lang="en-US" sz="2800" dirty="0" smtClean="0">
                <a:cs typeface="Calibri"/>
              </a:rPr>
              <a:t>Information on native lookalikes and how to distinguish them from the invasive</a:t>
            </a:r>
            <a:endParaRPr lang="en-US" sz="2800" dirty="0">
              <a:cs typeface="Calibri"/>
            </a:endParaRPr>
          </a:p>
        </p:txBody>
      </p:sp>
      <p:sp>
        <p:nvSpPr>
          <p:cNvPr id="16" name="Content Placeholder 15"/>
          <p:cNvSpPr txBox="1">
            <a:spLocks/>
          </p:cNvSpPr>
          <p:nvPr/>
        </p:nvSpPr>
        <p:spPr>
          <a:xfrm>
            <a:off x="298448" y="1744792"/>
            <a:ext cx="4604174" cy="3517074"/>
          </a:xfrm>
          <a:prstGeom prst="rect">
            <a:avLst/>
          </a:prstGeom>
        </p:spPr>
        <p:txBody>
          <a:bodyPr vert="horz" lIns="91418" tIns="45709" rIns="91418" bIns="4570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pPr>
            <a:endParaRPr lang="en-US" sz="2400" dirty="0">
              <a:cs typeface="Calibri"/>
            </a:endParaRPr>
          </a:p>
        </p:txBody>
      </p:sp>
      <p:grpSp>
        <p:nvGrpSpPr>
          <p:cNvPr id="12" name="Group 11"/>
          <p:cNvGrpSpPr/>
          <p:nvPr/>
        </p:nvGrpSpPr>
        <p:grpSpPr>
          <a:xfrm>
            <a:off x="-123480" y="6216886"/>
            <a:ext cx="9231336" cy="721428"/>
            <a:chOff x="-123480" y="6216886"/>
            <a:chExt cx="9231336" cy="721428"/>
          </a:xfrm>
        </p:grpSpPr>
        <p:grpSp>
          <p:nvGrpSpPr>
            <p:cNvPr id="14" name="Group 13"/>
            <p:cNvGrpSpPr/>
            <p:nvPr/>
          </p:nvGrpSpPr>
          <p:grpSpPr>
            <a:xfrm>
              <a:off x="-123480" y="6216886"/>
              <a:ext cx="9170546" cy="721428"/>
              <a:chOff x="-123479" y="-141130"/>
              <a:chExt cx="9170546" cy="721428"/>
            </a:xfrm>
          </p:grpSpPr>
          <p:pic>
            <p:nvPicPr>
              <p:cNvPr id="17" name="Picture 16" descr="partner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929" y="-28128"/>
                <a:ext cx="4196138" cy="507129"/>
              </a:xfrm>
              <a:prstGeom prst="rect">
                <a:avLst/>
              </a:prstGeom>
            </p:spPr>
          </p:pic>
          <p:pic>
            <p:nvPicPr>
              <p:cNvPr id="18" name="Picture 17" descr="head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79" y="-141130"/>
                <a:ext cx="5113409" cy="721428"/>
              </a:xfrm>
              <a:prstGeom prst="rect">
                <a:avLst/>
              </a:prstGeom>
            </p:spPr>
          </p:pic>
        </p:grpSp>
        <p:cxnSp>
          <p:nvCxnSpPr>
            <p:cNvPr id="15" name="Straight Connector 14"/>
            <p:cNvCxnSpPr/>
            <p:nvPr/>
          </p:nvCxnSpPr>
          <p:spPr>
            <a:xfrm>
              <a:off x="-36144" y="6313696"/>
              <a:ext cx="9144000" cy="0"/>
            </a:xfrm>
            <a:prstGeom prst="line">
              <a:avLst/>
            </a:prstGeom>
            <a:ln w="317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330622" y="1473706"/>
            <a:ext cx="4572000" cy="4568782"/>
          </a:xfrm>
          <a:prstGeom prst="rect">
            <a:avLst/>
          </a:prstGeom>
        </p:spPr>
        <p:txBody>
          <a:bodyPr>
            <a:noAutofit/>
          </a:bodyPr>
          <a:lstStyle/>
          <a:p>
            <a:pPr>
              <a:lnSpc>
                <a:spcPct val="110000"/>
              </a:lnSpc>
              <a:spcBef>
                <a:spcPts val="0"/>
              </a:spcBef>
            </a:pPr>
            <a:endParaRPr lang="en-US" dirty="0">
              <a:cs typeface="Calibri"/>
            </a:endParaRPr>
          </a:p>
        </p:txBody>
      </p:sp>
    </p:spTree>
    <p:extLst>
      <p:ext uri="{BB962C8B-B14F-4D97-AF65-F5344CB8AC3E}">
        <p14:creationId xmlns:p14="http://schemas.microsoft.com/office/powerpoint/2010/main" val="350318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10 minute </a:t>
            </a:r>
            <a:r>
              <a:rPr lang="en-US" b="1" dirty="0" smtClean="0"/>
              <a:t>break!</a:t>
            </a:r>
            <a:endParaRPr lang="en-US"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8176562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9752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8363" y="975261"/>
            <a:ext cx="5729387" cy="777559"/>
          </a:xfrm>
          <a:prstGeom prst="rect">
            <a:avLst/>
          </a:prstGeom>
        </p:spPr>
      </p:pic>
      <p:pic>
        <p:nvPicPr>
          <p:cNvPr id="13" name="Picture 12" descr="partner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07915"/>
            <a:ext cx="9144000" cy="1150087"/>
          </a:xfrm>
          <a:prstGeom prst="rect">
            <a:avLst/>
          </a:prstGeom>
        </p:spPr>
      </p:pic>
      <p:pic>
        <p:nvPicPr>
          <p:cNvPr id="16" name="Picture 15"/>
          <p:cNvPicPr>
            <a:picLocks noChangeAspect="1"/>
          </p:cNvPicPr>
          <p:nvPr/>
        </p:nvPicPr>
        <p:blipFill>
          <a:blip r:embed="rId4"/>
          <a:stretch>
            <a:fillRect/>
          </a:stretch>
        </p:blipFill>
        <p:spPr>
          <a:xfrm>
            <a:off x="468787" y="255909"/>
            <a:ext cx="5486400" cy="431800"/>
          </a:xfrm>
          <a:prstGeom prst="rect">
            <a:avLst/>
          </a:prstGeom>
        </p:spPr>
      </p:pic>
      <p:sp>
        <p:nvSpPr>
          <p:cNvPr id="20" name="Rounded Rectangle 19"/>
          <p:cNvSpPr/>
          <p:nvPr/>
        </p:nvSpPr>
        <p:spPr>
          <a:xfrm>
            <a:off x="276404" y="2154803"/>
            <a:ext cx="8686800" cy="290884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200" b="1" dirty="0" smtClean="0">
                <a:solidFill>
                  <a:schemeClr val="accent6">
                    <a:lumMod val="50000"/>
                  </a:schemeClr>
                </a:solidFill>
                <a:latin typeface="WC ROUGHTRAD Bta"/>
                <a:cs typeface="WC ROUGHTRAD Bta"/>
              </a:rPr>
              <a:t>Gathering Data</a:t>
            </a:r>
            <a:endParaRPr lang="en-US" sz="2800" b="1" i="1" dirty="0" smtClean="0">
              <a:solidFill>
                <a:schemeClr val="accent6">
                  <a:lumMod val="75000"/>
                </a:schemeClr>
              </a:solidFill>
              <a:latin typeface="Calibri"/>
              <a:cs typeface="Calibri"/>
            </a:endParaRPr>
          </a:p>
        </p:txBody>
      </p:sp>
    </p:spTree>
    <p:extLst>
      <p:ext uri="{BB962C8B-B14F-4D97-AF65-F5344CB8AC3E}">
        <p14:creationId xmlns:p14="http://schemas.microsoft.com/office/powerpoint/2010/main" val="36297991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a:latin typeface="WC ROUGHTRAD Bta"/>
                <a:cs typeface="WC ROUGHTRAD Bta"/>
              </a:rPr>
              <a:t>How Invasive </a:t>
            </a:r>
            <a:r>
              <a:rPr lang="en-US" sz="3000" dirty="0" smtClean="0">
                <a:latin typeface="WC ROUGHTRAD Bta"/>
                <a:cs typeface="WC ROUGHTRAD Bta"/>
              </a:rPr>
              <a:t>Species </a:t>
            </a:r>
            <a:r>
              <a:rPr lang="en-US" sz="3000" dirty="0">
                <a:latin typeface="WC ROUGHTRAD Bta"/>
                <a:cs typeface="WC ROUGHTRAD Bta"/>
              </a:rPr>
              <a:t>Spread</a:t>
            </a: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
            <a:ext cx="3939731" cy="534677"/>
          </a:xfrm>
          <a:prstGeom prst="rect">
            <a:avLst/>
          </a:prstGeom>
        </p:spPr>
      </p:pic>
      <p:grpSp>
        <p:nvGrpSpPr>
          <p:cNvPr id="13" name="Group 12"/>
          <p:cNvGrpSpPr/>
          <p:nvPr/>
        </p:nvGrpSpPr>
        <p:grpSpPr>
          <a:xfrm>
            <a:off x="0" y="1443033"/>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a:ln w="19050" cmpd="sng">
              <a:noFill/>
            </a:ln>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a:ln w="19050" cmpd="sng">
              <a:noFill/>
            </a:ln>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a:ln w="19050" cmpd="sng">
              <a:noFill/>
            </a:ln>
          </p:spPr>
        </p:pic>
      </p:grpSp>
      <p:sp>
        <p:nvSpPr>
          <p:cNvPr id="3" name="Content Placeholder 2"/>
          <p:cNvSpPr>
            <a:spLocks noGrp="1"/>
          </p:cNvSpPr>
          <p:nvPr>
            <p:ph idx="1"/>
          </p:nvPr>
        </p:nvSpPr>
        <p:spPr>
          <a:xfrm>
            <a:off x="586109" y="1981859"/>
            <a:ext cx="7144949" cy="4600639"/>
          </a:xfrm>
        </p:spPr>
        <p:txBody>
          <a:bodyPr>
            <a:normAutofit/>
          </a:bodyPr>
          <a:lstStyle/>
          <a:p>
            <a:pPr marL="0" indent="0">
              <a:buNone/>
            </a:pPr>
            <a:r>
              <a:rPr lang="en-US" sz="2600" b="1" dirty="0" smtClean="0">
                <a:cs typeface="Calibri"/>
              </a:rPr>
              <a:t>Invasive Species:</a:t>
            </a:r>
            <a:endParaRPr lang="en-US" sz="2600" b="1" dirty="0">
              <a:cs typeface="Calibri"/>
            </a:endParaRPr>
          </a:p>
          <a:p>
            <a:pPr lvl="1"/>
            <a:r>
              <a:rPr lang="en-US" sz="2200" b="1" dirty="0" smtClean="0">
                <a:cs typeface="Calibri"/>
              </a:rPr>
              <a:t>Cause Harm</a:t>
            </a:r>
          </a:p>
          <a:p>
            <a:pPr lvl="1"/>
            <a:r>
              <a:rPr lang="en-US" sz="2200" b="1" dirty="0" smtClean="0">
                <a:cs typeface="Calibri"/>
              </a:rPr>
              <a:t>Spread</a:t>
            </a:r>
          </a:p>
          <a:p>
            <a:pPr lvl="1"/>
            <a:r>
              <a:rPr lang="en-US" sz="2200" b="1" dirty="0" smtClean="0">
                <a:cs typeface="Calibri"/>
              </a:rPr>
              <a:t>Increase population</a:t>
            </a:r>
            <a:endParaRPr lang="en-US" sz="2200" b="1" dirty="0">
              <a:cs typeface="Calibri"/>
            </a:endParaRPr>
          </a:p>
        </p:txBody>
      </p:sp>
    </p:spTree>
    <p:extLst>
      <p:ext uri="{BB962C8B-B14F-4D97-AF65-F5344CB8AC3E}">
        <p14:creationId xmlns:p14="http://schemas.microsoft.com/office/powerpoint/2010/main" val="691150478"/>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Gathering Data</a:t>
            </a:r>
            <a:endParaRPr lang="en-US" sz="2200" b="1" dirty="0">
              <a:latin typeface="WC ROUGHTRAD Bta"/>
              <a:cs typeface="WC ROUGHTRAD Bta"/>
            </a:endParaRPr>
          </a:p>
        </p:txBody>
      </p:sp>
      <p:sp>
        <p:nvSpPr>
          <p:cNvPr id="3" name="Content Placeholder 2"/>
          <p:cNvSpPr>
            <a:spLocks noGrp="1"/>
          </p:cNvSpPr>
          <p:nvPr>
            <p:ph idx="1"/>
          </p:nvPr>
        </p:nvSpPr>
        <p:spPr>
          <a:xfrm>
            <a:off x="457200" y="1744791"/>
            <a:ext cx="8229601" cy="4822718"/>
          </a:xfrm>
        </p:spPr>
        <p:txBody>
          <a:bodyPr>
            <a:normAutofit/>
          </a:bodyPr>
          <a:lstStyle/>
          <a:p>
            <a:pPr marL="0" indent="0">
              <a:buNone/>
            </a:pPr>
            <a:r>
              <a:rPr lang="en-US" sz="2600" b="1" dirty="0" smtClean="0">
                <a:cs typeface="Calibri"/>
              </a:rPr>
              <a:t>Two methods:</a:t>
            </a:r>
          </a:p>
          <a:p>
            <a:r>
              <a:rPr lang="en-US" sz="2600" dirty="0" smtClean="0">
                <a:cs typeface="Calibri"/>
              </a:rPr>
              <a:t>Data sheet, camera, GPS unit </a:t>
            </a:r>
            <a:r>
              <a:rPr lang="en-US" sz="2600" dirty="0" smtClean="0">
                <a:cs typeface="Calibri"/>
                <a:sym typeface="Wingdings"/>
              </a:rPr>
              <a:t> website submission</a:t>
            </a:r>
          </a:p>
          <a:p>
            <a:r>
              <a:rPr lang="en-US" sz="2600" dirty="0" smtClean="0">
                <a:cs typeface="Calibri"/>
                <a:sym typeface="Wingdings"/>
              </a:rPr>
              <a:t>Smartphone app</a:t>
            </a:r>
          </a:p>
          <a:p>
            <a:endParaRPr lang="en-US" sz="2600" b="1" dirty="0">
              <a:cs typeface="Calibri"/>
              <a:sym typeface="Wingdings"/>
            </a:endParaRPr>
          </a:p>
          <a:p>
            <a:pPr marL="0" indent="0">
              <a:buNone/>
            </a:pPr>
            <a:r>
              <a:rPr lang="en-US" sz="2600" b="1" dirty="0" smtClean="0">
                <a:cs typeface="Calibri"/>
                <a:sym typeface="Wingdings"/>
              </a:rPr>
              <a:t>Tips</a:t>
            </a:r>
          </a:p>
          <a:p>
            <a:pPr marL="514350" indent="-514350">
              <a:buFont typeface="+mj-lt"/>
              <a:buAutoNum type="arabicPeriod"/>
            </a:pPr>
            <a:r>
              <a:rPr lang="en-US" sz="2600" dirty="0" smtClean="0">
                <a:cs typeface="Calibri"/>
              </a:rPr>
              <a:t>Do not trespass!</a:t>
            </a:r>
          </a:p>
          <a:p>
            <a:pPr marL="514350" indent="-514350">
              <a:buFont typeface="+mj-lt"/>
              <a:buAutoNum type="arabicPeriod"/>
            </a:pPr>
            <a:r>
              <a:rPr lang="en-US" sz="2600" dirty="0">
                <a:cs typeface="Calibri"/>
              </a:rPr>
              <a:t>Safety first!</a:t>
            </a:r>
          </a:p>
          <a:p>
            <a:pPr marL="514350" indent="-514350">
              <a:buFont typeface="+mj-lt"/>
              <a:buAutoNum type="arabicPeriod"/>
            </a:pPr>
            <a:r>
              <a:rPr lang="en-US" sz="2600" dirty="0">
                <a:cs typeface="Calibri"/>
              </a:rPr>
              <a:t>Point vs. line vs. polygon</a:t>
            </a:r>
            <a:r>
              <a:rPr lang="en-US" sz="2600" dirty="0" smtClean="0">
                <a:cs typeface="Calibri"/>
              </a:rPr>
              <a:t>?</a:t>
            </a:r>
          </a:p>
          <a:p>
            <a:pPr marL="514350" indent="-514350">
              <a:buFont typeface="+mj-lt"/>
              <a:buAutoNum type="arabicPeriod"/>
            </a:pPr>
            <a:r>
              <a:rPr lang="en-US" sz="2600" dirty="0" smtClean="0">
                <a:cs typeface="Calibri"/>
              </a:rPr>
              <a:t>Locations are exact, so</a:t>
            </a:r>
            <a:r>
              <a:rPr lang="en-US" sz="2600" i="1" dirty="0" smtClean="0">
                <a:cs typeface="Calibri"/>
              </a:rPr>
              <a:t> be aware of </a:t>
            </a:r>
            <a:r>
              <a:rPr lang="en-US" sz="2600" i="1" dirty="0">
                <a:cs typeface="Calibri"/>
              </a:rPr>
              <a:t>privacy</a:t>
            </a:r>
            <a:r>
              <a:rPr lang="en-US" sz="2600" i="1" dirty="0" smtClean="0">
                <a:cs typeface="Calibri"/>
              </a:rPr>
              <a:t> issues</a:t>
            </a:r>
            <a:endParaRPr lang="en-US" sz="2600" i="1" dirty="0">
              <a:cs typeface="Calibri"/>
            </a:endParaRPr>
          </a:p>
          <a:p>
            <a:pPr marL="514350" indent="-514350">
              <a:buFont typeface="+mj-lt"/>
              <a:buAutoNum type="arabicPeriod"/>
            </a:pPr>
            <a:r>
              <a:rPr lang="en-US" sz="2600" dirty="0" smtClean="0">
                <a:cs typeface="Calibri"/>
              </a:rPr>
              <a:t>Remember that pictures are for validation!</a:t>
            </a: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29577059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Gathering Data</a:t>
            </a:r>
            <a:endParaRPr lang="en-US" sz="2200" b="1" dirty="0">
              <a:latin typeface="WC ROUGHTRAD Bta"/>
              <a:cs typeface="WC ROUGHTRAD Bta"/>
            </a:endParaRPr>
          </a:p>
        </p:txBody>
      </p:sp>
      <p:sp>
        <p:nvSpPr>
          <p:cNvPr id="3" name="Content Placeholder 2"/>
          <p:cNvSpPr>
            <a:spLocks noGrp="1"/>
          </p:cNvSpPr>
          <p:nvPr>
            <p:ph idx="1"/>
          </p:nvPr>
        </p:nvSpPr>
        <p:spPr>
          <a:xfrm>
            <a:off x="457200" y="1744791"/>
            <a:ext cx="8229601" cy="4822718"/>
          </a:xfrm>
        </p:spPr>
        <p:txBody>
          <a:bodyPr>
            <a:normAutofit/>
          </a:bodyPr>
          <a:lstStyle/>
          <a:p>
            <a:pPr marL="0" indent="0">
              <a:buNone/>
            </a:pPr>
            <a:r>
              <a:rPr lang="en-US" sz="2600" b="1" dirty="0" smtClean="0">
                <a:cs typeface="Calibri"/>
              </a:rPr>
              <a:t>Tips for Taking Pictures</a:t>
            </a:r>
          </a:p>
          <a:p>
            <a:r>
              <a:rPr lang="en-US" sz="2600" dirty="0" smtClean="0">
                <a:cs typeface="Calibri"/>
              </a:rPr>
              <a:t>Remember:  pictures are used for validation</a:t>
            </a:r>
          </a:p>
          <a:p>
            <a:pPr lvl="1"/>
            <a:r>
              <a:rPr lang="en-US" sz="2200" dirty="0" smtClean="0">
                <a:cs typeface="Calibri"/>
              </a:rPr>
              <a:t>Only one picture can be submitted so make it count</a:t>
            </a:r>
          </a:p>
          <a:p>
            <a:r>
              <a:rPr lang="en-US" sz="2600" dirty="0" smtClean="0">
                <a:cs typeface="Calibri"/>
              </a:rPr>
              <a:t>Take 2 – 3  pictures, then choose the best to submit</a:t>
            </a:r>
          </a:p>
          <a:p>
            <a:r>
              <a:rPr lang="en-US" sz="2600" dirty="0" smtClean="0">
                <a:cs typeface="Calibri"/>
              </a:rPr>
              <a:t>Close-ups if possible</a:t>
            </a:r>
          </a:p>
          <a:p>
            <a:r>
              <a:rPr lang="en-US" sz="2600" dirty="0" smtClean="0">
                <a:cs typeface="Calibri"/>
              </a:rPr>
              <a:t>Prefer landscape orientation</a:t>
            </a:r>
            <a:endParaRPr lang="en-US" sz="2600" dirty="0" smtClean="0">
              <a:cs typeface="Calibri"/>
              <a:sym typeface="Wingdings"/>
            </a:endParaRPr>
          </a:p>
          <a:p>
            <a:r>
              <a:rPr lang="en-US" sz="2600" dirty="0" smtClean="0">
                <a:cs typeface="Calibri"/>
                <a:sym typeface="Wingdings"/>
              </a:rPr>
              <a:t>Capture characteristics that help to identify the plant (know your plant)</a:t>
            </a:r>
          </a:p>
          <a:p>
            <a:r>
              <a:rPr lang="en-US" sz="2600" dirty="0" smtClean="0">
                <a:cs typeface="Calibri"/>
                <a:sym typeface="Wingdings"/>
              </a:rPr>
              <a:t>In focus!</a:t>
            </a:r>
          </a:p>
          <a:p>
            <a:r>
              <a:rPr lang="en-US" sz="2600" dirty="0" smtClean="0">
                <a:cs typeface="Calibri"/>
                <a:sym typeface="Wingdings"/>
              </a:rPr>
              <a:t>A contrasting background is really helpful</a:t>
            </a:r>
          </a:p>
          <a:p>
            <a:pPr marL="0" indent="0">
              <a:buNone/>
            </a:pPr>
            <a:endParaRPr lang="en-US" sz="2600" b="1" dirty="0">
              <a:cs typeface="Calibri"/>
              <a:sym typeface="Wingdings"/>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393135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Photos</a:t>
            </a:r>
            <a:endParaRPr lang="en-US" sz="2200" b="1" dirty="0">
              <a:latin typeface="WC ROUGHTRAD Bta"/>
              <a:cs typeface="WC ROUGHTRAD Bta"/>
            </a:endParaRPr>
          </a:p>
        </p:txBody>
      </p:sp>
      <p:sp>
        <p:nvSpPr>
          <p:cNvPr id="3" name="Content Placeholder 2"/>
          <p:cNvSpPr>
            <a:spLocks noGrp="1"/>
          </p:cNvSpPr>
          <p:nvPr>
            <p:ph idx="1"/>
          </p:nvPr>
        </p:nvSpPr>
        <p:spPr>
          <a:xfrm>
            <a:off x="457200" y="1744791"/>
            <a:ext cx="8229601" cy="4822718"/>
          </a:xfrm>
        </p:spPr>
        <p:txBody>
          <a:bodyPr>
            <a:normAutofit/>
          </a:bodyPr>
          <a:lstStyle/>
          <a:p>
            <a:pPr marL="0" indent="0">
              <a:buNone/>
            </a:pPr>
            <a:endParaRPr lang="en-US" sz="2600" b="1" dirty="0">
              <a:cs typeface="Calibri"/>
              <a:sym typeface="Wingdings"/>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4" name="Picture 3" descr="badphoto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38787" y="1696863"/>
            <a:ext cx="6532297" cy="4899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9554001"/>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Photos</a:t>
            </a:r>
            <a:endParaRPr lang="en-US" sz="2200" b="1" dirty="0">
              <a:latin typeface="WC ROUGHTRAD Bta"/>
              <a:cs typeface="WC ROUGHTRAD Bta"/>
            </a:endParaRPr>
          </a:p>
        </p:txBody>
      </p:sp>
      <p:pic>
        <p:nvPicPr>
          <p:cNvPr id="5" name="Content Placeholder 4" descr="betterphoto.jpg"/>
          <p:cNvPicPr>
            <a:picLocks noGrp="1" noChangeAspect="1"/>
          </p:cNvPicPr>
          <p:nvPr>
            <p:ph idx="1"/>
          </p:nvPr>
        </p:nvPicPr>
        <p:blipFill rotWithShape="1">
          <a:blip r:embed="rId6" cstate="print">
            <a:extLst>
              <a:ext uri="{28A0092B-C50C-407E-A947-70E740481C1C}">
                <a14:useLocalDpi xmlns:a14="http://schemas.microsoft.com/office/drawing/2010/main"/>
              </a:ext>
            </a:extLst>
          </a:blip>
          <a:srcRect l="-232" r="-186"/>
          <a:stretch/>
        </p:blipFill>
        <p:spPr>
          <a:xfrm>
            <a:off x="1341799" y="1744663"/>
            <a:ext cx="6457408" cy="4822825"/>
          </a:xfrm>
          <a:prstGeom prst="rect">
            <a:avLst/>
          </a:prstGeom>
          <a:ln>
            <a:noFill/>
          </a:ln>
          <a:effectLst>
            <a:outerShdw blurRad="292100" dist="139700" dir="2700000" algn="tl" rotWithShape="0">
              <a:srgbClr val="333333">
                <a:alpha val="65000"/>
              </a:srgbClr>
            </a:outerShdw>
          </a:effectLst>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47737034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Photos</a:t>
            </a:r>
            <a:endParaRPr lang="en-US" sz="2200" b="1" dirty="0">
              <a:latin typeface="WC ROUGHTRAD Bta"/>
              <a:cs typeface="WC ROUGHTRAD Bta"/>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4" name="Content Placeholder 3" descr="betterphoto2.jpg"/>
          <p:cNvPicPr>
            <a:picLocks noGrp="1" noChangeAspect="1"/>
          </p:cNvPicPr>
          <p:nvPr>
            <p:ph idx="1"/>
          </p:nvPr>
        </p:nvPicPr>
        <p:blipFill rotWithShape="1">
          <a:blip r:embed="rId7" cstate="print">
            <a:extLst>
              <a:ext uri="{28A0092B-C50C-407E-A947-70E740481C1C}">
                <a14:useLocalDpi xmlns:a14="http://schemas.microsoft.com/office/drawing/2010/main"/>
              </a:ext>
            </a:extLst>
          </a:blip>
          <a:srcRect l="-17" r="-49"/>
          <a:stretch/>
        </p:blipFill>
        <p:spPr>
          <a:xfrm>
            <a:off x="994369" y="1748910"/>
            <a:ext cx="7092365" cy="4733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1916848"/>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Photos</a:t>
            </a:r>
            <a:endParaRPr lang="en-US" sz="2200" b="1" dirty="0">
              <a:latin typeface="WC ROUGHTRAD Bta"/>
              <a:cs typeface="WC ROUGHTRAD Bta"/>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5" name="Content Placeholder 4" descr="outofofcus.jpg"/>
          <p:cNvPicPr>
            <a:picLocks noGrp="1" noChangeAspect="1"/>
          </p:cNvPicPr>
          <p:nvPr>
            <p:ph idx="1"/>
          </p:nvPr>
        </p:nvPicPr>
        <p:blipFill rotWithShape="1">
          <a:blip r:embed="rId7" cstate="print">
            <a:extLst>
              <a:ext uri="{28A0092B-C50C-407E-A947-70E740481C1C}">
                <a14:useLocalDpi xmlns:a14="http://schemas.microsoft.com/office/drawing/2010/main"/>
              </a:ext>
            </a:extLst>
          </a:blip>
          <a:srcRect l="-78" r="-78"/>
          <a:stretch/>
        </p:blipFill>
        <p:spPr>
          <a:xfrm>
            <a:off x="1317625" y="1749425"/>
            <a:ext cx="6434138" cy="4818063"/>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2448735"/>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Photos</a:t>
            </a:r>
            <a:endParaRPr lang="en-US" sz="2200" b="1" dirty="0">
              <a:latin typeface="WC ROUGHTRAD Bta"/>
              <a:cs typeface="WC ROUGHTRAD Bta"/>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4" name="Content Placeholder 3" descr="whichgrass.jpg"/>
          <p:cNvPicPr>
            <a:picLocks noGrp="1" noChangeAspect="1"/>
          </p:cNvPicPr>
          <p:nvPr>
            <p:ph idx="1"/>
          </p:nvPr>
        </p:nvPicPr>
        <p:blipFill rotWithShape="1">
          <a:blip r:embed="rId7" cstate="print">
            <a:extLst>
              <a:ext uri="{28A0092B-C50C-407E-A947-70E740481C1C}">
                <a14:useLocalDpi xmlns:a14="http://schemas.microsoft.com/office/drawing/2010/main"/>
              </a:ext>
            </a:extLst>
          </a:blip>
          <a:srcRect l="-239" r="-188"/>
          <a:stretch/>
        </p:blipFill>
        <p:spPr>
          <a:xfrm>
            <a:off x="1401700" y="1735424"/>
            <a:ext cx="6289683" cy="4697221"/>
          </a:xfrm>
          <a:prstGeom prst="rect">
            <a:avLst/>
          </a:prstGeom>
          <a:ln>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4662600"/>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Registration</a:t>
            </a:r>
            <a:endParaRPr lang="en-US" sz="2200" b="1" dirty="0">
              <a:latin typeface="WC ROUGHTRAD Bta"/>
              <a:cs typeface="WC ROUGHTRAD Bta"/>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
        <p:nvSpPr>
          <p:cNvPr id="3" name="Content Placeholder 2"/>
          <p:cNvSpPr>
            <a:spLocks noGrp="1"/>
          </p:cNvSpPr>
          <p:nvPr>
            <p:ph idx="1"/>
          </p:nvPr>
        </p:nvSpPr>
        <p:spPr>
          <a:xfrm>
            <a:off x="457200" y="1887604"/>
            <a:ext cx="8229600" cy="4238561"/>
          </a:xfrm>
        </p:spPr>
        <p:txBody>
          <a:bodyPr>
            <a:normAutofit fontScale="92500" lnSpcReduction="10000"/>
          </a:bodyPr>
          <a:lstStyle/>
          <a:p>
            <a:pPr marL="0" indent="0">
              <a:buNone/>
            </a:pPr>
            <a:r>
              <a:rPr lang="en-US" dirty="0" smtClean="0"/>
              <a:t>You will need to register now to be able to submit data.</a:t>
            </a:r>
          </a:p>
          <a:p>
            <a:pPr marL="0" indent="0">
              <a:buNone/>
            </a:pPr>
            <a:endParaRPr lang="en-US" dirty="0"/>
          </a:p>
          <a:p>
            <a:pPr marL="0" indent="0">
              <a:buNone/>
            </a:pPr>
            <a:r>
              <a:rPr lang="en-US" dirty="0"/>
              <a:t>Go to </a:t>
            </a:r>
            <a:r>
              <a:rPr lang="en-US" b="1" dirty="0">
                <a:hlinkClick r:id="rId7"/>
              </a:rPr>
              <a:t>http://www.texasinvasives.org/workshop</a:t>
            </a:r>
            <a:r>
              <a:rPr lang="en-US" b="1" dirty="0" smtClean="0">
                <a:hlinkClick r:id="rId7"/>
              </a:rPr>
              <a:t>/</a:t>
            </a:r>
            <a:r>
              <a:rPr lang="en-US" dirty="0"/>
              <a:t> </a:t>
            </a:r>
            <a:r>
              <a:rPr lang="en-US" dirty="0" smtClean="0"/>
              <a:t>to complete the registration form.</a:t>
            </a:r>
          </a:p>
          <a:p>
            <a:pPr marL="0" indent="0">
              <a:buNone/>
            </a:pPr>
            <a:r>
              <a:rPr lang="en-US" b="1" dirty="0" smtClean="0"/>
              <a:t>NOTE: </a:t>
            </a:r>
            <a:r>
              <a:rPr lang="en-US" dirty="0" smtClean="0"/>
              <a:t>location will be exact and may be made public, so choose the location of the workshop, or a public park near your home, if you are concerned about privacy</a:t>
            </a:r>
            <a:endParaRPr lang="en-US" b="1" dirty="0"/>
          </a:p>
        </p:txBody>
      </p:sp>
    </p:spTree>
    <p:extLst>
      <p:ext uri="{BB962C8B-B14F-4D97-AF65-F5344CB8AC3E}">
        <p14:creationId xmlns:p14="http://schemas.microsoft.com/office/powerpoint/2010/main" val="241256538"/>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14876"/>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a:bodyPr>
          <a:lstStyle/>
          <a:p>
            <a:r>
              <a:rPr lang="en-US" sz="3300" dirty="0" smtClean="0">
                <a:latin typeface="WC ROUGHTRAD Bta"/>
                <a:cs typeface="WC ROUGHTRAD Bta"/>
              </a:rPr>
              <a:t>TX Invasives </a:t>
            </a:r>
            <a:r>
              <a:rPr lang="en-US" sz="3300" smtClean="0">
                <a:latin typeface="WC ROUGHTRAD Bta"/>
                <a:cs typeface="WC ROUGHTRAD Bta"/>
              </a:rPr>
              <a:t>phone app</a:t>
            </a:r>
            <a:endParaRPr lang="en-US" sz="2400" dirty="0"/>
          </a:p>
        </p:txBody>
      </p:sp>
      <p:pic>
        <p:nvPicPr>
          <p:cNvPr id="3" name="Content Placeholder 2" descr="homescreen.PNG"/>
          <p:cNvPicPr>
            <a:picLocks noGrp="1" noChangeAspect="1"/>
          </p:cNvPicPr>
          <p:nvPr>
            <p:ph idx="1"/>
          </p:nvPr>
        </p:nvPicPr>
        <p:blipFill rotWithShape="1">
          <a:blip r:embed="rId6">
            <a:extLst>
              <a:ext uri="{28A0092B-C50C-407E-A947-70E740481C1C}">
                <a14:useLocalDpi xmlns:a14="http://schemas.microsoft.com/office/drawing/2010/main" val="0"/>
              </a:ext>
            </a:extLst>
          </a:blip>
          <a:srcRect l="-1071" r="498"/>
          <a:stretch/>
        </p:blipFill>
        <p:spPr>
          <a:xfrm>
            <a:off x="1035366" y="2582863"/>
            <a:ext cx="2199328" cy="3898531"/>
          </a:xfrm>
          <a:ln>
            <a:solidFill>
              <a:schemeClr val="tx1"/>
            </a:solidFill>
          </a:ln>
        </p:spPr>
      </p:pic>
      <p:pic>
        <p:nvPicPr>
          <p:cNvPr id="9" name="Picture 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4" name="Picture 3" descr="report_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0686" y="2582863"/>
            <a:ext cx="2191959" cy="3907670"/>
          </a:xfrm>
          <a:prstGeom prst="rect">
            <a:avLst/>
          </a:prstGeom>
          <a:ln>
            <a:solidFill>
              <a:srgbClr val="000000"/>
            </a:solidFill>
          </a:ln>
        </p:spPr>
      </p:pic>
      <p:pic>
        <p:nvPicPr>
          <p:cNvPr id="5" name="Picture 4" descr="specie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4965" y="2582863"/>
            <a:ext cx="2186832" cy="3898531"/>
          </a:xfrm>
          <a:prstGeom prst="rect">
            <a:avLst/>
          </a:prstGeom>
          <a:ln>
            <a:solidFill>
              <a:srgbClr val="000000"/>
            </a:solidFill>
          </a:ln>
        </p:spPr>
      </p:pic>
    </p:spTree>
    <p:extLst>
      <p:ext uri="{BB962C8B-B14F-4D97-AF65-F5344CB8AC3E}">
        <p14:creationId xmlns:p14="http://schemas.microsoft.com/office/powerpoint/2010/main" val="776825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3300" b="1" dirty="0" smtClean="0">
                <a:latin typeface="WC ROUGHTRAD Bta"/>
                <a:cs typeface="WC ROUGHTRAD Bta"/>
              </a:rPr>
              <a:t>Gathering Data</a:t>
            </a:r>
            <a:endParaRPr lang="en-US" sz="2200" b="1" dirty="0">
              <a:latin typeface="WC ROUGHTRAD Bta"/>
              <a:cs typeface="WC ROUGHTRAD Bta"/>
            </a:endParaRPr>
          </a:p>
        </p:txBody>
      </p:sp>
      <p:sp>
        <p:nvSpPr>
          <p:cNvPr id="3" name="Content Placeholder 2"/>
          <p:cNvSpPr>
            <a:spLocks noGrp="1"/>
          </p:cNvSpPr>
          <p:nvPr>
            <p:ph idx="1"/>
          </p:nvPr>
        </p:nvSpPr>
        <p:spPr>
          <a:xfrm>
            <a:off x="457200" y="2735523"/>
            <a:ext cx="8229601" cy="3831985"/>
          </a:xfrm>
        </p:spPr>
        <p:txBody>
          <a:bodyPr>
            <a:normAutofit/>
          </a:bodyPr>
          <a:lstStyle/>
          <a:p>
            <a:pPr marL="0" indent="0" algn="ctr">
              <a:buNone/>
            </a:pPr>
            <a:r>
              <a:rPr lang="en-US" sz="5400" b="1" dirty="0" smtClean="0">
                <a:cs typeface="Calibri"/>
              </a:rPr>
              <a:t>Let’s practice!</a:t>
            </a:r>
          </a:p>
          <a:p>
            <a:pPr marL="0" indent="0">
              <a:buNone/>
            </a:pPr>
            <a:endParaRPr lang="en-US" sz="5400" b="1" dirty="0">
              <a:cs typeface="Calibri"/>
              <a:sym typeface="Wingdings"/>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7817719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a:latin typeface="WC ROUGHTRAD Bta"/>
                <a:cs typeface="WC ROUGHTRAD Bta"/>
              </a:rPr>
              <a:t>How Invasive Species Spread</a:t>
            </a: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
            <a:ext cx="3939731" cy="534677"/>
          </a:xfrm>
          <a:prstGeom prst="rect">
            <a:avLst/>
          </a:prstGeom>
        </p:spPr>
      </p:pic>
      <p:grpSp>
        <p:nvGrpSpPr>
          <p:cNvPr id="13" name="Group 12"/>
          <p:cNvGrpSpPr/>
          <p:nvPr/>
        </p:nvGrpSpPr>
        <p:grpSpPr>
          <a:xfrm>
            <a:off x="0" y="1443033"/>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a:ln w="19050" cmpd="sng">
              <a:noFill/>
            </a:ln>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a:ln w="19050" cmpd="sng">
              <a:noFill/>
            </a:ln>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a:ln w="19050" cmpd="sng">
              <a:noFill/>
            </a:ln>
          </p:spPr>
        </p:pic>
      </p:grpSp>
      <p:sp>
        <p:nvSpPr>
          <p:cNvPr id="3" name="Content Placeholder 2"/>
          <p:cNvSpPr>
            <a:spLocks noGrp="1"/>
          </p:cNvSpPr>
          <p:nvPr>
            <p:ph idx="1"/>
          </p:nvPr>
        </p:nvSpPr>
        <p:spPr>
          <a:xfrm>
            <a:off x="298445" y="1744791"/>
            <a:ext cx="4125495" cy="4837707"/>
          </a:xfrm>
        </p:spPr>
        <p:txBody>
          <a:bodyPr>
            <a:normAutofit/>
          </a:bodyPr>
          <a:lstStyle/>
          <a:p>
            <a:r>
              <a:rPr lang="en-US" sz="2600" b="1" dirty="0">
                <a:cs typeface="Calibri"/>
              </a:rPr>
              <a:t>Natural Dispersal</a:t>
            </a:r>
          </a:p>
          <a:p>
            <a:pPr lvl="1"/>
            <a:r>
              <a:rPr lang="en-US" sz="2200" b="1" dirty="0">
                <a:cs typeface="Calibri"/>
              </a:rPr>
              <a:t>Production of offspring</a:t>
            </a:r>
          </a:p>
          <a:p>
            <a:pPr lvl="2"/>
            <a:r>
              <a:rPr lang="en-US" sz="1800" b="1" dirty="0">
                <a:cs typeface="Calibri"/>
              </a:rPr>
              <a:t>Wind- or water-borne seeds or larvae</a:t>
            </a:r>
          </a:p>
          <a:p>
            <a:pPr lvl="2"/>
            <a:r>
              <a:rPr lang="en-US" sz="1800" b="1" dirty="0">
                <a:cs typeface="Calibri"/>
              </a:rPr>
              <a:t>Animal-borne seeds or larvae</a:t>
            </a:r>
          </a:p>
          <a:p>
            <a:pPr lvl="1"/>
            <a:r>
              <a:rPr lang="en-US" sz="2200" b="1" dirty="0">
                <a:cs typeface="Calibri"/>
              </a:rPr>
              <a:t>Movement of adults</a:t>
            </a:r>
          </a:p>
          <a:p>
            <a:pPr lvl="2"/>
            <a:r>
              <a:rPr lang="en-US" sz="1800" b="1" dirty="0">
                <a:cs typeface="Calibri"/>
              </a:rPr>
              <a:t>Swim, fly, walk/</a:t>
            </a:r>
            <a:r>
              <a:rPr lang="en-US" sz="1800" b="1" dirty="0" smtClean="0">
                <a:cs typeface="Calibri"/>
              </a:rPr>
              <a:t>run, etc.</a:t>
            </a:r>
            <a:endParaRPr lang="en-US" sz="1800" b="1" dirty="0">
              <a:cs typeface="Calibri"/>
            </a:endParaRPr>
          </a:p>
          <a:p>
            <a:pPr lvl="1"/>
            <a:r>
              <a:rPr lang="en-US" sz="2200" b="1" dirty="0" smtClean="0">
                <a:solidFill>
                  <a:srgbClr val="800000"/>
                </a:solidFill>
                <a:cs typeface="Calibri"/>
              </a:rPr>
              <a:t>But…. can’t </a:t>
            </a:r>
            <a:r>
              <a:rPr lang="en-US" sz="2200" b="1" dirty="0">
                <a:solidFill>
                  <a:srgbClr val="800000"/>
                </a:solidFill>
                <a:cs typeface="Calibri"/>
              </a:rPr>
              <a:t>always explain expansion</a:t>
            </a:r>
          </a:p>
        </p:txBody>
      </p:sp>
      <p:pic>
        <p:nvPicPr>
          <p:cNvPr id="9" name="Picture 8" descr="natural_dispersal.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26003" y="2277194"/>
            <a:ext cx="3826933" cy="3566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a:off x="223585" y="6376578"/>
            <a:ext cx="8263307" cy="276999"/>
          </a:xfrm>
          <a:prstGeom prst="rect">
            <a:avLst/>
          </a:prstGeom>
        </p:spPr>
        <p:txBody>
          <a:bodyPr wrap="square" lIns="91418" tIns="45709" rIns="91418" bIns="45709">
            <a:spAutoFit/>
          </a:bodyPr>
          <a:lstStyle/>
          <a:p>
            <a:r>
              <a:rPr lang="en-US" sz="1200" baseline="30000" dirty="0">
                <a:solidFill>
                  <a:srgbClr val="FFFFFF"/>
                </a:solidFill>
                <a:latin typeface="Goudy Old Style"/>
              </a:rPr>
              <a:t>1</a:t>
            </a:r>
            <a:r>
              <a:rPr lang="en-US" sz="1200" dirty="0">
                <a:solidFill>
                  <a:srgbClr val="FFFFFF"/>
                </a:solidFill>
              </a:rPr>
              <a:t>National Health Museum, 2009  </a:t>
            </a:r>
            <a:r>
              <a:rPr lang="en-US" sz="1200" baseline="30000" dirty="0">
                <a:solidFill>
                  <a:srgbClr val="FFFFFF"/>
                </a:solidFill>
              </a:rPr>
              <a:t>2</a:t>
            </a:r>
            <a:r>
              <a:rPr lang="en-US" sz="1200" dirty="0">
                <a:solidFill>
                  <a:srgbClr val="FFFFFF"/>
                </a:solidFill>
              </a:rPr>
              <a:t>Alan Vernon, </a:t>
            </a:r>
            <a:r>
              <a:rPr lang="en-US" sz="1200" dirty="0" err="1" smtClean="0">
                <a:solidFill>
                  <a:srgbClr val="FFFFFF"/>
                </a:solidFill>
              </a:rPr>
              <a:t>Fliker</a:t>
            </a:r>
            <a:endParaRPr lang="en-US" sz="1200" dirty="0">
              <a:solidFill>
                <a:srgbClr val="FFFFFF"/>
              </a:solidFill>
              <a:latin typeface="Goudy Old Style"/>
            </a:endParaRPr>
          </a:p>
        </p:txBody>
      </p:sp>
      <p:sp>
        <p:nvSpPr>
          <p:cNvPr id="23" name="TextBox 22"/>
          <p:cNvSpPr txBox="1"/>
          <p:nvPr/>
        </p:nvSpPr>
        <p:spPr>
          <a:xfrm>
            <a:off x="6318596" y="5434525"/>
            <a:ext cx="309407" cy="277474"/>
          </a:xfrm>
          <a:prstGeom prst="rect">
            <a:avLst/>
          </a:prstGeom>
          <a:noFill/>
        </p:spPr>
        <p:txBody>
          <a:bodyPr wrap="square" rtlCol="0">
            <a:spAutoFit/>
          </a:bodyPr>
          <a:lstStyle/>
          <a:p>
            <a:r>
              <a:rPr lang="en-US" sz="1000" dirty="0" smtClean="0"/>
              <a:t>1</a:t>
            </a:r>
            <a:endParaRPr lang="en-US" sz="1000" dirty="0"/>
          </a:p>
        </p:txBody>
      </p:sp>
      <p:sp>
        <p:nvSpPr>
          <p:cNvPr id="24" name="TextBox 23"/>
          <p:cNvSpPr txBox="1"/>
          <p:nvPr/>
        </p:nvSpPr>
        <p:spPr>
          <a:xfrm>
            <a:off x="8329223" y="3802532"/>
            <a:ext cx="309407" cy="277474"/>
          </a:xfrm>
          <a:prstGeom prst="rect">
            <a:avLst/>
          </a:prstGeom>
          <a:noFill/>
        </p:spPr>
        <p:txBody>
          <a:bodyPr wrap="square" rtlCol="0">
            <a:spAutoFit/>
          </a:bodyPr>
          <a:lstStyle/>
          <a:p>
            <a:r>
              <a:rPr lang="en-US" sz="1000" dirty="0" smtClean="0">
                <a:solidFill>
                  <a:schemeClr val="bg1"/>
                </a:solidFill>
              </a:rPr>
              <a:t>2</a:t>
            </a:r>
            <a:endParaRPr lang="en-US" sz="1000" dirty="0">
              <a:solidFill>
                <a:schemeClr val="bg1"/>
              </a:solidFill>
            </a:endParaRPr>
          </a:p>
        </p:txBody>
      </p:sp>
    </p:spTree>
    <p:extLst>
      <p:ext uri="{BB962C8B-B14F-4D97-AF65-F5344CB8AC3E}">
        <p14:creationId xmlns:p14="http://schemas.microsoft.com/office/powerpoint/2010/main" val="1018939384"/>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363" y="975261"/>
            <a:ext cx="5729387" cy="777559"/>
          </a:xfrm>
          <a:prstGeom prst="rect">
            <a:avLst/>
          </a:prstGeom>
        </p:spPr>
      </p:pic>
      <p:sp>
        <p:nvSpPr>
          <p:cNvPr id="20" name="Rounded Rectangle 19"/>
          <p:cNvSpPr/>
          <p:nvPr/>
        </p:nvSpPr>
        <p:spPr>
          <a:xfrm>
            <a:off x="276404" y="1676691"/>
            <a:ext cx="8686800" cy="4199102"/>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200" b="1" dirty="0">
                <a:solidFill>
                  <a:schemeClr val="accent6">
                    <a:lumMod val="50000"/>
                  </a:schemeClr>
                </a:solidFill>
                <a:latin typeface="WC ROUGHTRAD Bta"/>
                <a:cs typeface="WC ROUGHTRAD Bta"/>
              </a:rPr>
              <a:t>Thank you and good luck!</a:t>
            </a:r>
          </a:p>
          <a:p>
            <a:pPr algn="ctr"/>
            <a:endParaRPr lang="en-US" dirty="0" smtClean="0">
              <a:solidFill>
                <a:schemeClr val="accent6">
                  <a:lumMod val="75000"/>
                </a:schemeClr>
              </a:solidFill>
              <a:latin typeface="Calibri"/>
              <a:cs typeface="Calibri"/>
            </a:endParaRPr>
          </a:p>
          <a:p>
            <a:pPr algn="ctr"/>
            <a:endParaRPr lang="en-US" dirty="0">
              <a:solidFill>
                <a:schemeClr val="accent6">
                  <a:lumMod val="75000"/>
                </a:schemeClr>
              </a:solidFill>
              <a:latin typeface="Calibri"/>
              <a:cs typeface="Calibri"/>
            </a:endParaRPr>
          </a:p>
          <a:p>
            <a:pPr>
              <a:tabLst>
                <a:tab pos="460375" algn="l"/>
                <a:tab pos="3825875" algn="l"/>
              </a:tabLst>
            </a:pPr>
            <a:r>
              <a:rPr lang="en-US" b="1" dirty="0">
                <a:solidFill>
                  <a:srgbClr val="000000"/>
                </a:solidFill>
                <a:cs typeface="WC ROUGHTRAD Bta"/>
              </a:rPr>
              <a:t>Hans Landel</a:t>
            </a:r>
            <a:r>
              <a:rPr lang="en-US" dirty="0">
                <a:solidFill>
                  <a:srgbClr val="000000"/>
                </a:solidFill>
                <a:cs typeface="WC ROUGHTRAD Bta"/>
              </a:rPr>
              <a:t>, </a:t>
            </a:r>
            <a:r>
              <a:rPr lang="en-US" dirty="0" err="1">
                <a:solidFill>
                  <a:srgbClr val="000000"/>
                </a:solidFill>
                <a:cs typeface="WC ROUGHTRAD Bta"/>
              </a:rPr>
              <a:t>Ph.D</a:t>
            </a:r>
            <a:r>
              <a:rPr lang="en-US" dirty="0">
                <a:solidFill>
                  <a:srgbClr val="000000"/>
                </a:solidFill>
                <a:cs typeface="WC ROUGHTRAD Bta"/>
              </a:rPr>
              <a:t>	</a:t>
            </a:r>
            <a:r>
              <a:rPr lang="en-US" b="1" dirty="0" smtClean="0">
                <a:solidFill>
                  <a:srgbClr val="000000"/>
                </a:solidFill>
                <a:cs typeface="WC ROUGHTRAD Bta"/>
              </a:rPr>
              <a:t>Mike </a:t>
            </a:r>
            <a:r>
              <a:rPr lang="en-US" b="1" dirty="0" err="1" smtClean="0">
                <a:solidFill>
                  <a:srgbClr val="000000"/>
                </a:solidFill>
                <a:cs typeface="WC ROUGHTRAD Bta"/>
              </a:rPr>
              <a:t>Murphrey</a:t>
            </a:r>
            <a:endParaRPr lang="en-US" dirty="0">
              <a:solidFill>
                <a:srgbClr val="000000"/>
              </a:solidFill>
              <a:cs typeface="WC ROUGHTRAD Bta"/>
            </a:endParaRPr>
          </a:p>
          <a:p>
            <a:pPr defTabSz="472965">
              <a:tabLst>
                <a:tab pos="460375" algn="l"/>
                <a:tab pos="3825875" algn="l"/>
              </a:tabLst>
            </a:pPr>
            <a:r>
              <a:rPr lang="en-US" dirty="0" smtClean="0">
                <a:solidFill>
                  <a:srgbClr val="000000"/>
                </a:solidFill>
              </a:rPr>
              <a:t>Invasive Species Coordinator	</a:t>
            </a:r>
            <a:r>
              <a:rPr lang="en-US" dirty="0">
                <a:solidFill>
                  <a:srgbClr val="000000"/>
                </a:solidFill>
              </a:rPr>
              <a:t>East Texas Invasive Species </a:t>
            </a:r>
            <a:r>
              <a:rPr lang="en-US" dirty="0" smtClean="0">
                <a:solidFill>
                  <a:srgbClr val="000000"/>
                </a:solidFill>
              </a:rPr>
              <a:t>Coordinator</a:t>
            </a:r>
          </a:p>
          <a:p>
            <a:pPr defTabSz="472965">
              <a:tabLst>
                <a:tab pos="460375" algn="l"/>
                <a:tab pos="3825875" algn="l"/>
              </a:tabLst>
            </a:pPr>
            <a:r>
              <a:rPr lang="en-US" dirty="0" smtClean="0">
                <a:solidFill>
                  <a:srgbClr val="000000"/>
                </a:solidFill>
              </a:rPr>
              <a:t>Lady Bird Johnson Wildflower Center	Texas A&amp;M Forest Service – Forest Health </a:t>
            </a:r>
          </a:p>
          <a:p>
            <a:pPr defTabSz="472965">
              <a:tabLst>
                <a:tab pos="460375" algn="l"/>
                <a:tab pos="3825875" algn="l"/>
              </a:tabLst>
            </a:pPr>
            <a:r>
              <a:rPr lang="en-US" dirty="0" smtClean="0">
                <a:solidFill>
                  <a:srgbClr val="000000"/>
                </a:solidFill>
              </a:rPr>
              <a:t>(512) 232-0107	(936) 639-8670</a:t>
            </a:r>
          </a:p>
          <a:p>
            <a:pPr defTabSz="472965">
              <a:tabLst>
                <a:tab pos="460375" algn="l"/>
                <a:tab pos="3825875" algn="l"/>
              </a:tabLst>
            </a:pPr>
            <a:r>
              <a:rPr lang="en-US" dirty="0" err="1" smtClean="0">
                <a:solidFill>
                  <a:srgbClr val="000000"/>
                </a:solidFill>
                <a:latin typeface="Calibri"/>
                <a:cs typeface="Calibri"/>
              </a:rPr>
              <a:t>hlandel</a:t>
            </a:r>
            <a:r>
              <a:rPr lang="en-US" dirty="0" err="1">
                <a:solidFill>
                  <a:srgbClr val="000000"/>
                </a:solidFill>
                <a:latin typeface="Calibri"/>
                <a:cs typeface="Calibri"/>
              </a:rPr>
              <a:t>@wildflower.org</a:t>
            </a:r>
            <a:r>
              <a:rPr lang="en-US" dirty="0">
                <a:solidFill>
                  <a:srgbClr val="000000"/>
                </a:solidFill>
                <a:latin typeface="Calibri"/>
                <a:cs typeface="Calibri"/>
              </a:rPr>
              <a:t>	</a:t>
            </a:r>
            <a:r>
              <a:rPr lang="en-US" dirty="0" err="1">
                <a:solidFill>
                  <a:srgbClr val="000000"/>
                </a:solidFill>
                <a:cs typeface="Calibri"/>
              </a:rPr>
              <a:t>mmurphrey@tfs.tamu.edu</a:t>
            </a:r>
            <a:endParaRPr lang="en-US" dirty="0">
              <a:solidFill>
                <a:srgbClr val="000000"/>
              </a:solidFill>
            </a:endParaRPr>
          </a:p>
          <a:p>
            <a:pPr defTabSz="472965">
              <a:tabLst>
                <a:tab pos="460375" algn="l"/>
                <a:tab pos="3825875" algn="l"/>
              </a:tabLst>
            </a:pPr>
            <a:r>
              <a:rPr lang="en-US" sz="2400" dirty="0">
                <a:solidFill>
                  <a:srgbClr val="000000"/>
                </a:solidFill>
                <a:latin typeface="Calibri"/>
                <a:cs typeface="Calibri"/>
              </a:rPr>
              <a:t>	</a:t>
            </a:r>
            <a:r>
              <a:rPr lang="en-US" sz="2400" dirty="0">
                <a:solidFill>
                  <a:srgbClr val="000000"/>
                </a:solidFill>
                <a:cs typeface="Calibri"/>
              </a:rPr>
              <a:t>	</a:t>
            </a:r>
            <a:endParaRPr lang="en-US" sz="2400" dirty="0">
              <a:solidFill>
                <a:schemeClr val="accent6">
                  <a:lumMod val="75000"/>
                </a:schemeClr>
              </a:solidFill>
              <a:latin typeface="Calibri"/>
              <a:cs typeface="Calibri"/>
            </a:endParaRPr>
          </a:p>
          <a:p>
            <a:endParaRPr lang="en-US" b="1" i="1" dirty="0">
              <a:solidFill>
                <a:schemeClr val="accent6">
                  <a:lumMod val="75000"/>
                </a:schemeClr>
              </a:solidFill>
            </a:endParaRPr>
          </a:p>
        </p:txBody>
      </p:sp>
      <p:pic>
        <p:nvPicPr>
          <p:cNvPr id="12" name="Picture 11" descr="logocro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6047287"/>
            <a:ext cx="9144000" cy="810714"/>
          </a:xfrm>
          <a:prstGeom prst="rect">
            <a:avLst/>
          </a:prstGeom>
        </p:spPr>
      </p:pic>
      <p:sp>
        <p:nvSpPr>
          <p:cNvPr id="14" name="Rectangle 13"/>
          <p:cNvSpPr/>
          <p:nvPr/>
        </p:nvSpPr>
        <p:spPr>
          <a:xfrm>
            <a:off x="1786" y="-30514"/>
            <a:ext cx="9144000" cy="10057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17" name="Picture 16"/>
          <p:cNvPicPr>
            <a:picLocks noChangeAspect="1"/>
          </p:cNvPicPr>
          <p:nvPr/>
        </p:nvPicPr>
        <p:blipFill>
          <a:blip r:embed="rId5"/>
          <a:stretch>
            <a:fillRect/>
          </a:stretch>
        </p:blipFill>
        <p:spPr>
          <a:xfrm>
            <a:off x="322114" y="254022"/>
            <a:ext cx="5348447" cy="420943"/>
          </a:xfrm>
          <a:prstGeom prst="rect">
            <a:avLst/>
          </a:prstGeom>
        </p:spPr>
      </p:pic>
    </p:spTree>
    <p:extLst>
      <p:ext uri="{BB962C8B-B14F-4D97-AF65-F5344CB8AC3E}">
        <p14:creationId xmlns:p14="http://schemas.microsoft.com/office/powerpoint/2010/main" val="910557814"/>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4" name="Picture 3" descr="BlankMap-World-1c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0248" y="3003514"/>
            <a:ext cx="5501483" cy="2860771"/>
          </a:xfrm>
          <a:prstGeom prst="rect">
            <a:avLst/>
          </a:prstGeom>
        </p:spPr>
      </p:pic>
      <p:sp>
        <p:nvSpPr>
          <p:cNvPr id="3" name="Content Placeholder 2"/>
          <p:cNvSpPr>
            <a:spLocks noGrp="1"/>
          </p:cNvSpPr>
          <p:nvPr>
            <p:ph idx="1"/>
          </p:nvPr>
        </p:nvSpPr>
        <p:spPr>
          <a:xfrm>
            <a:off x="298445" y="1811223"/>
            <a:ext cx="8213286" cy="4727983"/>
          </a:xfrm>
        </p:spPr>
        <p:txBody>
          <a:bodyPr>
            <a:noAutofit/>
          </a:bodyPr>
          <a:lstStyle/>
          <a:p>
            <a:pPr marL="0" indent="0">
              <a:buNone/>
            </a:pPr>
            <a:r>
              <a:rPr lang="en-US" sz="2800" b="1" u="sng" dirty="0" smtClean="0">
                <a:cs typeface="Calibri"/>
              </a:rPr>
              <a:t>Example</a:t>
            </a:r>
            <a:r>
              <a:rPr lang="en-US" sz="2800" b="1" dirty="0" smtClean="0">
                <a:cs typeface="Calibri"/>
              </a:rPr>
              <a:t>:  </a:t>
            </a:r>
          </a:p>
          <a:p>
            <a:pPr marL="0" indent="0">
              <a:buNone/>
            </a:pPr>
            <a:r>
              <a:rPr lang="en-US" sz="2800" b="1" dirty="0" smtClean="0">
                <a:cs typeface="Calibri"/>
              </a:rPr>
              <a:t>How did the Zebra Mussel get from the Caspian and Black Seas…</a:t>
            </a:r>
          </a:p>
          <a:p>
            <a:pPr marL="0" indent="0">
              <a:buNone/>
            </a:pPr>
            <a:endParaRPr lang="en-US" sz="2800" b="1" dirty="0">
              <a:cs typeface="Calibri"/>
            </a:endParaRPr>
          </a:p>
          <a:p>
            <a:pPr marL="0" indent="0">
              <a:buNone/>
            </a:pPr>
            <a:endParaRPr lang="en-US" sz="2800" b="1" dirty="0" smtClean="0">
              <a:cs typeface="Calibri"/>
            </a:endParaRPr>
          </a:p>
          <a:p>
            <a:pPr marL="0" indent="0">
              <a:buNone/>
            </a:pPr>
            <a:r>
              <a:rPr lang="en-US" sz="2800" b="1" dirty="0" smtClean="0">
                <a:cs typeface="Calibri"/>
              </a:rPr>
              <a:t>… to North </a:t>
            </a:r>
          </a:p>
          <a:p>
            <a:pPr marL="0" indent="0">
              <a:spcBef>
                <a:spcPts val="0"/>
              </a:spcBef>
              <a:buNone/>
            </a:pPr>
            <a:r>
              <a:rPr lang="en-US" sz="2800" b="1" dirty="0">
                <a:cs typeface="Calibri"/>
              </a:rPr>
              <a:t> </a:t>
            </a:r>
            <a:r>
              <a:rPr lang="en-US" sz="2800" b="1" dirty="0" smtClean="0">
                <a:cs typeface="Calibri"/>
              </a:rPr>
              <a:t>            America?</a:t>
            </a:r>
          </a:p>
        </p:txBody>
      </p:sp>
      <p:cxnSp>
        <p:nvCxnSpPr>
          <p:cNvPr id="14" name="Straight Arrow Connector 13"/>
          <p:cNvCxnSpPr/>
          <p:nvPr/>
        </p:nvCxnSpPr>
        <p:spPr>
          <a:xfrm>
            <a:off x="2294568" y="3135570"/>
            <a:ext cx="3553202" cy="502169"/>
          </a:xfrm>
          <a:prstGeom prst="straightConnector1">
            <a:avLst/>
          </a:prstGeom>
          <a:ln w="38100" cmpd="sng">
            <a:solidFill>
              <a:srgbClr val="8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649526" y="3637739"/>
            <a:ext cx="1410990" cy="909435"/>
          </a:xfrm>
          <a:prstGeom prst="straightConnector1">
            <a:avLst/>
          </a:prstGeom>
          <a:ln w="38100" cmpd="sng">
            <a:solidFill>
              <a:schemeClr val="accent3">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5441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811223"/>
            <a:ext cx="4319555" cy="4727983"/>
          </a:xfrm>
        </p:spPr>
        <p:txBody>
          <a:bodyPr>
            <a:normAutofit fontScale="25000" lnSpcReduction="20000"/>
          </a:bodyPr>
          <a:lstStyle/>
          <a:p>
            <a:pPr marL="0" indent="0">
              <a:buNone/>
            </a:pPr>
            <a:r>
              <a:rPr lang="en-US" sz="8800" b="1" u="sng" dirty="0" smtClean="0">
                <a:cs typeface="Calibri"/>
              </a:rPr>
              <a:t>Example</a:t>
            </a:r>
            <a:r>
              <a:rPr lang="en-US" sz="8800" b="1" dirty="0" smtClean="0">
                <a:cs typeface="Calibri"/>
              </a:rPr>
              <a:t>:  </a:t>
            </a:r>
          </a:p>
          <a:p>
            <a:pPr marL="0" indent="0">
              <a:buNone/>
            </a:pPr>
            <a:r>
              <a:rPr lang="en-US" sz="8800" b="1" dirty="0" smtClean="0">
                <a:cs typeface="Calibri"/>
              </a:rPr>
              <a:t>How did the Emerald Ash Borer get to Boulder CO?</a:t>
            </a:r>
          </a:p>
          <a:p>
            <a:endParaRPr lang="en-US" sz="8800" b="1" dirty="0" smtClean="0">
              <a:cs typeface="Calibri"/>
            </a:endParaRPr>
          </a:p>
          <a:p>
            <a:pPr marL="0" indent="0">
              <a:buNone/>
            </a:pPr>
            <a:endParaRPr lang="en-US" sz="8800" b="1" dirty="0" smtClean="0">
              <a:cs typeface="Calibri"/>
            </a:endParaRPr>
          </a:p>
          <a:p>
            <a:pPr>
              <a:lnSpc>
                <a:spcPct val="120000"/>
              </a:lnSpc>
              <a:spcBef>
                <a:spcPts val="1128"/>
              </a:spcBef>
            </a:pPr>
            <a:r>
              <a:rPr lang="en-US" sz="8800" b="1" dirty="0">
                <a:cs typeface="Calibri"/>
              </a:rPr>
              <a:t>H</a:t>
            </a:r>
            <a:r>
              <a:rPr lang="en-US" sz="8800" b="1" dirty="0" smtClean="0">
                <a:cs typeface="Calibri"/>
              </a:rPr>
              <a:t>undreds of miles</a:t>
            </a:r>
          </a:p>
          <a:p>
            <a:pPr>
              <a:lnSpc>
                <a:spcPct val="120000"/>
              </a:lnSpc>
              <a:spcBef>
                <a:spcPts val="1128"/>
              </a:spcBef>
            </a:pPr>
            <a:r>
              <a:rPr lang="en-US" sz="8800" b="1" dirty="0">
                <a:cs typeface="Calibri"/>
              </a:rPr>
              <a:t>M</a:t>
            </a:r>
            <a:r>
              <a:rPr lang="en-US" sz="8800" b="1" dirty="0" smtClean="0">
                <a:cs typeface="Calibri"/>
              </a:rPr>
              <a:t>ated females: estimated average of only 3 km per day (live about 3 weeks)*</a:t>
            </a:r>
          </a:p>
          <a:p>
            <a:pPr>
              <a:lnSpc>
                <a:spcPct val="120000"/>
              </a:lnSpc>
              <a:spcBef>
                <a:spcPts val="1128"/>
              </a:spcBef>
            </a:pPr>
            <a:r>
              <a:rPr lang="en-US" sz="8800" b="1" dirty="0" smtClean="0">
                <a:cs typeface="Calibri"/>
              </a:rPr>
              <a:t>Intervening inhospitable habitat</a:t>
            </a:r>
          </a:p>
          <a:p>
            <a:pPr>
              <a:lnSpc>
                <a:spcPct val="120000"/>
              </a:lnSpc>
              <a:spcBef>
                <a:spcPts val="1128"/>
              </a:spcBef>
            </a:pPr>
            <a:endParaRPr lang="en-US" sz="8800" b="1" dirty="0">
              <a:cs typeface="Calibri"/>
            </a:endParaRPr>
          </a:p>
          <a:p>
            <a:pPr marL="0" indent="0">
              <a:buNone/>
              <a:defRPr/>
            </a:pPr>
            <a:endParaRPr lang="en-US" sz="1600" dirty="0" smtClean="0"/>
          </a:p>
          <a:p>
            <a:pPr marL="0" indent="0">
              <a:buFont typeface="Arial" charset="0"/>
              <a:buNone/>
              <a:defRPr/>
            </a:pPr>
            <a:r>
              <a:rPr lang="en-US" sz="5600" dirty="0" smtClean="0"/>
              <a:t>*(</a:t>
            </a:r>
            <a:r>
              <a:rPr lang="en-US" sz="5600" dirty="0" smtClean="0">
                <a:latin typeface="Arial"/>
                <a:cs typeface="Arial"/>
              </a:rPr>
              <a:t>Taylor et al. 2006, </a:t>
            </a:r>
            <a:r>
              <a:rPr lang="en-US" sz="5600" i="1" dirty="0" smtClean="0">
                <a:latin typeface="Arial"/>
                <a:cs typeface="Arial"/>
              </a:rPr>
              <a:t>in</a:t>
            </a:r>
            <a:r>
              <a:rPr lang="en-US" sz="5600" dirty="0" smtClean="0">
                <a:latin typeface="Arial"/>
                <a:cs typeface="Arial"/>
              </a:rPr>
              <a:t> USDA–APHIS 2015) </a:t>
            </a:r>
            <a:endParaRPr lang="en-US" sz="5600" dirty="0">
              <a:latin typeface="Arial"/>
              <a:cs typeface="Arial"/>
            </a:endParaRPr>
          </a:p>
        </p:txBody>
      </p:sp>
      <p:pic>
        <p:nvPicPr>
          <p:cNvPr id="11" name="Content Placeholder 7"/>
          <p:cNvPicPr>
            <a:picLocks noChangeAspect="1"/>
          </p:cNvPicPr>
          <p:nvPr/>
        </p:nvPicPr>
        <p:blipFill>
          <a:blip r:embed="rId7" cstate="print">
            <a:extLst>
              <a:ext uri="{28A0092B-C50C-407E-A947-70E740481C1C}">
                <a14:useLocalDpi xmlns:a14="http://schemas.microsoft.com/office/drawing/2010/main"/>
              </a:ext>
            </a:extLst>
          </a:blip>
          <a:srcRect l="7260" r="7260"/>
          <a:stretch>
            <a:fillRect/>
          </a:stretch>
        </p:blipFill>
        <p:spPr>
          <a:xfrm>
            <a:off x="4763650" y="1854513"/>
            <a:ext cx="4038600" cy="4525963"/>
          </a:xfrm>
          <a:prstGeom prst="rect">
            <a:avLst/>
          </a:prstGeom>
          <a:ln>
            <a:solidFill>
              <a:srgbClr val="000000"/>
            </a:solidFill>
            <a:miter lim="800000"/>
            <a:headEnd/>
            <a:tailEnd/>
          </a:ln>
        </p:spPr>
      </p:pic>
      <p:cxnSp>
        <p:nvCxnSpPr>
          <p:cNvPr id="14" name="Straight Arrow Connector 13"/>
          <p:cNvCxnSpPr/>
          <p:nvPr/>
        </p:nvCxnSpPr>
        <p:spPr>
          <a:xfrm>
            <a:off x="2335973" y="2539733"/>
            <a:ext cx="3075745" cy="808097"/>
          </a:xfrm>
          <a:prstGeom prst="straightConnector1">
            <a:avLst/>
          </a:prstGeom>
          <a:ln w="38100" cmpd="sng">
            <a:solidFill>
              <a:srgbClr val="FF66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41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4551834" cy="3922877"/>
          </a:xfrm>
        </p:spPr>
        <p:txBody>
          <a:bodyPr>
            <a:normAutofit/>
          </a:bodyPr>
          <a:lstStyle/>
          <a:p>
            <a:r>
              <a:rPr lang="en-US" sz="2600" b="1" dirty="0" smtClean="0">
                <a:solidFill>
                  <a:schemeClr val="tx1">
                    <a:lumMod val="65000"/>
                    <a:lumOff val="35000"/>
                  </a:schemeClr>
                </a:solidFill>
                <a:cs typeface="Calibri"/>
              </a:rPr>
              <a:t>Natural Dispersal</a:t>
            </a:r>
          </a:p>
          <a:p>
            <a:pPr lvl="1"/>
            <a:r>
              <a:rPr lang="en-US" sz="2200" b="1" dirty="0" smtClean="0">
                <a:solidFill>
                  <a:schemeClr val="tx1">
                    <a:lumMod val="65000"/>
                    <a:lumOff val="35000"/>
                  </a:schemeClr>
                </a:solidFill>
                <a:cs typeface="Calibri"/>
              </a:rPr>
              <a:t>Production of offspring</a:t>
            </a:r>
          </a:p>
          <a:p>
            <a:pPr lvl="2"/>
            <a:r>
              <a:rPr lang="en-US" sz="1800" b="1" dirty="0" smtClean="0">
                <a:solidFill>
                  <a:schemeClr val="tx1">
                    <a:lumMod val="65000"/>
                    <a:lumOff val="35000"/>
                  </a:schemeClr>
                </a:solidFill>
                <a:cs typeface="Calibri"/>
              </a:rPr>
              <a:t>Wind- or water-borne seeds or larvae</a:t>
            </a:r>
          </a:p>
          <a:p>
            <a:pPr lvl="2"/>
            <a:r>
              <a:rPr lang="en-US" sz="1800" b="1" dirty="0" smtClean="0">
                <a:solidFill>
                  <a:schemeClr val="tx1">
                    <a:lumMod val="65000"/>
                    <a:lumOff val="35000"/>
                  </a:schemeClr>
                </a:solidFill>
                <a:cs typeface="Calibri"/>
              </a:rPr>
              <a:t>Animal-borne seeds or larvae</a:t>
            </a:r>
          </a:p>
          <a:p>
            <a:pPr lvl="1"/>
            <a:r>
              <a:rPr lang="en-US" sz="2200" b="1" dirty="0" smtClean="0">
                <a:solidFill>
                  <a:schemeClr val="tx1">
                    <a:lumMod val="65000"/>
                    <a:lumOff val="35000"/>
                  </a:schemeClr>
                </a:solidFill>
                <a:cs typeface="Calibri"/>
              </a:rPr>
              <a:t>Movement of adults</a:t>
            </a:r>
          </a:p>
          <a:p>
            <a:pPr lvl="2"/>
            <a:r>
              <a:rPr lang="en-US" sz="1800" b="1" dirty="0" smtClean="0">
                <a:solidFill>
                  <a:schemeClr val="tx1">
                    <a:lumMod val="65000"/>
                    <a:lumOff val="35000"/>
                  </a:schemeClr>
                </a:solidFill>
                <a:cs typeface="Calibri"/>
              </a:rPr>
              <a:t>Swim, fly, walk/run</a:t>
            </a:r>
          </a:p>
          <a:p>
            <a:pPr lvl="1"/>
            <a:r>
              <a:rPr lang="en-US" sz="2200" b="1" dirty="0" smtClean="0">
                <a:solidFill>
                  <a:schemeClr val="tx1">
                    <a:lumMod val="65000"/>
                    <a:lumOff val="35000"/>
                  </a:schemeClr>
                </a:solidFill>
                <a:cs typeface="Calibri"/>
              </a:rPr>
              <a:t>Can’t always explain expansion</a:t>
            </a:r>
          </a:p>
          <a:p>
            <a:pPr marL="457200" lvl="1" indent="0">
              <a:buNone/>
            </a:pPr>
            <a:endParaRPr lang="en-US" sz="2200" b="1" dirty="0" smtClean="0">
              <a:cs typeface="Calibri"/>
            </a:endParaRPr>
          </a:p>
          <a:p>
            <a:r>
              <a:rPr lang="en-US" sz="2600" b="1" dirty="0" smtClean="0">
                <a:ln>
                  <a:solidFill>
                    <a:schemeClr val="accent2">
                      <a:lumMod val="75000"/>
                    </a:schemeClr>
                  </a:solidFill>
                </a:ln>
                <a:solidFill>
                  <a:srgbClr val="800000"/>
                </a:solidFill>
                <a:cs typeface="Calibri"/>
              </a:rPr>
              <a:t>With Human Assistance</a:t>
            </a:r>
          </a:p>
        </p:txBody>
      </p:sp>
      <p:pic>
        <p:nvPicPr>
          <p:cNvPr id="4" name="Picture 3" descr="kang&amp;kodos-aliens_hitchhik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87984" y="2442719"/>
            <a:ext cx="3698816" cy="2785671"/>
          </a:xfrm>
          <a:prstGeom prst="rect">
            <a:avLst/>
          </a:prstGeom>
        </p:spPr>
      </p:pic>
      <p:sp>
        <p:nvSpPr>
          <p:cNvPr id="9" name="Explosion 1 8"/>
          <p:cNvSpPr/>
          <p:nvPr/>
        </p:nvSpPr>
        <p:spPr>
          <a:xfrm>
            <a:off x="-23960" y="4421226"/>
            <a:ext cx="5247392" cy="2029467"/>
          </a:xfrm>
          <a:prstGeom prst="irregularSeal1">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2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22">
                                          <p:stCondLst>
                                            <p:cond delay="0"/>
                                          </p:stCondLst>
                                        </p:cTn>
                                        <p:tgtEl>
                                          <p:spTgt spid="9"/>
                                        </p:tgtEl>
                                      </p:cBhvr>
                                    </p:animEffect>
                                    <p:anim calcmode="lin" valueType="num">
                                      <p:cBhvr>
                                        <p:cTn id="8" dur="164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5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598" tmFilter="0, 0; 0.125,0.2665; 0.25,0.4; 0.375,0.465; 0.5,0.5;  0.625,0.535; 0.75,0.6; 0.875,0.7335; 1,1">
                                          <p:stCondLst>
                                            <p:cond delay="598"/>
                                          </p:stCondLst>
                                        </p:cTn>
                                        <p:tgtEl>
                                          <p:spTgt spid="9"/>
                                        </p:tgtEl>
                                        <p:attrNameLst>
                                          <p:attrName>ppt_y</p:attrName>
                                        </p:attrNameLst>
                                      </p:cBhvr>
                                      <p:tavLst>
                                        <p:tav tm="0" fmla="#ppt_y-sin(pi*$)/9">
                                          <p:val>
                                            <p:fltVal val="0"/>
                                          </p:val>
                                        </p:tav>
                                        <p:tav tm="100000">
                                          <p:val>
                                            <p:fltVal val="1"/>
                                          </p:val>
                                        </p:tav>
                                      </p:tavLst>
                                    </p:anim>
                                    <p:anim calcmode="lin" valueType="num">
                                      <p:cBhvr>
                                        <p:cTn id="11" dur="299" tmFilter="0, 0; 0.125,0.2665; 0.25,0.4; 0.375,0.465; 0.5,0.5;  0.625,0.535; 0.75,0.6; 0.875,0.7335; 1,1">
                                          <p:stCondLst>
                                            <p:cond delay="1192"/>
                                          </p:stCondLst>
                                        </p:cTn>
                                        <p:tgtEl>
                                          <p:spTgt spid="9"/>
                                        </p:tgtEl>
                                        <p:attrNameLst>
                                          <p:attrName>ppt_y</p:attrName>
                                        </p:attrNameLst>
                                      </p:cBhvr>
                                      <p:tavLst>
                                        <p:tav tm="0" fmla="#ppt_y-sin(pi*$)/27">
                                          <p:val>
                                            <p:fltVal val="0"/>
                                          </p:val>
                                        </p:tav>
                                        <p:tav tm="100000">
                                          <p:val>
                                            <p:fltVal val="1"/>
                                          </p:val>
                                        </p:tav>
                                      </p:tavLst>
                                    </p:anim>
                                    <p:anim calcmode="lin" valueType="num">
                                      <p:cBhvr>
                                        <p:cTn id="12" dur="148" tmFilter="0, 0; 0.125,0.2665; 0.25,0.4; 0.375,0.465; 0.5,0.5;  0.625,0.535; 0.75,0.6; 0.875,0.7335; 1,1">
                                          <p:stCondLst>
                                            <p:cond delay="1490"/>
                                          </p:stCondLst>
                                        </p:cTn>
                                        <p:tgtEl>
                                          <p:spTgt spid="9"/>
                                        </p:tgtEl>
                                        <p:attrNameLst>
                                          <p:attrName>ppt_y</p:attrName>
                                        </p:attrNameLst>
                                      </p:cBhvr>
                                      <p:tavLst>
                                        <p:tav tm="0" fmla="#ppt_y-sin(pi*$)/81">
                                          <p:val>
                                            <p:fltVal val="0"/>
                                          </p:val>
                                        </p:tav>
                                        <p:tav tm="100000">
                                          <p:val>
                                            <p:fltVal val="1"/>
                                          </p:val>
                                        </p:tav>
                                      </p:tavLst>
                                    </p:anim>
                                    <p:animScale>
                                      <p:cBhvr>
                                        <p:cTn id="13" dur="23">
                                          <p:stCondLst>
                                            <p:cond delay="585"/>
                                          </p:stCondLst>
                                        </p:cTn>
                                        <p:tgtEl>
                                          <p:spTgt spid="9"/>
                                        </p:tgtEl>
                                      </p:cBhvr>
                                      <p:to x="100000" y="60000"/>
                                    </p:animScale>
                                    <p:animScale>
                                      <p:cBhvr>
                                        <p:cTn id="14" dur="149" decel="50000">
                                          <p:stCondLst>
                                            <p:cond delay="608"/>
                                          </p:stCondLst>
                                        </p:cTn>
                                        <p:tgtEl>
                                          <p:spTgt spid="9"/>
                                        </p:tgtEl>
                                      </p:cBhvr>
                                      <p:to x="100000" y="100000"/>
                                    </p:animScale>
                                    <p:animScale>
                                      <p:cBhvr>
                                        <p:cTn id="15" dur="23">
                                          <p:stCondLst>
                                            <p:cond delay="1181"/>
                                          </p:stCondLst>
                                        </p:cTn>
                                        <p:tgtEl>
                                          <p:spTgt spid="9"/>
                                        </p:tgtEl>
                                      </p:cBhvr>
                                      <p:to x="100000" y="80000"/>
                                    </p:animScale>
                                    <p:animScale>
                                      <p:cBhvr>
                                        <p:cTn id="16" dur="149" decel="50000">
                                          <p:stCondLst>
                                            <p:cond delay="1204"/>
                                          </p:stCondLst>
                                        </p:cTn>
                                        <p:tgtEl>
                                          <p:spTgt spid="9"/>
                                        </p:tgtEl>
                                      </p:cBhvr>
                                      <p:to x="100000" y="100000"/>
                                    </p:animScale>
                                    <p:animScale>
                                      <p:cBhvr>
                                        <p:cTn id="17" dur="23">
                                          <p:stCondLst>
                                            <p:cond delay="1478"/>
                                          </p:stCondLst>
                                        </p:cTn>
                                        <p:tgtEl>
                                          <p:spTgt spid="9"/>
                                        </p:tgtEl>
                                      </p:cBhvr>
                                      <p:to x="100000" y="90000"/>
                                    </p:animScale>
                                    <p:animScale>
                                      <p:cBhvr>
                                        <p:cTn id="18" dur="149" decel="50000">
                                          <p:stCondLst>
                                            <p:cond delay="1501"/>
                                          </p:stCondLst>
                                        </p:cTn>
                                        <p:tgtEl>
                                          <p:spTgt spid="9"/>
                                        </p:tgtEl>
                                      </p:cBhvr>
                                      <p:to x="100000" y="100000"/>
                                    </p:animScale>
                                    <p:animScale>
                                      <p:cBhvr>
                                        <p:cTn id="19" dur="23">
                                          <p:stCondLst>
                                            <p:cond delay="1627"/>
                                          </p:stCondLst>
                                        </p:cTn>
                                        <p:tgtEl>
                                          <p:spTgt spid="9"/>
                                        </p:tgtEl>
                                      </p:cBhvr>
                                      <p:to x="100000" y="95000"/>
                                    </p:animScale>
                                    <p:animScale>
                                      <p:cBhvr>
                                        <p:cTn id="20" dur="149" decel="50000">
                                          <p:stCondLst>
                                            <p:cond delay="1651"/>
                                          </p:stCondLst>
                                        </p:cTn>
                                        <p:tgtEl>
                                          <p:spTgt spid="9"/>
                                        </p:tgtEl>
                                      </p:cBhvr>
                                      <p:to x="100000" y="100000"/>
                                    </p:animScale>
                                  </p:childTnLst>
                                </p:cTn>
                              </p:par>
                            </p:childTnLst>
                          </p:cTn>
                        </p:par>
                        <p:par>
                          <p:cTn id="21" fill="hold">
                            <p:stCondLst>
                              <p:cond delay="1800"/>
                            </p:stCondLst>
                            <p:childTnLst>
                              <p:par>
                                <p:cTn id="22" presetID="2" presetClass="entr" presetSubtype="1" decel="5000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473911"/>
            <a:ext cx="9144000" cy="5384090"/>
            <a:chOff x="0" y="1486797"/>
            <a:chExt cx="9144000" cy="4404988"/>
          </a:xfrm>
        </p:grpSpPr>
        <p:pic>
          <p:nvPicPr>
            <p:cNvPr id="29" name="Picture 28"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30" name="Picture 29"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31" name="Picture 30"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6681"/>
            <a:ext cx="8229600" cy="640078"/>
          </a:xfrm>
        </p:spPr>
        <p:txBody>
          <a:bodyPr>
            <a:normAutofit/>
          </a:bodyPr>
          <a:lstStyle/>
          <a:p>
            <a:r>
              <a:rPr lang="en-US" sz="3000" dirty="0">
                <a:latin typeface="WC ROUGHTRAD Bta"/>
                <a:cs typeface="WC ROUGHTRAD Bta"/>
              </a:rPr>
              <a:t>How Invasive Species Spread</a:t>
            </a:r>
            <a:endParaRPr lang="en-US" sz="3000" dirty="0"/>
          </a:p>
        </p:txBody>
      </p:sp>
      <p:sp>
        <p:nvSpPr>
          <p:cNvPr id="13" name="Content Placeholder 8"/>
          <p:cNvSpPr>
            <a:spLocks noGrp="1"/>
          </p:cNvSpPr>
          <p:nvPr>
            <p:ph idx="1"/>
          </p:nvPr>
        </p:nvSpPr>
        <p:spPr>
          <a:xfrm>
            <a:off x="273137" y="1699022"/>
            <a:ext cx="3581687" cy="4666181"/>
          </a:xfrm>
        </p:spPr>
        <p:txBody>
          <a:bodyPr>
            <a:noAutofit/>
          </a:bodyPr>
          <a:lstStyle/>
          <a:p>
            <a:pPr marL="0" indent="0">
              <a:buNone/>
            </a:pPr>
            <a:r>
              <a:rPr lang="en-US" sz="2400" b="1" dirty="0">
                <a:solidFill>
                  <a:srgbClr val="000000"/>
                </a:solidFill>
                <a:cs typeface="Calibri"/>
              </a:rPr>
              <a:t>With Human Assistance</a:t>
            </a:r>
          </a:p>
          <a:p>
            <a:r>
              <a:rPr lang="en-US" sz="2400" b="1" dirty="0" smtClean="0">
                <a:latin typeface="Calibri"/>
                <a:cs typeface="Calibri"/>
              </a:rPr>
              <a:t>Accidental</a:t>
            </a:r>
          </a:p>
          <a:p>
            <a:pPr lvl="1"/>
            <a:r>
              <a:rPr lang="en-US" sz="1800" dirty="0" smtClean="0">
                <a:latin typeface="Calibri"/>
                <a:cs typeface="Calibri"/>
              </a:rPr>
              <a:t>Produce</a:t>
            </a:r>
          </a:p>
          <a:p>
            <a:pPr lvl="1"/>
            <a:r>
              <a:rPr lang="en-US" sz="1800" dirty="0" smtClean="0">
                <a:latin typeface="Calibri"/>
                <a:cs typeface="Calibri"/>
              </a:rPr>
              <a:t>Nursery stocks</a:t>
            </a:r>
          </a:p>
          <a:p>
            <a:pPr lvl="1"/>
            <a:r>
              <a:rPr lang="en-US" sz="1800" dirty="0" smtClean="0">
                <a:latin typeface="Calibri"/>
                <a:cs typeface="Calibri"/>
              </a:rPr>
              <a:t>Ship ballasts</a:t>
            </a:r>
          </a:p>
          <a:p>
            <a:pPr lvl="1"/>
            <a:r>
              <a:rPr lang="en-US" sz="1800" dirty="0" smtClean="0">
                <a:latin typeface="Calibri"/>
                <a:cs typeface="Calibri"/>
              </a:rPr>
              <a:t>Packing materials &amp; </a:t>
            </a:r>
            <a:r>
              <a:rPr lang="en-US" sz="1800" dirty="0">
                <a:latin typeface="Calibri"/>
                <a:cs typeface="Calibri"/>
              </a:rPr>
              <a:t>s</a:t>
            </a:r>
            <a:r>
              <a:rPr lang="en-US" sz="1800" dirty="0" smtClean="0">
                <a:latin typeface="Calibri"/>
                <a:cs typeface="Calibri"/>
              </a:rPr>
              <a:t>hipping containers</a:t>
            </a:r>
          </a:p>
          <a:p>
            <a:pPr lvl="1"/>
            <a:r>
              <a:rPr lang="en-US" sz="1800" dirty="0" smtClean="0">
                <a:latin typeface="Calibri"/>
                <a:cs typeface="Calibri"/>
              </a:rPr>
              <a:t>Recreational travelers</a:t>
            </a:r>
          </a:p>
          <a:p>
            <a:pPr lvl="1"/>
            <a:r>
              <a:rPr lang="en-US" sz="1800" dirty="0" smtClean="0">
                <a:latin typeface="Calibri"/>
                <a:cs typeface="Calibri"/>
              </a:rPr>
              <a:t>Hay</a:t>
            </a:r>
          </a:p>
          <a:p>
            <a:pPr lvl="1"/>
            <a:r>
              <a:rPr lang="en-US" sz="1800" dirty="0" smtClean="0">
                <a:latin typeface="Calibri"/>
                <a:cs typeface="Calibri"/>
              </a:rPr>
              <a:t>Flowers</a:t>
            </a:r>
          </a:p>
          <a:p>
            <a:pPr lvl="1"/>
            <a:r>
              <a:rPr lang="en-US" sz="1800" dirty="0">
                <a:cs typeface="Calibri"/>
              </a:rPr>
              <a:t>Mowing practices</a:t>
            </a:r>
          </a:p>
          <a:p>
            <a:pPr lvl="1"/>
            <a:r>
              <a:rPr lang="en-US" sz="1800" dirty="0">
                <a:cs typeface="Calibri"/>
              </a:rPr>
              <a:t>Vehicles</a:t>
            </a:r>
          </a:p>
          <a:p>
            <a:pPr lvl="1"/>
            <a:r>
              <a:rPr lang="en-US" sz="1800" dirty="0">
                <a:cs typeface="Calibri"/>
              </a:rPr>
              <a:t>Firewood</a:t>
            </a:r>
          </a:p>
          <a:p>
            <a:pPr lvl="1"/>
            <a:r>
              <a:rPr lang="en-US" sz="1800" dirty="0">
                <a:cs typeface="Calibri"/>
              </a:rPr>
              <a:t>Boots and gear</a:t>
            </a:r>
          </a:p>
          <a:p>
            <a:pPr marL="457092" lvl="1" indent="0">
              <a:buNone/>
            </a:pPr>
            <a:endParaRPr lang="en-US" sz="2200" dirty="0" smtClean="0">
              <a:latin typeface="Calibri"/>
              <a:cs typeface="Calibri"/>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21309183">
            <a:off x="3621538" y="2256979"/>
            <a:ext cx="1817856" cy="1581349"/>
          </a:xfrm>
          <a:prstGeom prst="rect">
            <a:avLst/>
          </a:prstGeom>
          <a:ln w="15875">
            <a:solidFill>
              <a:schemeClr val="tx1"/>
            </a:solidFill>
          </a:ln>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28478" y="2081564"/>
            <a:ext cx="2059891" cy="1387559"/>
          </a:xfrm>
          <a:prstGeom prst="rect">
            <a:avLst/>
          </a:prstGeom>
          <a:ln w="15875">
            <a:solidFill>
              <a:schemeClr val="tx1"/>
            </a:solidFill>
          </a:ln>
        </p:spPr>
      </p:pic>
      <p:pic>
        <p:nvPicPr>
          <p:cNvPr id="32" name="Picture 31"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4" name="Picture 3" descr="inspecting_flowers.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728478" y="4888219"/>
            <a:ext cx="2059890" cy="1460649"/>
          </a:xfrm>
          <a:prstGeom prst="rect">
            <a:avLst/>
          </a:prstGeom>
          <a:ln>
            <a:solidFill>
              <a:schemeClr val="tx1"/>
            </a:solidFill>
          </a:ln>
        </p:spPr>
      </p:pic>
      <p:pic>
        <p:nvPicPr>
          <p:cNvPr id="5" name="Picture 4" descr="pallets.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287715">
            <a:off x="4926519" y="4387126"/>
            <a:ext cx="1863227" cy="1188739"/>
          </a:xfrm>
          <a:prstGeom prst="rect">
            <a:avLst/>
          </a:prstGeom>
          <a:ln>
            <a:solidFill>
              <a:schemeClr val="tx1"/>
            </a:solidFill>
          </a:ln>
        </p:spPr>
      </p:pic>
      <p:pic>
        <p:nvPicPr>
          <p:cNvPr id="6" name="Picture 5" descr="Cerambicid-larva_in_packing_wood.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767275" y="4243688"/>
            <a:ext cx="1159244" cy="2109092"/>
          </a:xfrm>
          <a:prstGeom prst="rect">
            <a:avLst/>
          </a:prstGeom>
          <a:ln>
            <a:solidFill>
              <a:schemeClr val="tx1"/>
            </a:solidFill>
          </a:ln>
        </p:spPr>
      </p:pic>
      <p:pic>
        <p:nvPicPr>
          <p:cNvPr id="18" name="Content Placeholder 8" descr="firewood stack.jp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rot="242143">
            <a:off x="5357088" y="2555826"/>
            <a:ext cx="1395572" cy="1563984"/>
          </a:xfrm>
          <a:prstGeom prst="rect">
            <a:avLst/>
          </a:prstGeom>
          <a:ln>
            <a:solidFill>
              <a:srgbClr val="953735"/>
            </a:solidFill>
          </a:ln>
        </p:spPr>
      </p:pic>
      <p:pic>
        <p:nvPicPr>
          <p:cNvPr id="19" name="Picture 18"/>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214310">
            <a:off x="7068298" y="3511307"/>
            <a:ext cx="1563440" cy="1314909"/>
          </a:xfrm>
          <a:prstGeom prst="rect">
            <a:avLst/>
          </a:prstGeom>
          <a:ln w="15875">
            <a:solidFill>
              <a:schemeClr val="tx1"/>
            </a:solidFill>
          </a:ln>
        </p:spPr>
      </p:pic>
      <p:sp>
        <p:nvSpPr>
          <p:cNvPr id="21" name="TextBox 20"/>
          <p:cNvSpPr txBox="1"/>
          <p:nvPr/>
        </p:nvSpPr>
        <p:spPr>
          <a:xfrm>
            <a:off x="8320834" y="4574513"/>
            <a:ext cx="309407" cy="277474"/>
          </a:xfrm>
          <a:prstGeom prst="rect">
            <a:avLst/>
          </a:prstGeom>
          <a:noFill/>
        </p:spPr>
        <p:txBody>
          <a:bodyPr wrap="square" rtlCol="0">
            <a:spAutoFit/>
          </a:bodyPr>
          <a:lstStyle/>
          <a:p>
            <a:r>
              <a:rPr lang="en-US" sz="1000" dirty="0" smtClean="0"/>
              <a:t>3</a:t>
            </a:r>
            <a:endParaRPr lang="en-US" sz="1000" dirty="0"/>
          </a:p>
        </p:txBody>
      </p:sp>
      <p:sp>
        <p:nvSpPr>
          <p:cNvPr id="22" name="Rectangle 21"/>
          <p:cNvSpPr/>
          <p:nvPr/>
        </p:nvSpPr>
        <p:spPr>
          <a:xfrm>
            <a:off x="6001217" y="6423568"/>
            <a:ext cx="2871980" cy="230810"/>
          </a:xfrm>
          <a:prstGeom prst="rect">
            <a:avLst/>
          </a:prstGeom>
        </p:spPr>
        <p:txBody>
          <a:bodyPr wrap="square" lIns="91418" tIns="45709" rIns="91418" bIns="45709">
            <a:spAutoFit/>
          </a:bodyPr>
          <a:lstStyle/>
          <a:p>
            <a:pPr algn="ctr"/>
            <a:r>
              <a:rPr lang="en-US" sz="900" baseline="30000" dirty="0" smtClean="0">
                <a:solidFill>
                  <a:srgbClr val="FFFFFF"/>
                </a:solidFill>
                <a:latin typeface="Goudy Old Style"/>
              </a:rPr>
              <a:t>1</a:t>
            </a:r>
            <a:r>
              <a:rPr lang="en-US" sz="900" dirty="0" smtClean="0">
                <a:solidFill>
                  <a:srgbClr val="FFFFFF"/>
                </a:solidFill>
              </a:rPr>
              <a:t>XXXXXXXXXXXX  </a:t>
            </a:r>
            <a:r>
              <a:rPr lang="en-US" sz="900" baseline="30000" dirty="0" smtClean="0">
                <a:solidFill>
                  <a:srgbClr val="FFFFFF"/>
                </a:solidFill>
              </a:rPr>
              <a:t>2</a:t>
            </a:r>
            <a:r>
              <a:rPr lang="en-US" sz="900" dirty="0" smtClean="0">
                <a:solidFill>
                  <a:srgbClr val="FFFFFF"/>
                </a:solidFill>
              </a:rPr>
              <a:t>XXXXXXX   </a:t>
            </a:r>
            <a:r>
              <a:rPr lang="en-US" sz="900" baseline="30000" dirty="0">
                <a:solidFill>
                  <a:srgbClr val="FFFFFF"/>
                </a:solidFill>
              </a:rPr>
              <a:t>3</a:t>
            </a:r>
            <a:r>
              <a:rPr lang="en-US" sz="900" dirty="0">
                <a:solidFill>
                  <a:srgbClr val="FFFFFF"/>
                </a:solidFill>
              </a:rPr>
              <a:t>Aelwyn </a:t>
            </a:r>
            <a:r>
              <a:rPr lang="en-US" sz="900" dirty="0" err="1">
                <a:solidFill>
                  <a:srgbClr val="FFFFFF"/>
                </a:solidFill>
              </a:rPr>
              <a:t>Fliker</a:t>
            </a:r>
            <a:r>
              <a:rPr lang="en-US" sz="900" dirty="0">
                <a:solidFill>
                  <a:srgbClr val="FFFFFF"/>
                </a:solidFill>
              </a:rPr>
              <a:t> 2007</a:t>
            </a:r>
            <a:endParaRPr lang="en-US" sz="900" dirty="0">
              <a:solidFill>
                <a:srgbClr val="FFFFFF"/>
              </a:solidFill>
              <a:latin typeface="Goudy Old Style"/>
            </a:endParaRPr>
          </a:p>
        </p:txBody>
      </p:sp>
    </p:spTree>
    <p:extLst>
      <p:ext uri="{BB962C8B-B14F-4D97-AF65-F5344CB8AC3E}">
        <p14:creationId xmlns:p14="http://schemas.microsoft.com/office/powerpoint/2010/main" val="977039793"/>
      </p:ext>
    </p:extLst>
  </p:cSld>
  <p:clrMapOvr>
    <a:masterClrMapping/>
  </p:clrMapOvr>
  <p:transition xmlns:p14="http://schemas.microsoft.com/office/powerpoint/2010/main" spd="slow">
    <p:wipe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79879"/>
            <a:ext cx="8229600" cy="640078"/>
          </a:xfrm>
        </p:spPr>
        <p:txBody>
          <a:bodyPr>
            <a:normAutofit/>
          </a:bodyPr>
          <a:lstStyle/>
          <a:p>
            <a:r>
              <a:rPr lang="en-US" sz="3000" b="1" dirty="0">
                <a:latin typeface="WC ROUGHTRAD Bta"/>
                <a:cs typeface="WC ROUGHTRAD Bta"/>
              </a:rPr>
              <a:t>TODAY</a:t>
            </a:r>
          </a:p>
        </p:txBody>
      </p:sp>
      <p:sp>
        <p:nvSpPr>
          <p:cNvPr id="3" name="Content Placeholder 2"/>
          <p:cNvSpPr>
            <a:spLocks noGrp="1"/>
          </p:cNvSpPr>
          <p:nvPr>
            <p:ph idx="1"/>
          </p:nvPr>
        </p:nvSpPr>
        <p:spPr>
          <a:xfrm>
            <a:off x="298446" y="1744791"/>
            <a:ext cx="8388355" cy="4822718"/>
          </a:xfrm>
        </p:spPr>
        <p:txBody>
          <a:bodyPr>
            <a:normAutofit/>
          </a:bodyPr>
          <a:lstStyle/>
          <a:p>
            <a:r>
              <a:rPr lang="en-US" sz="2600" b="1" dirty="0">
                <a:cs typeface="Calibri"/>
              </a:rPr>
              <a:t>General Concepts and Background</a:t>
            </a:r>
          </a:p>
          <a:p>
            <a:pPr lvl="1"/>
            <a:r>
              <a:rPr lang="en-US" sz="2200" dirty="0">
                <a:cs typeface="Calibri"/>
              </a:rPr>
              <a:t>What Is an Invasive Species?</a:t>
            </a:r>
          </a:p>
          <a:p>
            <a:pPr lvl="1"/>
            <a:r>
              <a:rPr lang="en-US" sz="2200" dirty="0" smtClean="0">
                <a:cs typeface="Calibri"/>
              </a:rPr>
              <a:t>Why Do  </a:t>
            </a:r>
            <a:r>
              <a:rPr lang="en-US" sz="2200" dirty="0">
                <a:cs typeface="Calibri"/>
              </a:rPr>
              <a:t>We Battle Invasive </a:t>
            </a:r>
            <a:r>
              <a:rPr lang="en-US" sz="2200" dirty="0" smtClean="0">
                <a:cs typeface="Calibri"/>
              </a:rPr>
              <a:t>Species?</a:t>
            </a:r>
            <a:endParaRPr lang="en-US" sz="2200" dirty="0">
              <a:cs typeface="Calibri"/>
            </a:endParaRPr>
          </a:p>
          <a:p>
            <a:pPr lvl="1"/>
            <a:r>
              <a:rPr lang="en-US" sz="2200" dirty="0" smtClean="0">
                <a:cs typeface="Calibri"/>
              </a:rPr>
              <a:t>How Can We Battle </a:t>
            </a:r>
            <a:r>
              <a:rPr lang="en-US" sz="2200" dirty="0">
                <a:cs typeface="Calibri"/>
              </a:rPr>
              <a:t>Invasive </a:t>
            </a:r>
            <a:r>
              <a:rPr lang="en-US" sz="2200" dirty="0" smtClean="0">
                <a:cs typeface="Calibri"/>
              </a:rPr>
              <a:t>Species?</a:t>
            </a:r>
            <a:endParaRPr lang="en-US" sz="2200" dirty="0">
              <a:cs typeface="Calibri"/>
            </a:endParaRPr>
          </a:p>
          <a:p>
            <a:r>
              <a:rPr lang="en-US" sz="2600" b="1" dirty="0" smtClean="0">
                <a:cs typeface="Calibri"/>
              </a:rPr>
              <a:t>The </a:t>
            </a:r>
            <a:r>
              <a:rPr lang="en-US" sz="2600" b="1" dirty="0">
                <a:cs typeface="Calibri"/>
              </a:rPr>
              <a:t>Invaders of Texas Program</a:t>
            </a:r>
          </a:p>
          <a:p>
            <a:r>
              <a:rPr lang="en-US" sz="2600" b="1" dirty="0">
                <a:cs typeface="Calibri"/>
              </a:rPr>
              <a:t>The Sentinel Pest Network</a:t>
            </a:r>
          </a:p>
          <a:p>
            <a:r>
              <a:rPr lang="en-US" sz="2600" b="1" dirty="0">
                <a:cs typeface="Calibri"/>
              </a:rPr>
              <a:t>Local Invasive Plant Identification</a:t>
            </a:r>
          </a:p>
          <a:p>
            <a:r>
              <a:rPr lang="en-US" sz="2600" b="1" dirty="0">
                <a:cs typeface="Calibri"/>
              </a:rPr>
              <a:t>Training on the Invaders of Texas Citizen Scientist Program</a:t>
            </a:r>
          </a:p>
          <a:p>
            <a:endParaRPr lang="en-US" sz="2600" b="1" dirty="0">
              <a:cs typeface="Calibri"/>
            </a:endParaRPr>
          </a:p>
        </p:txBody>
      </p:sp>
      <p:pic>
        <p:nvPicPr>
          <p:cNvPr id="4" name="Picture 3" descr="PA PT removal.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12067" y="2057485"/>
            <a:ext cx="3074735" cy="2306051"/>
          </a:xfrm>
          <a:prstGeom prst="rect">
            <a:avLst/>
          </a:prstGeom>
          <a:ln>
            <a:solidFill>
              <a:srgbClr val="000000"/>
            </a:solidFill>
          </a:ln>
        </p:spPr>
      </p:pic>
      <p:pic>
        <p:nvPicPr>
          <p:cNvPr id="16" name="Picture 1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9959119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56018"/>
            <a:ext cx="6062396" cy="4685358"/>
          </a:xfrm>
        </p:spPr>
        <p:txBody>
          <a:bodyPr>
            <a:normAutofit/>
          </a:bodyPr>
          <a:lstStyle/>
          <a:p>
            <a:pPr marL="0" indent="0">
              <a:buNone/>
            </a:pPr>
            <a:r>
              <a:rPr lang="en-US" sz="2600" b="1" dirty="0" smtClean="0">
                <a:solidFill>
                  <a:srgbClr val="000000"/>
                </a:solidFill>
                <a:cs typeface="Calibri"/>
              </a:rPr>
              <a:t>With Human Assistance</a:t>
            </a:r>
          </a:p>
          <a:p>
            <a:r>
              <a:rPr lang="en-US" sz="2600" b="1" dirty="0" smtClean="0">
                <a:solidFill>
                  <a:srgbClr val="000000"/>
                </a:solidFill>
                <a:cs typeface="Calibri"/>
              </a:rPr>
              <a:t>Purposeful</a:t>
            </a:r>
          </a:p>
          <a:p>
            <a:pPr lvl="1"/>
            <a:r>
              <a:rPr lang="en-US" sz="1800" dirty="0">
                <a:latin typeface="Calibri"/>
                <a:cs typeface="Calibri"/>
              </a:rPr>
              <a:t>Ornamental planting</a:t>
            </a:r>
          </a:p>
          <a:p>
            <a:pPr lvl="1"/>
            <a:r>
              <a:rPr lang="en-US" sz="1800" dirty="0">
                <a:latin typeface="Calibri"/>
                <a:cs typeface="Calibri"/>
              </a:rPr>
              <a:t>Erosion control</a:t>
            </a:r>
          </a:p>
          <a:p>
            <a:pPr lvl="1"/>
            <a:r>
              <a:rPr lang="en-US" sz="1800" dirty="0" smtClean="0">
                <a:cs typeface="Calibri"/>
              </a:rPr>
              <a:t>Wildlife value</a:t>
            </a:r>
          </a:p>
          <a:p>
            <a:pPr lvl="1"/>
            <a:r>
              <a:rPr lang="en-US" sz="1800" dirty="0" smtClean="0">
                <a:cs typeface="Calibri"/>
              </a:rPr>
              <a:t>Agriculture</a:t>
            </a:r>
            <a:r>
              <a:rPr lang="en-US" sz="1800" dirty="0">
                <a:cs typeface="Calibri"/>
              </a:rPr>
              <a:t>/Sport</a:t>
            </a:r>
          </a:p>
          <a:p>
            <a:pPr lvl="1"/>
            <a:r>
              <a:rPr lang="en-US" sz="1800" dirty="0">
                <a:cs typeface="Calibri"/>
              </a:rPr>
              <a:t>Pets/Aquariums </a:t>
            </a:r>
          </a:p>
          <a:p>
            <a:pPr lvl="1"/>
            <a:r>
              <a:rPr lang="en-US" sz="1800" dirty="0">
                <a:cs typeface="Calibri"/>
              </a:rPr>
              <a:t>Biological </a:t>
            </a:r>
            <a:r>
              <a:rPr lang="en-US" sz="1800" dirty="0" smtClean="0">
                <a:cs typeface="Calibri"/>
              </a:rPr>
              <a:t>Controls</a:t>
            </a:r>
            <a:endParaRPr lang="en-US" sz="1800" dirty="0">
              <a:cs typeface="Calibri"/>
            </a:endParaRP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48614" y="2462799"/>
            <a:ext cx="2287488" cy="1915531"/>
          </a:xfrm>
          <a:prstGeom prst="rect">
            <a:avLst/>
          </a:prstGeom>
          <a:ln w="15875">
            <a:solidFill>
              <a:schemeClr val="tx1"/>
            </a:solidFill>
          </a:ln>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73262" y="2462799"/>
            <a:ext cx="2204693" cy="1918370"/>
          </a:xfrm>
          <a:prstGeom prst="rect">
            <a:avLst/>
          </a:prstGeom>
          <a:ln w="15875">
            <a:solidFill>
              <a:schemeClr val="tx1"/>
            </a:solidFill>
          </a:ln>
        </p:spPr>
      </p:pic>
      <p:pic>
        <p:nvPicPr>
          <p:cNvPr id="4" name="Picture 3" descr="Nandina.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60841" y="4401368"/>
            <a:ext cx="2217114" cy="1729476"/>
          </a:xfrm>
          <a:prstGeom prst="rect">
            <a:avLst/>
          </a:prstGeom>
          <a:ln>
            <a:solidFill>
              <a:srgbClr val="000000"/>
            </a:solidFill>
          </a:ln>
        </p:spPr>
      </p:pic>
      <p:pic>
        <p:nvPicPr>
          <p:cNvPr id="6" name="Picture 5" descr="multiflora_rose.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41589" y="4401368"/>
            <a:ext cx="2294513" cy="1720885"/>
          </a:xfrm>
          <a:prstGeom prst="rect">
            <a:avLst/>
          </a:prstGeom>
          <a:ln>
            <a:solidFill>
              <a:srgbClr val="000000"/>
            </a:solidFill>
          </a:ln>
        </p:spPr>
      </p:pic>
      <p:sp>
        <p:nvSpPr>
          <p:cNvPr id="9" name="TextBox 8"/>
          <p:cNvSpPr txBox="1"/>
          <p:nvPr/>
        </p:nvSpPr>
        <p:spPr>
          <a:xfrm>
            <a:off x="298445" y="6182566"/>
            <a:ext cx="8876157" cy="430887"/>
          </a:xfrm>
          <a:prstGeom prst="rect">
            <a:avLst/>
          </a:prstGeom>
          <a:noFill/>
        </p:spPr>
        <p:txBody>
          <a:bodyPr wrap="square" rtlCol="0">
            <a:spAutoFit/>
          </a:bodyPr>
          <a:lstStyle/>
          <a:p>
            <a:pPr algn="ctr"/>
            <a:r>
              <a:rPr lang="en-US" sz="1100" baseline="30000" dirty="0" smtClean="0">
                <a:solidFill>
                  <a:srgbClr val="FFFFFF"/>
                </a:solidFill>
              </a:rPr>
              <a:t>1</a:t>
            </a:r>
            <a:r>
              <a:rPr lang="en-US" sz="1100" dirty="0" smtClean="0">
                <a:solidFill>
                  <a:srgbClr val="FFFFFF"/>
                </a:solidFill>
              </a:rPr>
              <a:t>Aelwyn </a:t>
            </a:r>
            <a:r>
              <a:rPr lang="en-US" sz="1100" dirty="0" err="1">
                <a:solidFill>
                  <a:srgbClr val="FFFFFF"/>
                </a:solidFill>
              </a:rPr>
              <a:t>Fliker</a:t>
            </a:r>
            <a:r>
              <a:rPr lang="en-US" sz="1100" dirty="0">
                <a:solidFill>
                  <a:srgbClr val="FFFFFF"/>
                </a:solidFill>
              </a:rPr>
              <a:t> </a:t>
            </a:r>
            <a:r>
              <a:rPr lang="en-US" sz="1100" dirty="0" smtClean="0">
                <a:solidFill>
                  <a:srgbClr val="FFFFFF"/>
                </a:solidFill>
              </a:rPr>
              <a:t>2007               </a:t>
            </a:r>
            <a:r>
              <a:rPr lang="en-US" sz="1100" baseline="30000" dirty="0">
                <a:solidFill>
                  <a:srgbClr val="FFFFFF"/>
                </a:solidFill>
              </a:rPr>
              <a:t>2</a:t>
            </a:r>
            <a:r>
              <a:rPr lang="en-US" sz="1100" dirty="0">
                <a:solidFill>
                  <a:srgbClr val="FFFFFF"/>
                </a:solidFill>
              </a:rPr>
              <a:t>http://io9.com/5833022/10-of-the-worlds-worst-invasive-species</a:t>
            </a:r>
            <a:r>
              <a:rPr lang="en-US" sz="1100" dirty="0" smtClean="0">
                <a:solidFill>
                  <a:srgbClr val="FFFFFF"/>
                </a:solidFill>
              </a:rPr>
              <a:t> </a:t>
            </a:r>
          </a:p>
          <a:p>
            <a:pPr algn="ctr"/>
            <a:r>
              <a:rPr lang="en-US" sz="1100" baseline="30000" dirty="0" smtClean="0">
                <a:solidFill>
                  <a:srgbClr val="FFFFFF"/>
                </a:solidFill>
              </a:rPr>
              <a:t>3</a:t>
            </a:r>
            <a:r>
              <a:rPr lang="en-US" sz="1100" dirty="0" smtClean="0">
                <a:solidFill>
                  <a:srgbClr val="FFFFFF"/>
                </a:solidFill>
              </a:rPr>
              <a:t>http</a:t>
            </a:r>
            <a:r>
              <a:rPr lang="en-US" sz="1100" dirty="0">
                <a:solidFill>
                  <a:srgbClr val="FFFFFF"/>
                </a:solidFill>
              </a:rPr>
              <a:t>://</a:t>
            </a:r>
            <a:r>
              <a:rPr lang="en-US" sz="1100" dirty="0" err="1">
                <a:solidFill>
                  <a:srgbClr val="FFFFFF"/>
                </a:solidFill>
              </a:rPr>
              <a:t>www.eddmaps.org</a:t>
            </a:r>
            <a:r>
              <a:rPr lang="en-US" sz="1100" dirty="0">
                <a:solidFill>
                  <a:srgbClr val="FFFFFF"/>
                </a:solidFill>
              </a:rPr>
              <a:t>/</a:t>
            </a:r>
            <a:r>
              <a:rPr lang="en-US" sz="1100" dirty="0" err="1">
                <a:solidFill>
                  <a:srgbClr val="FFFFFF"/>
                </a:solidFill>
              </a:rPr>
              <a:t>ipane</a:t>
            </a:r>
            <a:r>
              <a:rPr lang="en-US" sz="1100" dirty="0">
                <a:solidFill>
                  <a:srgbClr val="FFFFFF"/>
                </a:solidFill>
              </a:rPr>
              <a:t>/</a:t>
            </a:r>
            <a:r>
              <a:rPr lang="en-US" sz="1100" dirty="0" err="1">
                <a:solidFill>
                  <a:srgbClr val="FFFFFF"/>
                </a:solidFill>
              </a:rPr>
              <a:t>ipanespecies</a:t>
            </a:r>
            <a:r>
              <a:rPr lang="en-US" sz="1100" dirty="0">
                <a:solidFill>
                  <a:srgbClr val="FFFFFF"/>
                </a:solidFill>
              </a:rPr>
              <a:t>/shrubs/</a:t>
            </a:r>
            <a:r>
              <a:rPr lang="en-US" sz="1100" dirty="0" err="1" smtClean="0">
                <a:solidFill>
                  <a:srgbClr val="FFFFFF"/>
                </a:solidFill>
              </a:rPr>
              <a:t>Rosa_multiflora.htm</a:t>
            </a:r>
            <a:r>
              <a:rPr lang="en-US" sz="1100" dirty="0" smtClean="0">
                <a:solidFill>
                  <a:srgbClr val="FFFFFF"/>
                </a:solidFill>
              </a:rPr>
              <a:t>      </a:t>
            </a:r>
            <a:r>
              <a:rPr lang="en-US" sz="1100" baseline="30000" dirty="0" smtClean="0">
                <a:solidFill>
                  <a:srgbClr val="FFFFFF"/>
                </a:solidFill>
              </a:rPr>
              <a:t>4</a:t>
            </a:r>
            <a:r>
              <a:rPr lang="en-US" sz="1100" dirty="0" smtClean="0">
                <a:solidFill>
                  <a:srgbClr val="FFFFFF"/>
                </a:solidFill>
              </a:rPr>
              <a:t>Leslie </a:t>
            </a:r>
            <a:r>
              <a:rPr lang="en-US" sz="1100" dirty="0">
                <a:solidFill>
                  <a:srgbClr val="FFFFFF"/>
                </a:solidFill>
              </a:rPr>
              <a:t>J. </a:t>
            </a:r>
            <a:r>
              <a:rPr lang="en-US" sz="1100" dirty="0" err="1">
                <a:solidFill>
                  <a:srgbClr val="FFFFFF"/>
                </a:solidFill>
              </a:rPr>
              <a:t>Mehrhoff</a:t>
            </a:r>
            <a:r>
              <a:rPr lang="en-US" sz="1100" dirty="0">
                <a:solidFill>
                  <a:srgbClr val="FFFFFF"/>
                </a:solidFill>
              </a:rPr>
              <a:t>, University of Connecticut, </a:t>
            </a:r>
            <a:r>
              <a:rPr lang="en-US" sz="1100" dirty="0" err="1">
                <a:solidFill>
                  <a:srgbClr val="FFFFFF"/>
                </a:solidFill>
              </a:rPr>
              <a:t>Bugwood.org</a:t>
            </a:r>
            <a:endParaRPr lang="en-US" sz="1100" dirty="0"/>
          </a:p>
        </p:txBody>
      </p:sp>
      <p:sp>
        <p:nvSpPr>
          <p:cNvPr id="16" name="TextBox 15"/>
          <p:cNvSpPr txBox="1"/>
          <p:nvPr/>
        </p:nvSpPr>
        <p:spPr>
          <a:xfrm>
            <a:off x="6009843" y="4036050"/>
            <a:ext cx="279297" cy="246221"/>
          </a:xfrm>
          <a:prstGeom prst="rect">
            <a:avLst/>
          </a:prstGeom>
          <a:noFill/>
        </p:spPr>
        <p:txBody>
          <a:bodyPr wrap="square" rtlCol="0">
            <a:spAutoFit/>
          </a:bodyPr>
          <a:lstStyle/>
          <a:p>
            <a:r>
              <a:rPr lang="en-US" sz="1000" dirty="0">
                <a:solidFill>
                  <a:srgbClr val="FFFFFF"/>
                </a:solidFill>
              </a:rPr>
              <a:t>1</a:t>
            </a:r>
          </a:p>
        </p:txBody>
      </p:sp>
      <p:sp>
        <p:nvSpPr>
          <p:cNvPr id="17" name="TextBox 16"/>
          <p:cNvSpPr txBox="1"/>
          <p:nvPr/>
        </p:nvSpPr>
        <p:spPr>
          <a:xfrm>
            <a:off x="8283965" y="4034805"/>
            <a:ext cx="279297" cy="246221"/>
          </a:xfrm>
          <a:prstGeom prst="rect">
            <a:avLst/>
          </a:prstGeom>
          <a:noFill/>
        </p:spPr>
        <p:txBody>
          <a:bodyPr wrap="square" rtlCol="0">
            <a:spAutoFit/>
          </a:bodyPr>
          <a:lstStyle/>
          <a:p>
            <a:r>
              <a:rPr lang="en-US" sz="1000" dirty="0">
                <a:solidFill>
                  <a:srgbClr val="FFFFFF"/>
                </a:solidFill>
              </a:rPr>
              <a:t>2</a:t>
            </a:r>
          </a:p>
        </p:txBody>
      </p:sp>
      <p:sp>
        <p:nvSpPr>
          <p:cNvPr id="18" name="TextBox 17"/>
          <p:cNvSpPr txBox="1"/>
          <p:nvPr/>
        </p:nvSpPr>
        <p:spPr>
          <a:xfrm>
            <a:off x="6009843" y="5763281"/>
            <a:ext cx="279297" cy="246221"/>
          </a:xfrm>
          <a:prstGeom prst="rect">
            <a:avLst/>
          </a:prstGeom>
          <a:noFill/>
        </p:spPr>
        <p:txBody>
          <a:bodyPr wrap="square" rtlCol="0">
            <a:spAutoFit/>
          </a:bodyPr>
          <a:lstStyle/>
          <a:p>
            <a:r>
              <a:rPr lang="en-US" sz="1000" dirty="0">
                <a:solidFill>
                  <a:srgbClr val="FFFFFF"/>
                </a:solidFill>
              </a:rPr>
              <a:t>3</a:t>
            </a:r>
          </a:p>
        </p:txBody>
      </p:sp>
      <p:sp>
        <p:nvSpPr>
          <p:cNvPr id="19" name="TextBox 18"/>
          <p:cNvSpPr txBox="1"/>
          <p:nvPr/>
        </p:nvSpPr>
        <p:spPr>
          <a:xfrm>
            <a:off x="8298658" y="5763281"/>
            <a:ext cx="279297" cy="246221"/>
          </a:xfrm>
          <a:prstGeom prst="rect">
            <a:avLst/>
          </a:prstGeom>
          <a:noFill/>
        </p:spPr>
        <p:txBody>
          <a:bodyPr wrap="square" rtlCol="0">
            <a:spAutoFit/>
          </a:bodyPr>
          <a:lstStyle/>
          <a:p>
            <a:r>
              <a:rPr lang="en-US" sz="1000" dirty="0">
                <a:solidFill>
                  <a:srgbClr val="FFFFFF"/>
                </a:solidFill>
              </a:rPr>
              <a:t>4</a:t>
            </a:r>
          </a:p>
        </p:txBody>
      </p:sp>
    </p:spTree>
    <p:extLst>
      <p:ext uri="{BB962C8B-B14F-4D97-AF65-F5344CB8AC3E}">
        <p14:creationId xmlns:p14="http://schemas.microsoft.com/office/powerpoint/2010/main" val="2210859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832515"/>
            <a:ext cx="8521880" cy="3694031"/>
          </a:xfrm>
        </p:spPr>
        <p:txBody>
          <a:bodyPr>
            <a:normAutofit/>
          </a:bodyPr>
          <a:lstStyle/>
          <a:p>
            <a:pPr marL="0" lvl="1" indent="0" algn="ctr">
              <a:buNone/>
            </a:pPr>
            <a:r>
              <a:rPr lang="en-US" sz="2200" b="1" dirty="0">
                <a:solidFill>
                  <a:srgbClr val="000000"/>
                </a:solidFill>
                <a:cs typeface="Calibri"/>
              </a:rPr>
              <a:t>Example: Zebra Mussel Spread</a:t>
            </a:r>
          </a:p>
        </p:txBody>
      </p:sp>
      <p:pic>
        <p:nvPicPr>
          <p:cNvPr id="9" name="Picture 8" descr="ballast_water_spreads_non-natives.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09311" y="2396995"/>
            <a:ext cx="5759947" cy="4139669"/>
          </a:xfrm>
          <a:prstGeom prst="rect">
            <a:avLst/>
          </a:prstGeom>
        </p:spPr>
      </p:pic>
    </p:spTree>
    <p:extLst>
      <p:ext uri="{BB962C8B-B14F-4D97-AF65-F5344CB8AC3E}">
        <p14:creationId xmlns:p14="http://schemas.microsoft.com/office/powerpoint/2010/main" val="22703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851244"/>
            <a:ext cx="8521880" cy="509928"/>
          </a:xfrm>
        </p:spPr>
        <p:txBody>
          <a:bodyPr>
            <a:normAutofit/>
          </a:bodyPr>
          <a:lstStyle/>
          <a:p>
            <a:pPr marL="0" lvl="1" indent="0" algn="ctr">
              <a:buNone/>
            </a:pPr>
            <a:r>
              <a:rPr lang="en-US" sz="2200" b="1" dirty="0" smtClean="0">
                <a:solidFill>
                  <a:srgbClr val="000000"/>
                </a:solidFill>
                <a:cs typeface="Calibri"/>
              </a:rPr>
              <a:t>Zebra Mussel Spread</a:t>
            </a:r>
          </a:p>
        </p:txBody>
      </p:sp>
      <p:pic>
        <p:nvPicPr>
          <p:cNvPr id="6" name="Picture 5" descr="origin-and-destination-of-selected-species_976c.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43333" y="2361172"/>
            <a:ext cx="5948340" cy="3807152"/>
          </a:xfrm>
          <a:prstGeom prst="rect">
            <a:avLst/>
          </a:prstGeom>
          <a:ln>
            <a:solidFill>
              <a:schemeClr val="tx1"/>
            </a:solidFill>
          </a:ln>
        </p:spPr>
      </p:pic>
      <p:sp>
        <p:nvSpPr>
          <p:cNvPr id="4" name="TextBox 3"/>
          <p:cNvSpPr txBox="1"/>
          <p:nvPr/>
        </p:nvSpPr>
        <p:spPr>
          <a:xfrm>
            <a:off x="1128789" y="6350362"/>
            <a:ext cx="7258759" cy="276999"/>
          </a:xfrm>
          <a:prstGeom prst="rect">
            <a:avLst/>
          </a:prstGeom>
          <a:noFill/>
        </p:spPr>
        <p:txBody>
          <a:bodyPr wrap="square" rtlCol="0">
            <a:spAutoFit/>
          </a:bodyPr>
          <a:lstStyle/>
          <a:p>
            <a:pPr algn="ctr"/>
            <a:r>
              <a:rPr lang="en-US" sz="1200" dirty="0"/>
              <a:t>UNEP/GRID-</a:t>
            </a:r>
            <a:r>
              <a:rPr lang="en-US" sz="1200" dirty="0" err="1"/>
              <a:t>Arendal</a:t>
            </a:r>
            <a:r>
              <a:rPr lang="en-US" sz="1200" dirty="0"/>
              <a:t>: </a:t>
            </a:r>
            <a:r>
              <a:rPr lang="en-US" sz="1200" dirty="0" smtClean="0"/>
              <a:t>http</a:t>
            </a:r>
            <a:r>
              <a:rPr lang="en-US" sz="1200" dirty="0"/>
              <a:t>://</a:t>
            </a:r>
            <a:r>
              <a:rPr lang="en-US" sz="1200" dirty="0" err="1"/>
              <a:t>www.grida.no</a:t>
            </a:r>
            <a:r>
              <a:rPr lang="en-US" sz="1200" dirty="0"/>
              <a:t>/</a:t>
            </a:r>
            <a:r>
              <a:rPr lang="en-US" sz="1200" dirty="0" err="1"/>
              <a:t>graphicslib</a:t>
            </a:r>
            <a:r>
              <a:rPr lang="en-US" sz="1200" dirty="0"/>
              <a:t>/detail/origin-and-destination-of-selected-species_976c</a:t>
            </a:r>
          </a:p>
        </p:txBody>
      </p:sp>
    </p:spTree>
    <p:extLst>
      <p:ext uri="{BB962C8B-B14F-4D97-AF65-F5344CB8AC3E}">
        <p14:creationId xmlns:p14="http://schemas.microsoft.com/office/powerpoint/2010/main" val="200161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8388355" cy="4490811"/>
          </a:xfrm>
        </p:spPr>
        <p:txBody>
          <a:bodyPr>
            <a:normAutofit/>
          </a:bodyPr>
          <a:lstStyle/>
          <a:p>
            <a:pPr marL="0" lvl="1" indent="0" algn="ctr">
              <a:buNone/>
            </a:pPr>
            <a:r>
              <a:rPr lang="en-US" sz="2200" b="1" dirty="0" smtClean="0">
                <a:solidFill>
                  <a:srgbClr val="000000"/>
                </a:solidFill>
                <a:cs typeface="Calibri"/>
              </a:rPr>
              <a:t>Zebra Mussel Distribution</a:t>
            </a:r>
          </a:p>
          <a:p>
            <a:pPr marL="0" lvl="1" indent="0" algn="ctr">
              <a:buNone/>
            </a:pPr>
            <a:endParaRPr lang="en-US" sz="2200" b="1" dirty="0">
              <a:solidFill>
                <a:srgbClr val="000000"/>
              </a:solidFill>
              <a:cs typeface="Calibri"/>
            </a:endParaRPr>
          </a:p>
          <a:p>
            <a:pPr marL="0" lvl="1" indent="0" algn="ctr">
              <a:buNone/>
            </a:pPr>
            <a:r>
              <a:rPr lang="en-US" sz="2200" b="1" dirty="0" smtClean="0">
                <a:solidFill>
                  <a:srgbClr val="000000"/>
                </a:solidFill>
                <a:cs typeface="Calibri"/>
              </a:rPr>
              <a:t>          </a:t>
            </a:r>
          </a:p>
          <a:p>
            <a:pPr marL="0" lvl="1" indent="0" algn="ctr">
              <a:buNone/>
            </a:pPr>
            <a:r>
              <a:rPr lang="en-US" sz="2200" b="1" dirty="0">
                <a:solidFill>
                  <a:srgbClr val="000000"/>
                </a:solidFill>
                <a:cs typeface="Calibri"/>
              </a:rPr>
              <a:t> </a:t>
            </a:r>
            <a:r>
              <a:rPr lang="en-US" sz="2200" b="1" dirty="0" smtClean="0">
                <a:solidFill>
                  <a:srgbClr val="000000"/>
                </a:solidFill>
                <a:cs typeface="Calibri"/>
              </a:rPr>
              <a:t>                                                                2012</a:t>
            </a:r>
          </a:p>
          <a:p>
            <a:pPr marL="0" lvl="1" indent="0" algn="ctr">
              <a:buNone/>
            </a:pPr>
            <a:endParaRPr lang="en-US" sz="2200" b="1" dirty="0">
              <a:solidFill>
                <a:srgbClr val="000000"/>
              </a:solidFill>
              <a:cs typeface="Calibri"/>
            </a:endParaRPr>
          </a:p>
          <a:p>
            <a:pPr marL="0" lvl="1" indent="0" algn="ctr">
              <a:buNone/>
            </a:pPr>
            <a:endParaRPr lang="en-US" sz="2200" b="1" dirty="0" smtClean="0">
              <a:solidFill>
                <a:srgbClr val="000000"/>
              </a:solidFill>
              <a:cs typeface="Calibri"/>
            </a:endParaRPr>
          </a:p>
          <a:p>
            <a:pPr marL="0" lvl="1" indent="0" algn="ctr">
              <a:buNone/>
            </a:pPr>
            <a:endParaRPr lang="en-US" sz="2200" b="1" dirty="0">
              <a:solidFill>
                <a:srgbClr val="000000"/>
              </a:solidFill>
              <a:cs typeface="Calibri"/>
            </a:endParaRPr>
          </a:p>
          <a:p>
            <a:pPr marL="0" lvl="1" indent="0" algn="ctr">
              <a:buNone/>
            </a:pPr>
            <a:endParaRPr lang="en-US" sz="2200" b="1" dirty="0" smtClean="0">
              <a:solidFill>
                <a:srgbClr val="000000"/>
              </a:solidFill>
              <a:cs typeface="Calibri"/>
            </a:endParaRPr>
          </a:p>
          <a:p>
            <a:pPr marL="0" lvl="1" indent="0">
              <a:buNone/>
            </a:pPr>
            <a:r>
              <a:rPr lang="en-US" sz="2200" b="1" dirty="0">
                <a:solidFill>
                  <a:srgbClr val="000000"/>
                </a:solidFill>
                <a:cs typeface="Calibri"/>
              </a:rPr>
              <a:t> </a:t>
            </a:r>
            <a:r>
              <a:rPr lang="en-US" sz="2200" b="1" dirty="0" smtClean="0">
                <a:solidFill>
                  <a:srgbClr val="000000"/>
                </a:solidFill>
                <a:cs typeface="Calibri"/>
              </a:rPr>
              <a:t>            1988, 1998</a:t>
            </a:r>
          </a:p>
        </p:txBody>
      </p:sp>
      <p:pic>
        <p:nvPicPr>
          <p:cNvPr id="6" name="Picture 5" descr="zebra-mussel-map201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26856" y="3389961"/>
            <a:ext cx="4426550" cy="2845639"/>
          </a:xfrm>
          <a:prstGeom prst="rect">
            <a:avLst/>
          </a:prstGeom>
          <a:solidFill>
            <a:schemeClr val="bg1"/>
          </a:solidFill>
          <a:ln>
            <a:solidFill>
              <a:srgbClr val="000000"/>
            </a:solidFill>
          </a:ln>
        </p:spPr>
      </p:pic>
      <p:pic>
        <p:nvPicPr>
          <p:cNvPr id="4" name="Picture 3" descr="zebra_mussel1988&amp;1998.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7200" y="2365666"/>
            <a:ext cx="4301276" cy="2447115"/>
          </a:xfrm>
          <a:prstGeom prst="rect">
            <a:avLst/>
          </a:prstGeom>
          <a:ln>
            <a:solidFill>
              <a:srgbClr val="000000"/>
            </a:solidFill>
          </a:ln>
        </p:spPr>
      </p:pic>
    </p:spTree>
    <p:extLst>
      <p:ext uri="{BB962C8B-B14F-4D97-AF65-F5344CB8AC3E}">
        <p14:creationId xmlns:p14="http://schemas.microsoft.com/office/powerpoint/2010/main" val="236360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Invasive Species Spread</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973635"/>
            <a:ext cx="8521880" cy="3694031"/>
          </a:xfrm>
        </p:spPr>
        <p:txBody>
          <a:bodyPr>
            <a:normAutofit/>
          </a:bodyPr>
          <a:lstStyle/>
          <a:p>
            <a:pPr marL="0" lvl="1" indent="0" algn="ctr">
              <a:buNone/>
            </a:pPr>
            <a:r>
              <a:rPr lang="en-US" sz="2200" b="1" dirty="0" smtClean="0">
                <a:solidFill>
                  <a:srgbClr val="000000"/>
                </a:solidFill>
                <a:cs typeface="Calibri"/>
              </a:rPr>
              <a:t>Zebra Mussel – just one of many throughout the world!</a:t>
            </a:r>
          </a:p>
        </p:txBody>
      </p:sp>
      <p:pic>
        <p:nvPicPr>
          <p:cNvPr id="4" name="Picture 3" descr="invasive_marine_pathways.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6707" y="2574970"/>
            <a:ext cx="7805105" cy="3401807"/>
          </a:xfrm>
          <a:prstGeom prst="rect">
            <a:avLst/>
          </a:prstGeom>
          <a:ln>
            <a:solidFill>
              <a:srgbClr val="000000"/>
            </a:solidFill>
          </a:ln>
        </p:spPr>
      </p:pic>
      <p:sp>
        <p:nvSpPr>
          <p:cNvPr id="6" name="TextBox 5"/>
          <p:cNvSpPr txBox="1"/>
          <p:nvPr/>
        </p:nvSpPr>
        <p:spPr>
          <a:xfrm>
            <a:off x="1552085" y="6196297"/>
            <a:ext cx="6255390" cy="461665"/>
          </a:xfrm>
          <a:prstGeom prst="rect">
            <a:avLst/>
          </a:prstGeom>
          <a:noFill/>
        </p:spPr>
        <p:txBody>
          <a:bodyPr wrap="square" rtlCol="0">
            <a:spAutoFit/>
          </a:bodyPr>
          <a:lstStyle/>
          <a:p>
            <a:r>
              <a:rPr lang="en-US" sz="1200" dirty="0"/>
              <a:t>UNEP/GRID-</a:t>
            </a:r>
            <a:r>
              <a:rPr lang="en-US" sz="1200" dirty="0" err="1" smtClean="0"/>
              <a:t>Arendal</a:t>
            </a:r>
            <a:r>
              <a:rPr lang="en-US" sz="1200" dirty="0"/>
              <a:t>: http://</a:t>
            </a:r>
            <a:r>
              <a:rPr lang="en-US" sz="1200" dirty="0" err="1"/>
              <a:t>maps.grida.no</a:t>
            </a:r>
            <a:r>
              <a:rPr lang="en-US" sz="1200" dirty="0"/>
              <a:t>/go/graphic/major-pathways-and-origins-of-invasive-species-infestations-in-the-marine-environment</a:t>
            </a:r>
          </a:p>
        </p:txBody>
      </p:sp>
    </p:spTree>
    <p:extLst>
      <p:ext uri="{BB962C8B-B14F-4D97-AF65-F5344CB8AC3E}">
        <p14:creationId xmlns:p14="http://schemas.microsoft.com/office/powerpoint/2010/main" val="160369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8"/>
            <a:ext cx="9144000" cy="5371203"/>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8" y="1744791"/>
            <a:ext cx="4237410" cy="3620456"/>
          </a:xfrm>
        </p:spPr>
        <p:txBody>
          <a:bodyPr>
            <a:normAutofit/>
          </a:bodyPr>
          <a:lstStyle/>
          <a:p>
            <a:pPr marL="0" indent="0">
              <a:buNone/>
            </a:pPr>
            <a:endParaRPr lang="en-US" sz="2900" dirty="0">
              <a:solidFill>
                <a:srgbClr val="F9E1B9"/>
              </a:solidFill>
              <a:cs typeface="Calibri"/>
            </a:endParaRPr>
          </a:p>
          <a:p>
            <a:pPr marL="0" indent="0">
              <a:buNone/>
            </a:pPr>
            <a:endParaRPr lang="en-US" b="1" i="1" dirty="0">
              <a:cs typeface="Calibri"/>
            </a:endParaRPr>
          </a:p>
        </p:txBody>
      </p:sp>
      <p:sp>
        <p:nvSpPr>
          <p:cNvPr id="16" name="Content Placeholder 15"/>
          <p:cNvSpPr txBox="1">
            <a:spLocks/>
          </p:cNvSpPr>
          <p:nvPr/>
        </p:nvSpPr>
        <p:spPr>
          <a:xfrm>
            <a:off x="298446" y="2122146"/>
            <a:ext cx="4527553" cy="3545522"/>
          </a:xfrm>
          <a:prstGeom prst="rect">
            <a:avLst/>
          </a:prstGeom>
        </p:spPr>
        <p:txBody>
          <a:bodyPr vert="horz" lIns="91418" tIns="45709" rIns="91418" bIns="4570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buNone/>
            </a:pPr>
            <a:r>
              <a:rPr lang="en-US" dirty="0" smtClean="0">
                <a:latin typeface="Calibri"/>
                <a:cs typeface="Calibri"/>
              </a:rPr>
              <a:t>When do we notice?</a:t>
            </a:r>
          </a:p>
          <a:p>
            <a:pPr lvl="1">
              <a:lnSpc>
                <a:spcPct val="110000"/>
              </a:lnSpc>
              <a:spcBef>
                <a:spcPts val="0"/>
              </a:spcBef>
            </a:pPr>
            <a:r>
              <a:rPr lang="en-US" dirty="0" smtClean="0">
                <a:latin typeface="Calibri"/>
                <a:cs typeface="Calibri"/>
              </a:rPr>
              <a:t>Lag time</a:t>
            </a:r>
          </a:p>
          <a:p>
            <a:pPr lvl="1">
              <a:lnSpc>
                <a:spcPct val="110000"/>
              </a:lnSpc>
              <a:spcBef>
                <a:spcPts val="0"/>
              </a:spcBef>
            </a:pPr>
            <a:r>
              <a:rPr lang="en-US" dirty="0" smtClean="0">
                <a:latin typeface="Calibri"/>
                <a:cs typeface="Calibri"/>
              </a:rPr>
              <a:t>Too late?</a:t>
            </a:r>
          </a:p>
        </p:txBody>
      </p:sp>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63012" y="2122146"/>
            <a:ext cx="4405344" cy="4092770"/>
          </a:xfrm>
          <a:prstGeom prst="rect">
            <a:avLst/>
          </a:prstGeom>
          <a:ln w="15875">
            <a:solidFill>
              <a:schemeClr val="tx1"/>
            </a:solidFill>
          </a:ln>
        </p:spPr>
      </p:pic>
      <p:sp>
        <p:nvSpPr>
          <p:cNvPr id="2" name="Title 1"/>
          <p:cNvSpPr>
            <a:spLocks noGrp="1"/>
          </p:cNvSpPr>
          <p:nvPr>
            <p:ph type="title"/>
          </p:nvPr>
        </p:nvSpPr>
        <p:spPr>
          <a:xfrm>
            <a:off x="457200" y="698177"/>
            <a:ext cx="8229600" cy="640078"/>
          </a:xfrm>
        </p:spPr>
        <p:txBody>
          <a:bodyPr>
            <a:normAutofit/>
          </a:bodyPr>
          <a:lstStyle/>
          <a:p>
            <a:r>
              <a:rPr lang="en-US" sz="3300" dirty="0">
                <a:latin typeface="WC ROUGHTRAD Bta"/>
                <a:cs typeface="WC ROUGHTRAD Bta"/>
              </a:rPr>
              <a:t>Invasive Species: </a:t>
            </a:r>
            <a:r>
              <a:rPr lang="en-US" sz="3300" dirty="0" smtClean="0">
                <a:latin typeface="WC ROUGHTRAD Bta"/>
                <a:cs typeface="WC ROUGHTRAD Bta"/>
              </a:rPr>
              <a:t>Spread</a:t>
            </a:r>
            <a:endParaRPr lang="en-US" sz="2400" dirty="0"/>
          </a:p>
        </p:txBody>
      </p:sp>
      <p:pic>
        <p:nvPicPr>
          <p:cNvPr id="26" name="Picture 25"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5265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486798"/>
            <a:ext cx="9144000" cy="5371203"/>
            <a:chOff x="0" y="1486797"/>
            <a:chExt cx="9144000" cy="4404988"/>
          </a:xfrm>
        </p:grpSpPr>
        <p:pic>
          <p:nvPicPr>
            <p:cNvPr id="18" name="Picture 17"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9" name="Picture 18"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0" name="Picture 1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97411"/>
            <a:ext cx="8229600" cy="640078"/>
          </a:xfrm>
        </p:spPr>
        <p:txBody>
          <a:bodyPr>
            <a:noAutofit/>
          </a:bodyPr>
          <a:lstStyle/>
          <a:p>
            <a:r>
              <a:rPr lang="en-US" sz="3000" dirty="0">
                <a:latin typeface="WC ROUGHTRAD Bta"/>
                <a:cs typeface="WC ROUGHTRAD Bta"/>
              </a:rPr>
              <a:t>Invasive Species: Contradictions</a:t>
            </a:r>
            <a:endParaRPr lang="en-US" sz="3000" dirty="0"/>
          </a:p>
        </p:txBody>
      </p:sp>
      <p:pic>
        <p:nvPicPr>
          <p:cNvPr id="27" name="Picture 3" descr="picture-0141.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8024" y="2121022"/>
            <a:ext cx="4366426" cy="3274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 descr="BuffelGrassWipeOut.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48024" y="2900305"/>
            <a:ext cx="1709270" cy="249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DSCN4872.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69785" y="2121022"/>
            <a:ext cx="4366426" cy="3274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56671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2226408"/>
            <a:ext cx="8686800" cy="3704446"/>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600" dirty="0" smtClean="0">
                <a:solidFill>
                  <a:schemeClr val="accent6">
                    <a:lumMod val="50000"/>
                  </a:schemeClr>
                </a:solidFill>
                <a:latin typeface="WC ROUGHTRAD Bta"/>
                <a:cs typeface="WC ROUGHTRAD Bta"/>
              </a:rPr>
              <a:t>Battling Invasives</a:t>
            </a:r>
            <a:endParaRPr lang="en-US" sz="3600" dirty="0">
              <a:solidFill>
                <a:schemeClr val="accent6">
                  <a:lumMod val="50000"/>
                </a:schemeClr>
              </a:solidFill>
              <a:latin typeface="WC ROUGHTRAD Bta"/>
              <a:cs typeface="WC ROUGHTRAD Bta"/>
            </a:endParaRPr>
          </a:p>
          <a:p>
            <a:pPr algn="ctr"/>
            <a:endParaRPr lang="en-US" sz="2000" dirty="0">
              <a:solidFill>
                <a:schemeClr val="accent6">
                  <a:lumMod val="50000"/>
                </a:schemeClr>
              </a:solidFill>
              <a:latin typeface="WC ROUGHTRAD Bta"/>
              <a:cs typeface="WC ROUGHTRAD Bta"/>
            </a:endParaRPr>
          </a:p>
          <a:p>
            <a:pPr algn="ctr"/>
            <a:endParaRPr lang="en-US" sz="2000" b="1" i="1" dirty="0">
              <a:solidFill>
                <a:schemeClr val="accent6">
                  <a:lumMod val="75000"/>
                </a:schemeClr>
              </a:solidFill>
              <a:latin typeface="+mj-lt"/>
              <a:cs typeface="WC ROUGHTRAD Bta"/>
            </a:endParaRPr>
          </a:p>
          <a:p>
            <a:endParaRPr lang="en-US" b="1" i="1" dirty="0">
              <a:solidFill>
                <a:schemeClr val="accent6">
                  <a:lumMod val="75000"/>
                </a:schemeClr>
              </a:solidFill>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17955863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8"/>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a:bodyPr>
          <a:lstStyle/>
          <a:p>
            <a:r>
              <a:rPr lang="en-US" sz="3300" dirty="0">
                <a:latin typeface="WC ROUGHTRAD Bta"/>
                <a:cs typeface="WC ROUGHTRAD Bta"/>
              </a:rPr>
              <a:t>How We Can Battle Invasives</a:t>
            </a:r>
            <a:endParaRPr lang="en-US" sz="2400" dirty="0"/>
          </a:p>
        </p:txBody>
      </p:sp>
      <p:sp>
        <p:nvSpPr>
          <p:cNvPr id="19" name="Content Placeholder 8"/>
          <p:cNvSpPr>
            <a:spLocks noGrp="1"/>
          </p:cNvSpPr>
          <p:nvPr>
            <p:ph idx="1"/>
          </p:nvPr>
        </p:nvSpPr>
        <p:spPr>
          <a:xfrm>
            <a:off x="391826" y="1895767"/>
            <a:ext cx="7896589" cy="2943596"/>
          </a:xfrm>
        </p:spPr>
        <p:txBody>
          <a:bodyPr>
            <a:normAutofit/>
          </a:bodyPr>
          <a:lstStyle/>
          <a:p>
            <a:pPr marL="0" indent="0">
              <a:lnSpc>
                <a:spcPct val="120000"/>
              </a:lnSpc>
              <a:spcBef>
                <a:spcPts val="0"/>
              </a:spcBef>
              <a:buNone/>
            </a:pPr>
            <a:r>
              <a:rPr lang="en-US" sz="2800" b="1" dirty="0"/>
              <a:t>Responses to Invasive Species</a:t>
            </a:r>
          </a:p>
          <a:p>
            <a:pPr>
              <a:lnSpc>
                <a:spcPct val="120000"/>
              </a:lnSpc>
              <a:spcBef>
                <a:spcPts val="0"/>
              </a:spcBef>
            </a:pPr>
            <a:r>
              <a:rPr lang="en-US" sz="2400" b="1" dirty="0"/>
              <a:t>Organizations</a:t>
            </a:r>
            <a:endParaRPr lang="en-US" sz="2400" b="1" i="1" dirty="0"/>
          </a:p>
          <a:p>
            <a:pPr>
              <a:lnSpc>
                <a:spcPct val="120000"/>
              </a:lnSpc>
              <a:spcBef>
                <a:spcPts val="0"/>
              </a:spcBef>
            </a:pPr>
            <a:r>
              <a:rPr lang="en-US" sz="2400" b="1" dirty="0"/>
              <a:t>Action</a:t>
            </a:r>
          </a:p>
          <a:p>
            <a:pPr>
              <a:lnSpc>
                <a:spcPct val="120000"/>
              </a:lnSpc>
              <a:spcBef>
                <a:spcPts val="0"/>
              </a:spcBef>
            </a:pPr>
            <a:r>
              <a:rPr lang="en-US" sz="2400" b="1" dirty="0"/>
              <a:t>Outreach</a:t>
            </a:r>
          </a:p>
        </p:txBody>
      </p:sp>
      <p:pic>
        <p:nvPicPr>
          <p:cNvPr id="10" name="Picture 9"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grpSp>
        <p:nvGrpSpPr>
          <p:cNvPr id="3" name="Group 2"/>
          <p:cNvGrpSpPr/>
          <p:nvPr/>
        </p:nvGrpSpPr>
        <p:grpSpPr>
          <a:xfrm>
            <a:off x="5178205" y="2644495"/>
            <a:ext cx="2937709" cy="2942311"/>
            <a:chOff x="5906015" y="2302041"/>
            <a:chExt cx="2937709" cy="2942311"/>
          </a:xfrm>
        </p:grpSpPr>
        <p:pic>
          <p:nvPicPr>
            <p:cNvPr id="9" name="Picture 8" descr="smallinvaders_nv_blm.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70551" y="2302041"/>
              <a:ext cx="2401886" cy="2942311"/>
            </a:xfrm>
            <a:prstGeom prst="rect">
              <a:avLst/>
            </a:prstGeom>
            <a:ln w="28575">
              <a:solidFill>
                <a:srgbClr val="000000"/>
              </a:solidFill>
            </a:ln>
          </p:spPr>
        </p:pic>
        <p:sp>
          <p:nvSpPr>
            <p:cNvPr id="15" name="&quot;No&quot; Symbol 14"/>
            <p:cNvSpPr/>
            <p:nvPr/>
          </p:nvSpPr>
          <p:spPr>
            <a:xfrm>
              <a:off x="5906015" y="2409134"/>
              <a:ext cx="2937709" cy="2708011"/>
            </a:xfrm>
            <a:prstGeom prst="noSmoking">
              <a:avLst>
                <a:gd name="adj" fmla="val 851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6272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486798"/>
            <a:ext cx="9144000" cy="5371203"/>
            <a:chOff x="0" y="1486797"/>
            <a:chExt cx="9144000" cy="4404988"/>
          </a:xfrm>
        </p:grpSpPr>
        <p:pic>
          <p:nvPicPr>
            <p:cNvPr id="20" name="Picture 1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8" name="Picture 2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33" name="Picture 32"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Response</a:t>
            </a:r>
            <a:r>
              <a:rPr lang="en-US" dirty="0" smtClean="0"/>
              <a:t/>
            </a:r>
            <a:br>
              <a:rPr lang="en-US" dirty="0" smtClean="0"/>
            </a:br>
            <a:r>
              <a:rPr lang="en-US" sz="2400" dirty="0"/>
              <a:t>Committees and Agencies</a:t>
            </a:r>
          </a:p>
        </p:txBody>
      </p:sp>
      <p:sp>
        <p:nvSpPr>
          <p:cNvPr id="19" name="Content Placeholder 8"/>
          <p:cNvSpPr>
            <a:spLocks noGrp="1"/>
          </p:cNvSpPr>
          <p:nvPr>
            <p:ph idx="1"/>
          </p:nvPr>
        </p:nvSpPr>
        <p:spPr>
          <a:xfrm>
            <a:off x="245078" y="1788830"/>
            <a:ext cx="8919669" cy="4795893"/>
          </a:xfrm>
        </p:spPr>
        <p:txBody>
          <a:bodyPr>
            <a:noAutofit/>
          </a:bodyPr>
          <a:lstStyle/>
          <a:p>
            <a:pPr>
              <a:lnSpc>
                <a:spcPct val="120000"/>
              </a:lnSpc>
              <a:spcBef>
                <a:spcPts val="0"/>
              </a:spcBef>
            </a:pPr>
            <a:r>
              <a:rPr lang="en-US" sz="1600" b="1" dirty="0"/>
              <a:t>Administrative Committees: </a:t>
            </a:r>
            <a:r>
              <a:rPr lang="en-US" sz="1600" b="1" i="1" dirty="0"/>
              <a:t>Examples</a:t>
            </a:r>
          </a:p>
          <a:p>
            <a:pPr lvl="1">
              <a:lnSpc>
                <a:spcPct val="120000"/>
              </a:lnSpc>
              <a:spcBef>
                <a:spcPts val="0"/>
              </a:spcBef>
            </a:pPr>
            <a:r>
              <a:rPr lang="en-US" sz="1600" dirty="0"/>
              <a:t>National Invasive Species Council</a:t>
            </a:r>
          </a:p>
          <a:p>
            <a:pPr lvl="1">
              <a:lnSpc>
                <a:spcPct val="120000"/>
              </a:lnSpc>
              <a:spcBef>
                <a:spcPts val="0"/>
              </a:spcBef>
            </a:pPr>
            <a:r>
              <a:rPr lang="en-US" sz="1600" dirty="0"/>
              <a:t>Federal Interagency Weed Committee</a:t>
            </a:r>
          </a:p>
          <a:p>
            <a:pPr lvl="1">
              <a:lnSpc>
                <a:spcPct val="120000"/>
              </a:lnSpc>
              <a:spcBef>
                <a:spcPts val="0"/>
              </a:spcBef>
            </a:pPr>
            <a:r>
              <a:rPr lang="en-US" sz="1600" dirty="0"/>
              <a:t>Texas Invasive Plant and Pest Council </a:t>
            </a:r>
          </a:p>
          <a:p>
            <a:pPr lvl="1">
              <a:lnSpc>
                <a:spcPct val="120000"/>
              </a:lnSpc>
              <a:spcBef>
                <a:spcPts val="0"/>
              </a:spcBef>
            </a:pPr>
            <a:r>
              <a:rPr lang="en-US" sz="1600" dirty="0"/>
              <a:t>Texas Invasive Species Coordinating Committee</a:t>
            </a:r>
          </a:p>
          <a:p>
            <a:pPr>
              <a:lnSpc>
                <a:spcPct val="120000"/>
              </a:lnSpc>
              <a:spcBef>
                <a:spcPts val="0"/>
              </a:spcBef>
            </a:pPr>
            <a:r>
              <a:rPr lang="en-US" sz="1600" b="1" dirty="0"/>
              <a:t>Agencies:</a:t>
            </a:r>
          </a:p>
          <a:p>
            <a:pPr lvl="1">
              <a:lnSpc>
                <a:spcPct val="120000"/>
              </a:lnSpc>
              <a:spcBef>
                <a:spcPts val="0"/>
              </a:spcBef>
            </a:pPr>
            <a:r>
              <a:rPr lang="en-US" sz="1600" dirty="0"/>
              <a:t>Department of Agriculture (USDA)</a:t>
            </a:r>
          </a:p>
          <a:p>
            <a:pPr lvl="2">
              <a:lnSpc>
                <a:spcPct val="120000"/>
              </a:lnSpc>
              <a:spcBef>
                <a:spcPts val="0"/>
              </a:spcBef>
            </a:pPr>
            <a:r>
              <a:rPr lang="en-US" sz="1600" dirty="0"/>
              <a:t>Animal and Plant Health inspection Service (APHIS)</a:t>
            </a:r>
          </a:p>
          <a:p>
            <a:pPr lvl="2">
              <a:lnSpc>
                <a:spcPct val="120000"/>
              </a:lnSpc>
              <a:spcBef>
                <a:spcPts val="0"/>
              </a:spcBef>
            </a:pPr>
            <a:r>
              <a:rPr lang="en-US" sz="1600" dirty="0"/>
              <a:t>Natural Resources Conservation Service (NRCS)</a:t>
            </a:r>
          </a:p>
          <a:p>
            <a:pPr lvl="2">
              <a:lnSpc>
                <a:spcPct val="120000"/>
              </a:lnSpc>
              <a:spcBef>
                <a:spcPts val="0"/>
              </a:spcBef>
            </a:pPr>
            <a:r>
              <a:rPr lang="en-US" sz="1600" dirty="0"/>
              <a:t>Forest Service (FS)</a:t>
            </a:r>
          </a:p>
          <a:p>
            <a:pPr lvl="1">
              <a:lnSpc>
                <a:spcPct val="120000"/>
              </a:lnSpc>
              <a:spcBef>
                <a:spcPts val="0"/>
              </a:spcBef>
            </a:pPr>
            <a:r>
              <a:rPr lang="en-US" sz="1600" dirty="0"/>
              <a:t>Department of Commerce</a:t>
            </a:r>
          </a:p>
          <a:p>
            <a:pPr lvl="1">
              <a:lnSpc>
                <a:spcPct val="120000"/>
              </a:lnSpc>
              <a:spcBef>
                <a:spcPts val="0"/>
              </a:spcBef>
            </a:pPr>
            <a:r>
              <a:rPr lang="en-US" sz="1600" dirty="0"/>
              <a:t>Department of Interior </a:t>
            </a:r>
          </a:p>
          <a:p>
            <a:pPr lvl="1">
              <a:lnSpc>
                <a:spcPct val="120000"/>
              </a:lnSpc>
              <a:spcBef>
                <a:spcPts val="0"/>
              </a:spcBef>
            </a:pPr>
            <a:r>
              <a:rPr lang="en-US" sz="1600" dirty="0"/>
              <a:t>Texas Parks and Wildlife Department (TPWD)</a:t>
            </a:r>
          </a:p>
          <a:p>
            <a:pPr lvl="1">
              <a:lnSpc>
                <a:spcPct val="120000"/>
              </a:lnSpc>
              <a:spcBef>
                <a:spcPts val="0"/>
              </a:spcBef>
            </a:pPr>
            <a:r>
              <a:rPr lang="en-US" sz="1600" dirty="0" smtClean="0"/>
              <a:t>Many </a:t>
            </a:r>
            <a:r>
              <a:rPr lang="en-US" sz="1600" dirty="0"/>
              <a:t>more…..</a:t>
            </a:r>
          </a:p>
          <a:p>
            <a:pPr>
              <a:lnSpc>
                <a:spcPct val="120000"/>
              </a:lnSpc>
              <a:spcBef>
                <a:spcPts val="0"/>
              </a:spcBef>
            </a:pPr>
            <a:r>
              <a:rPr lang="en-US" sz="1600" b="1" dirty="0"/>
              <a:t>Austin:</a:t>
            </a:r>
          </a:p>
          <a:p>
            <a:pPr lvl="1">
              <a:lnSpc>
                <a:spcPct val="120000"/>
              </a:lnSpc>
              <a:spcBef>
                <a:spcPts val="0"/>
              </a:spcBef>
            </a:pPr>
            <a:r>
              <a:rPr lang="en-US" sz="1600" dirty="0"/>
              <a:t>City of Austin Invasive Species Management Plan</a:t>
            </a:r>
            <a:endParaRPr lang="en-US" sz="1600" b="1" i="1" dirty="0"/>
          </a:p>
        </p:txBody>
      </p:sp>
      <p:sp>
        <p:nvSpPr>
          <p:cNvPr id="3" name="Rectangle 2"/>
          <p:cNvSpPr/>
          <p:nvPr/>
        </p:nvSpPr>
        <p:spPr>
          <a:xfrm>
            <a:off x="6497152" y="1941417"/>
            <a:ext cx="2250095" cy="360176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9409" y="2193193"/>
            <a:ext cx="913896" cy="642675"/>
          </a:xfrm>
          <a:prstGeom prst="rect">
            <a:avLst/>
          </a:prstGeom>
          <a:solidFill>
            <a:schemeClr val="bg1"/>
          </a:solidFill>
          <a:ln>
            <a:noFill/>
          </a:ln>
        </p:spPr>
      </p:pic>
      <p:pic>
        <p:nvPicPr>
          <p:cNvPr id="22" name="Picture 21" descr="fs_shiel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37615" y="2193191"/>
            <a:ext cx="693686" cy="77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6308" y="4462216"/>
            <a:ext cx="1080960" cy="1080960"/>
          </a:xfrm>
          <a:prstGeom prst="rect">
            <a:avLst/>
          </a:prstGeom>
        </p:spPr>
      </p:pic>
      <p:pic>
        <p:nvPicPr>
          <p:cNvPr id="24" name="Picture 23"/>
          <p:cNvPicPr>
            <a:picLocks noChangeAspect="1"/>
          </p:cNvPicPr>
          <p:nvPr/>
        </p:nvPicPr>
        <p:blipFill>
          <a:blip r:embed="rId9"/>
          <a:stretch>
            <a:fillRect/>
          </a:stretch>
        </p:blipFill>
        <p:spPr>
          <a:xfrm>
            <a:off x="7813711" y="3325812"/>
            <a:ext cx="747122" cy="742453"/>
          </a:xfrm>
          <a:prstGeom prst="rect">
            <a:avLst/>
          </a:prstGeom>
          <a:ln w="15875">
            <a:noFill/>
          </a:ln>
        </p:spPr>
      </p:pic>
      <p:pic>
        <p:nvPicPr>
          <p:cNvPr id="25" name="Picture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655241" y="4536922"/>
            <a:ext cx="773754" cy="773754"/>
          </a:xfrm>
          <a:prstGeom prst="rect">
            <a:avLst/>
          </a:prstGeom>
          <a:ln w="15875">
            <a:noFill/>
          </a:ln>
        </p:spPr>
      </p:pic>
      <p:pic>
        <p:nvPicPr>
          <p:cNvPr id="26" name="Picture 2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60557" y="3281508"/>
            <a:ext cx="860401" cy="860401"/>
          </a:xfrm>
          <a:prstGeom prst="rect">
            <a:avLst/>
          </a:prstGeom>
        </p:spPr>
      </p:pic>
      <p:pic>
        <p:nvPicPr>
          <p:cNvPr id="18" name="Picture 17" descr="header_logo.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5232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a:bodyPr>
          <a:lstStyle/>
          <a:p>
            <a:r>
              <a:rPr lang="en-US" sz="2800" b="1" dirty="0" smtClean="0">
                <a:latin typeface="WC ROUGHTRAD Bta"/>
                <a:cs typeface="WC ROUGHTRAD Bta"/>
              </a:rPr>
              <a:t>Introduction to the Invaders of Texas Program</a:t>
            </a:r>
            <a:endParaRPr lang="en-US" sz="1800" b="1" dirty="0">
              <a:latin typeface="WC ROUGHTRAD Bta"/>
              <a:cs typeface="WC ROUGHTRAD Bta"/>
            </a:endParaRPr>
          </a:p>
        </p:txBody>
      </p:sp>
      <p:sp>
        <p:nvSpPr>
          <p:cNvPr id="3" name="Content Placeholder 2"/>
          <p:cNvSpPr>
            <a:spLocks noGrp="1"/>
          </p:cNvSpPr>
          <p:nvPr>
            <p:ph idx="1"/>
          </p:nvPr>
        </p:nvSpPr>
        <p:spPr>
          <a:xfrm>
            <a:off x="457200" y="1744791"/>
            <a:ext cx="8229601" cy="4822718"/>
          </a:xfrm>
        </p:spPr>
        <p:txBody>
          <a:bodyPr>
            <a:noAutofit/>
          </a:bodyPr>
          <a:lstStyle/>
          <a:p>
            <a:pPr marL="0" lvl="0" indent="0">
              <a:buNone/>
            </a:pPr>
            <a:r>
              <a:rPr lang="en-US" sz="2400" b="1" dirty="0" smtClean="0"/>
              <a:t>Objectives of the Program</a:t>
            </a:r>
          </a:p>
          <a:p>
            <a:pPr marL="0" indent="0">
              <a:buNone/>
            </a:pPr>
            <a:r>
              <a:rPr lang="en-US" sz="2400" dirty="0" smtClean="0"/>
              <a:t>After the training, participants will be citizen scientists able to:</a:t>
            </a:r>
          </a:p>
          <a:p>
            <a:r>
              <a:rPr lang="en-US" sz="1800" dirty="0" smtClean="0"/>
              <a:t>Define what invasive species are</a:t>
            </a:r>
          </a:p>
          <a:p>
            <a:r>
              <a:rPr lang="en-US" sz="1800" dirty="0" smtClean="0"/>
              <a:t>Discuss the various ways invasive species are harmful</a:t>
            </a:r>
          </a:p>
          <a:p>
            <a:r>
              <a:rPr lang="en-US" sz="1800" dirty="0" smtClean="0"/>
              <a:t>Discuss how invasive species spread, and how to prevent their spread</a:t>
            </a:r>
          </a:p>
          <a:p>
            <a:r>
              <a:rPr lang="en-US" sz="1800" dirty="0" smtClean="0"/>
              <a:t>Describe how the threat of invasives is addressed at different levels</a:t>
            </a:r>
          </a:p>
          <a:p>
            <a:r>
              <a:rPr lang="en-US" sz="1800" dirty="0" smtClean="0"/>
              <a:t>Identify several local invasive species, using appropriate plant anatomy terms</a:t>
            </a:r>
          </a:p>
          <a:p>
            <a:r>
              <a:rPr lang="en-US" sz="1800" dirty="0" smtClean="0"/>
              <a:t>Report the locations of invasive plants using either the smartphone app or a data sheet, camera, GPS unit, and the web</a:t>
            </a:r>
          </a:p>
          <a:p>
            <a:r>
              <a:rPr lang="en-US" sz="1800" dirty="0" smtClean="0"/>
              <a:t>Navigate the Texasinvasives.org website</a:t>
            </a:r>
          </a:p>
          <a:p>
            <a:r>
              <a:rPr lang="en-US" sz="1800" dirty="0" smtClean="0"/>
              <a:t>Describe the Sentinel Pest Network and use it to report invasive species of special concern</a:t>
            </a:r>
          </a:p>
          <a:p>
            <a:r>
              <a:rPr lang="en-US" sz="1800" dirty="0" smtClean="0"/>
              <a:t>Discuss the basics of management of invasive species, and state regulations</a:t>
            </a:r>
          </a:p>
          <a:p>
            <a:r>
              <a:rPr lang="en-US" sz="1800" dirty="0" smtClean="0"/>
              <a:t>Use the Eradicator Calculator to report eradication efforts</a:t>
            </a: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966853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640078"/>
          </a:xfrm>
        </p:spPr>
        <p:txBody>
          <a:bodyPr>
            <a:normAutofit/>
          </a:bodyPr>
          <a:lstStyle/>
          <a:p>
            <a:r>
              <a:rPr lang="en-US" sz="3000" dirty="0">
                <a:latin typeface="WC ROUGHTRAD Bta"/>
                <a:cs typeface="WC ROUGHTRAD Bta"/>
              </a:rPr>
              <a:t>Texas Invasive Plant &amp; Pest Council (TIPPC)</a:t>
            </a:r>
            <a:endParaRPr lang="en-US" sz="3000" dirty="0"/>
          </a:p>
        </p:txBody>
      </p:sp>
      <p:sp>
        <p:nvSpPr>
          <p:cNvPr id="19" name="Content Placeholder 8"/>
          <p:cNvSpPr>
            <a:spLocks noGrp="1"/>
          </p:cNvSpPr>
          <p:nvPr>
            <p:ph idx="1"/>
          </p:nvPr>
        </p:nvSpPr>
        <p:spPr>
          <a:xfrm>
            <a:off x="243787" y="1744788"/>
            <a:ext cx="5930671" cy="4839933"/>
          </a:xfrm>
        </p:spPr>
        <p:txBody>
          <a:bodyPr>
            <a:normAutofit lnSpcReduction="10000"/>
          </a:bodyPr>
          <a:lstStyle/>
          <a:p>
            <a:r>
              <a:rPr lang="en-US" sz="2400" dirty="0"/>
              <a:t>The Council is comprised of stakeholders from government agencies, conservation organizations, academia, green industry and the public to form one unified body in addressing the threat of invasive species.</a:t>
            </a:r>
            <a:br>
              <a:rPr lang="en-US" sz="2400" dirty="0"/>
            </a:br>
            <a:r>
              <a:rPr lang="en-US" sz="2400" dirty="0"/>
              <a:t> </a:t>
            </a:r>
          </a:p>
          <a:p>
            <a:r>
              <a:rPr lang="en-US" sz="2400" dirty="0"/>
              <a:t>TIPPC seeks to: </a:t>
            </a:r>
          </a:p>
          <a:p>
            <a:pPr lvl="1"/>
            <a:r>
              <a:rPr lang="en-US" sz="2400" dirty="0"/>
              <a:t>promote understanding and awareness</a:t>
            </a:r>
          </a:p>
          <a:p>
            <a:pPr lvl="1"/>
            <a:r>
              <a:rPr lang="en-US" sz="2400" dirty="0"/>
              <a:t>to provide a forum for the exchange of information</a:t>
            </a:r>
          </a:p>
          <a:p>
            <a:pPr lvl="1"/>
            <a:r>
              <a:rPr lang="en-US" sz="2400" dirty="0"/>
              <a:t>support research and restoration activities that reduce impacts of invasive plants and pests in Texas.</a:t>
            </a:r>
            <a:endParaRPr lang="en-US" b="1" i="1" dirty="0" smtClean="0"/>
          </a:p>
        </p:txBody>
      </p:sp>
      <p:pic>
        <p:nvPicPr>
          <p:cNvPr id="9" name="Picture 8" descr="tippc_logo_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74458" y="2444527"/>
            <a:ext cx="2446394" cy="2456180"/>
          </a:xfrm>
          <a:prstGeom prst="rect">
            <a:avLst/>
          </a:prstGeom>
        </p:spPr>
      </p:pic>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51979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486798"/>
            <a:ext cx="9144000" cy="5371203"/>
            <a:chOff x="0" y="1486797"/>
            <a:chExt cx="9144000" cy="4404988"/>
          </a:xfrm>
        </p:grpSpPr>
        <p:pic>
          <p:nvPicPr>
            <p:cNvPr id="22" name="Picture 2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3" name="Picture 2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4" name="Picture 2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Response</a:t>
            </a:r>
            <a:r>
              <a:rPr lang="en-US" dirty="0" smtClean="0"/>
              <a:t/>
            </a:r>
            <a:br>
              <a:rPr lang="en-US" dirty="0" smtClean="0"/>
            </a:br>
            <a:r>
              <a:rPr lang="en-US" sz="2400" dirty="0"/>
              <a:t>Action</a:t>
            </a:r>
          </a:p>
        </p:txBody>
      </p:sp>
      <p:sp>
        <p:nvSpPr>
          <p:cNvPr id="19" name="Content Placeholder 8"/>
          <p:cNvSpPr>
            <a:spLocks noGrp="1"/>
          </p:cNvSpPr>
          <p:nvPr>
            <p:ph idx="1"/>
          </p:nvPr>
        </p:nvSpPr>
        <p:spPr>
          <a:xfrm>
            <a:off x="143823" y="1719632"/>
            <a:ext cx="5235003" cy="4865092"/>
          </a:xfrm>
        </p:spPr>
        <p:txBody>
          <a:bodyPr>
            <a:normAutofit fontScale="92500" lnSpcReduction="10000"/>
          </a:bodyPr>
          <a:lstStyle/>
          <a:p>
            <a:pPr>
              <a:lnSpc>
                <a:spcPct val="120000"/>
              </a:lnSpc>
              <a:spcBef>
                <a:spcPts val="0"/>
              </a:spcBef>
            </a:pPr>
            <a:r>
              <a:rPr lang="en-US" sz="2000" dirty="0" smtClean="0"/>
              <a:t>Regulation</a:t>
            </a:r>
            <a:endParaRPr lang="en-US" sz="2000" dirty="0"/>
          </a:p>
          <a:p>
            <a:pPr lvl="1">
              <a:lnSpc>
                <a:spcPct val="120000"/>
              </a:lnSpc>
              <a:spcBef>
                <a:spcPts val="0"/>
              </a:spcBef>
            </a:pPr>
            <a:r>
              <a:rPr lang="en-US" sz="1800" dirty="0"/>
              <a:t>Import and export restrictions (USDA-APHIS)</a:t>
            </a:r>
          </a:p>
          <a:p>
            <a:pPr lvl="1">
              <a:lnSpc>
                <a:spcPct val="120000"/>
              </a:lnSpc>
              <a:spcBef>
                <a:spcPts val="0"/>
              </a:spcBef>
            </a:pPr>
            <a:r>
              <a:rPr lang="en-US" sz="1800" dirty="0"/>
              <a:t>Inspections and surveillance</a:t>
            </a:r>
          </a:p>
          <a:p>
            <a:pPr lvl="1">
              <a:lnSpc>
                <a:spcPct val="120000"/>
              </a:lnSpc>
              <a:spcBef>
                <a:spcPts val="0"/>
              </a:spcBef>
            </a:pPr>
            <a:r>
              <a:rPr lang="en-US" sz="1800" i="1" dirty="0"/>
              <a:t>Example: </a:t>
            </a:r>
            <a:r>
              <a:rPr lang="en-US" sz="1800" dirty="0"/>
              <a:t>Texas Department of </a:t>
            </a:r>
            <a:endParaRPr lang="en-US" sz="1800" dirty="0" smtClean="0"/>
          </a:p>
          <a:p>
            <a:pPr marL="514229" lvl="1" indent="0">
              <a:lnSpc>
                <a:spcPct val="120000"/>
              </a:lnSpc>
              <a:spcBef>
                <a:spcPts val="0"/>
              </a:spcBef>
              <a:buNone/>
            </a:pPr>
            <a:r>
              <a:rPr lang="en-US" sz="1800" dirty="0"/>
              <a:t> </a:t>
            </a:r>
            <a:r>
              <a:rPr lang="en-US" sz="1800" dirty="0" smtClean="0"/>
              <a:t>     Agriculture </a:t>
            </a:r>
            <a:r>
              <a:rPr lang="en-US" sz="1800" dirty="0"/>
              <a:t>Noxious Plants List</a:t>
            </a:r>
          </a:p>
          <a:p>
            <a:pPr>
              <a:lnSpc>
                <a:spcPct val="120000"/>
              </a:lnSpc>
              <a:spcBef>
                <a:spcPts val="0"/>
              </a:spcBef>
            </a:pPr>
            <a:r>
              <a:rPr lang="en-US" sz="2000" dirty="0"/>
              <a:t>Research</a:t>
            </a:r>
          </a:p>
          <a:p>
            <a:pPr lvl="1">
              <a:lnSpc>
                <a:spcPct val="120000"/>
              </a:lnSpc>
              <a:spcBef>
                <a:spcPts val="0"/>
              </a:spcBef>
            </a:pPr>
            <a:r>
              <a:rPr lang="en-US" sz="1800" dirty="0"/>
              <a:t>Species </a:t>
            </a:r>
            <a:r>
              <a:rPr lang="en-US" sz="1800" dirty="0" smtClean="0"/>
              <a:t>biology/ecology</a:t>
            </a:r>
            <a:endParaRPr lang="en-US" sz="1800" dirty="0"/>
          </a:p>
          <a:p>
            <a:pPr lvl="1">
              <a:lnSpc>
                <a:spcPct val="120000"/>
              </a:lnSpc>
              <a:spcBef>
                <a:spcPts val="0"/>
              </a:spcBef>
            </a:pPr>
            <a:r>
              <a:rPr lang="en-US" sz="1800" dirty="0"/>
              <a:t>Ecological impacts</a:t>
            </a:r>
          </a:p>
          <a:p>
            <a:pPr lvl="1">
              <a:lnSpc>
                <a:spcPct val="120000"/>
              </a:lnSpc>
              <a:spcBef>
                <a:spcPts val="0"/>
              </a:spcBef>
            </a:pPr>
            <a:r>
              <a:rPr lang="en-US" sz="1800" dirty="0" smtClean="0"/>
              <a:t>Detection/monitoring</a:t>
            </a:r>
          </a:p>
          <a:p>
            <a:pPr lvl="1">
              <a:lnSpc>
                <a:spcPct val="120000"/>
              </a:lnSpc>
              <a:spcBef>
                <a:spcPts val="0"/>
              </a:spcBef>
            </a:pPr>
            <a:r>
              <a:rPr lang="en-US" sz="1800" dirty="0" smtClean="0"/>
              <a:t>Control/management </a:t>
            </a:r>
            <a:r>
              <a:rPr lang="en-US" sz="1800" dirty="0"/>
              <a:t>methods</a:t>
            </a:r>
          </a:p>
          <a:p>
            <a:pPr lvl="1">
              <a:lnSpc>
                <a:spcPct val="120000"/>
              </a:lnSpc>
              <a:spcBef>
                <a:spcPts val="0"/>
              </a:spcBef>
            </a:pPr>
            <a:r>
              <a:rPr lang="en-US" sz="1800" dirty="0"/>
              <a:t>Biological </a:t>
            </a:r>
            <a:r>
              <a:rPr lang="en-US" sz="1800" dirty="0" smtClean="0"/>
              <a:t>controls</a:t>
            </a:r>
          </a:p>
          <a:p>
            <a:pPr lvl="1">
              <a:lnSpc>
                <a:spcPct val="120000"/>
              </a:lnSpc>
              <a:spcBef>
                <a:spcPts val="0"/>
              </a:spcBef>
            </a:pPr>
            <a:r>
              <a:rPr lang="en-US" sz="1800" dirty="0" smtClean="0"/>
              <a:t>Restoration</a:t>
            </a:r>
            <a:endParaRPr lang="en-US" sz="1800" dirty="0"/>
          </a:p>
          <a:p>
            <a:pPr>
              <a:lnSpc>
                <a:spcPct val="120000"/>
              </a:lnSpc>
              <a:spcBef>
                <a:spcPts val="0"/>
              </a:spcBef>
            </a:pPr>
            <a:r>
              <a:rPr lang="en-US" sz="2000" dirty="0"/>
              <a:t>Control and Management</a:t>
            </a:r>
          </a:p>
          <a:p>
            <a:pPr>
              <a:lnSpc>
                <a:spcPct val="120000"/>
              </a:lnSpc>
              <a:spcBef>
                <a:spcPts val="0"/>
              </a:spcBef>
            </a:pPr>
            <a:r>
              <a:rPr lang="en-US" sz="2000" dirty="0"/>
              <a:t>Monitoring</a:t>
            </a:r>
          </a:p>
          <a:p>
            <a:pPr>
              <a:lnSpc>
                <a:spcPct val="120000"/>
              </a:lnSpc>
              <a:spcBef>
                <a:spcPts val="0"/>
              </a:spcBef>
            </a:pPr>
            <a:r>
              <a:rPr lang="en-US" sz="2000" dirty="0" smtClean="0"/>
              <a:t>Restoration</a:t>
            </a:r>
            <a:endParaRPr lang="en-US" sz="2000" dirty="0"/>
          </a:p>
        </p:txBody>
      </p:sp>
      <p:pic>
        <p:nvPicPr>
          <p:cNvPr id="21" name="Picture 20"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grpSp>
        <p:nvGrpSpPr>
          <p:cNvPr id="3" name="Group 2"/>
          <p:cNvGrpSpPr/>
          <p:nvPr/>
        </p:nvGrpSpPr>
        <p:grpSpPr>
          <a:xfrm>
            <a:off x="5935545" y="2095859"/>
            <a:ext cx="2605016" cy="4333622"/>
            <a:chOff x="5935545" y="2095859"/>
            <a:chExt cx="2605016" cy="4333622"/>
          </a:xfrm>
        </p:grpSpPr>
        <p:pic>
          <p:nvPicPr>
            <p:cNvPr id="18" name="Content Placeholder 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965299" y="2095859"/>
              <a:ext cx="2575262" cy="1660264"/>
            </a:xfrm>
            <a:prstGeom prst="rect">
              <a:avLst/>
            </a:prstGeom>
            <a:ln w="15875">
              <a:solidFill>
                <a:srgbClr val="953735"/>
              </a:solidFill>
              <a:miter lim="800000"/>
              <a:headEnd/>
              <a:tailEnd/>
            </a:ln>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935545" y="3756123"/>
              <a:ext cx="2605016" cy="1245767"/>
            </a:xfrm>
            <a:prstGeom prst="rect">
              <a:avLst/>
            </a:prstGeom>
            <a:ln>
              <a:solidFill>
                <a:srgbClr val="953735"/>
              </a:solidFill>
            </a:ln>
          </p:spPr>
        </p:pic>
        <p:pic>
          <p:nvPicPr>
            <p:cNvPr id="11" name="Pictur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65299" y="5001890"/>
              <a:ext cx="2575262" cy="1427591"/>
            </a:xfrm>
            <a:prstGeom prst="rect">
              <a:avLst/>
            </a:prstGeom>
            <a:ln>
              <a:solidFill>
                <a:srgbClr val="953735"/>
              </a:solidFill>
            </a:ln>
          </p:spPr>
        </p:pic>
      </p:grpSp>
    </p:spTree>
    <p:extLst>
      <p:ext uri="{BB962C8B-B14F-4D97-AF65-F5344CB8AC3E}">
        <p14:creationId xmlns:p14="http://schemas.microsoft.com/office/powerpoint/2010/main" val="278211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486798"/>
            <a:ext cx="9144000" cy="5371203"/>
            <a:chOff x="0" y="1486797"/>
            <a:chExt cx="9144000" cy="4404988"/>
          </a:xfrm>
        </p:grpSpPr>
        <p:pic>
          <p:nvPicPr>
            <p:cNvPr id="18" name="Picture 17"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0" name="Picture 19"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1" name="Picture 20"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534679"/>
            <a:ext cx="8229600" cy="842939"/>
          </a:xfrm>
        </p:spPr>
        <p:txBody>
          <a:bodyPr>
            <a:noAutofit/>
          </a:bodyPr>
          <a:lstStyle/>
          <a:p>
            <a:r>
              <a:rPr lang="en-US" sz="2800" dirty="0">
                <a:latin typeface="WC ROUGHTRAD Bta"/>
                <a:cs typeface="WC ROUGHTRAD Bta"/>
              </a:rPr>
              <a:t>Invasive Plant Control and </a:t>
            </a:r>
            <a:br>
              <a:rPr lang="en-US" sz="2800" dirty="0">
                <a:latin typeface="WC ROUGHTRAD Bta"/>
                <a:cs typeface="WC ROUGHTRAD Bta"/>
              </a:rPr>
            </a:br>
            <a:r>
              <a:rPr lang="en-US" sz="2800" dirty="0">
                <a:latin typeface="WC ROUGHTRAD Bta"/>
                <a:cs typeface="WC ROUGHTRAD Bta"/>
              </a:rPr>
              <a:t>Restoration Research</a:t>
            </a:r>
            <a:endParaRPr lang="en-US" sz="2800" dirty="0"/>
          </a:p>
        </p:txBody>
      </p:sp>
      <p:sp>
        <p:nvSpPr>
          <p:cNvPr id="19" name="Content Placeholder 8"/>
          <p:cNvSpPr>
            <a:spLocks noGrp="1"/>
          </p:cNvSpPr>
          <p:nvPr>
            <p:ph idx="1"/>
          </p:nvPr>
        </p:nvSpPr>
        <p:spPr>
          <a:xfrm>
            <a:off x="243788" y="1952748"/>
            <a:ext cx="4866094" cy="3922878"/>
          </a:xfrm>
        </p:spPr>
        <p:txBody>
          <a:bodyPr>
            <a:normAutofit fontScale="92500" lnSpcReduction="20000"/>
          </a:bodyPr>
          <a:lstStyle/>
          <a:p>
            <a:pPr>
              <a:lnSpc>
                <a:spcPct val="110000"/>
              </a:lnSpc>
            </a:pPr>
            <a:r>
              <a:rPr lang="en-US" sz="2200" dirty="0"/>
              <a:t>Research involves:</a:t>
            </a:r>
          </a:p>
          <a:p>
            <a:pPr lvl="1">
              <a:lnSpc>
                <a:spcPct val="110000"/>
              </a:lnSpc>
            </a:pPr>
            <a:r>
              <a:rPr lang="en-US" sz="2200" dirty="0"/>
              <a:t>invasive plant biology and ecology</a:t>
            </a:r>
          </a:p>
          <a:p>
            <a:pPr lvl="1">
              <a:lnSpc>
                <a:spcPct val="110000"/>
              </a:lnSpc>
            </a:pPr>
            <a:r>
              <a:rPr lang="en-US" sz="2200" dirty="0"/>
              <a:t>detection and monitoring</a:t>
            </a:r>
          </a:p>
          <a:p>
            <a:pPr lvl="1">
              <a:lnSpc>
                <a:spcPct val="110000"/>
              </a:lnSpc>
            </a:pPr>
            <a:r>
              <a:rPr lang="en-US" sz="2200" dirty="0"/>
              <a:t>management of invasive species </a:t>
            </a:r>
          </a:p>
          <a:p>
            <a:pPr lvl="1">
              <a:lnSpc>
                <a:spcPct val="110000"/>
              </a:lnSpc>
            </a:pPr>
            <a:r>
              <a:rPr lang="en-US" sz="2200" dirty="0"/>
              <a:t>restoration of the landscape</a:t>
            </a:r>
          </a:p>
          <a:p>
            <a:pPr>
              <a:lnSpc>
                <a:spcPct val="130000"/>
              </a:lnSpc>
            </a:pPr>
            <a:r>
              <a:rPr lang="en-US" sz="2200" dirty="0"/>
              <a:t>Studies have determined: </a:t>
            </a:r>
          </a:p>
          <a:p>
            <a:pPr lvl="1">
              <a:lnSpc>
                <a:spcPct val="110000"/>
              </a:lnSpc>
            </a:pPr>
            <a:r>
              <a:rPr lang="en-US" sz="2200" dirty="0"/>
              <a:t>seasonal fires can eliminate some invasive plants species while leaving native plants, flora and foliage intact.</a:t>
            </a:r>
          </a:p>
          <a:p>
            <a:pPr lvl="1">
              <a:lnSpc>
                <a:spcPct val="110000"/>
              </a:lnSpc>
            </a:pPr>
            <a:r>
              <a:rPr lang="en-US" sz="2200" dirty="0"/>
              <a:t>some invasive species can be removed by sowing native seed mixes.</a:t>
            </a:r>
          </a:p>
        </p:txBody>
      </p:sp>
      <p:pic>
        <p:nvPicPr>
          <p:cNvPr id="3" name="Picture 2"/>
          <p:cNvPicPr>
            <a:picLocks noChangeAspect="1"/>
          </p:cNvPicPr>
          <p:nvPr/>
        </p:nvPicPr>
        <p:blipFill>
          <a:blip r:embed="rId6"/>
          <a:stretch>
            <a:fillRect/>
          </a:stretch>
        </p:blipFill>
        <p:spPr>
          <a:xfrm>
            <a:off x="5266985" y="4003667"/>
            <a:ext cx="3499135" cy="1939738"/>
          </a:xfrm>
          <a:prstGeom prst="rect">
            <a:avLst/>
          </a:prstGeom>
          <a:ln>
            <a:solidFill>
              <a:srgbClr val="000000"/>
            </a:solidFill>
          </a:ln>
        </p:spPr>
      </p:pic>
      <p:pic>
        <p:nvPicPr>
          <p:cNvPr id="9" name="Picture 8"/>
          <p:cNvPicPr>
            <a:picLocks noChangeAspect="1"/>
          </p:cNvPicPr>
          <p:nvPr/>
        </p:nvPicPr>
        <p:blipFill>
          <a:blip r:embed="rId7"/>
          <a:stretch>
            <a:fillRect/>
          </a:stretch>
        </p:blipFill>
        <p:spPr>
          <a:xfrm>
            <a:off x="5266985" y="2063929"/>
            <a:ext cx="3499135" cy="1939738"/>
          </a:xfrm>
          <a:prstGeom prst="rect">
            <a:avLst/>
          </a:prstGeom>
          <a:ln>
            <a:solidFill>
              <a:schemeClr val="tx1"/>
            </a:solidFill>
          </a:ln>
        </p:spPr>
      </p:pic>
      <p:pic>
        <p:nvPicPr>
          <p:cNvPr id="17" name="Picture 16"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59724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1486798"/>
            <a:ext cx="9144000" cy="5371203"/>
            <a:chOff x="0" y="1486797"/>
            <a:chExt cx="9144000" cy="4404988"/>
          </a:xfrm>
        </p:grpSpPr>
        <p:pic>
          <p:nvPicPr>
            <p:cNvPr id="23" name="Picture 2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4" name="Picture 2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5" name="Picture 2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53702"/>
            <a:ext cx="8229600" cy="640078"/>
          </a:xfrm>
        </p:spPr>
        <p:txBody>
          <a:bodyPr>
            <a:normAutofit fontScale="90000"/>
          </a:bodyPr>
          <a:lstStyle/>
          <a:p>
            <a:r>
              <a:rPr lang="en-US" sz="3300" dirty="0">
                <a:latin typeface="WC ROUGHTRAD Bta"/>
                <a:cs typeface="WC ROUGHTRAD Bta"/>
              </a:rPr>
              <a:t>Invasive Species: Response</a:t>
            </a:r>
            <a:r>
              <a:rPr lang="en-US" sz="3300" dirty="0"/>
              <a:t/>
            </a:r>
            <a:br>
              <a:rPr lang="en-US" sz="3300" dirty="0"/>
            </a:br>
            <a:r>
              <a:rPr lang="en-US" sz="2400" dirty="0"/>
              <a:t>Outreach</a:t>
            </a:r>
          </a:p>
        </p:txBody>
      </p:sp>
      <p:sp>
        <p:nvSpPr>
          <p:cNvPr id="19" name="Content Placeholder 8"/>
          <p:cNvSpPr>
            <a:spLocks noGrp="1"/>
          </p:cNvSpPr>
          <p:nvPr>
            <p:ph idx="1"/>
          </p:nvPr>
        </p:nvSpPr>
        <p:spPr>
          <a:xfrm>
            <a:off x="209174" y="1871630"/>
            <a:ext cx="5154706" cy="4762251"/>
          </a:xfrm>
        </p:spPr>
        <p:txBody>
          <a:bodyPr>
            <a:normAutofit fontScale="92500"/>
          </a:bodyPr>
          <a:lstStyle/>
          <a:p>
            <a:pPr>
              <a:lnSpc>
                <a:spcPct val="120000"/>
              </a:lnSpc>
              <a:spcBef>
                <a:spcPts val="0"/>
              </a:spcBef>
            </a:pPr>
            <a:r>
              <a:rPr lang="en-US" sz="2100" dirty="0" smtClean="0"/>
              <a:t>Early </a:t>
            </a:r>
            <a:r>
              <a:rPr lang="en-US" sz="2100" dirty="0"/>
              <a:t>detection trainings</a:t>
            </a:r>
          </a:p>
          <a:p>
            <a:pPr lvl="1">
              <a:lnSpc>
                <a:spcPct val="120000"/>
              </a:lnSpc>
              <a:spcBef>
                <a:spcPts val="0"/>
              </a:spcBef>
            </a:pPr>
            <a:r>
              <a:rPr lang="en-US" sz="2100" dirty="0"/>
              <a:t>Native Plant Diagnostic Network</a:t>
            </a:r>
          </a:p>
          <a:p>
            <a:pPr marL="514229" lvl="1" indent="0">
              <a:spcBef>
                <a:spcPts val="0"/>
              </a:spcBef>
              <a:buNone/>
            </a:pPr>
            <a:r>
              <a:rPr lang="en-US" sz="2100" dirty="0"/>
              <a:t>      First Detector</a:t>
            </a:r>
          </a:p>
          <a:p>
            <a:pPr lvl="1">
              <a:lnSpc>
                <a:spcPct val="120000"/>
              </a:lnSpc>
              <a:spcBef>
                <a:spcPts val="0"/>
              </a:spcBef>
            </a:pPr>
            <a:r>
              <a:rPr lang="en-US" sz="2100" dirty="0"/>
              <a:t>Vermont Invasives</a:t>
            </a:r>
          </a:p>
          <a:p>
            <a:pPr lvl="1">
              <a:lnSpc>
                <a:spcPct val="120000"/>
              </a:lnSpc>
              <a:spcBef>
                <a:spcPts val="0"/>
              </a:spcBef>
            </a:pPr>
            <a:r>
              <a:rPr lang="en-US" sz="2100" dirty="0"/>
              <a:t>EDRR Local (Washington State)</a:t>
            </a:r>
          </a:p>
          <a:p>
            <a:pPr lvl="1">
              <a:lnSpc>
                <a:spcPct val="120000"/>
              </a:lnSpc>
              <a:spcBef>
                <a:spcPts val="0"/>
              </a:spcBef>
            </a:pPr>
            <a:r>
              <a:rPr lang="en-US" sz="2100" dirty="0"/>
              <a:t>Invaders of Texas</a:t>
            </a:r>
          </a:p>
          <a:p>
            <a:pPr lvl="1">
              <a:lnSpc>
                <a:spcPct val="120000"/>
              </a:lnSpc>
              <a:spcBef>
                <a:spcPts val="0"/>
              </a:spcBef>
            </a:pPr>
            <a:endParaRPr lang="en-US" sz="1800" dirty="0"/>
          </a:p>
          <a:p>
            <a:pPr>
              <a:lnSpc>
                <a:spcPct val="120000"/>
              </a:lnSpc>
              <a:spcBef>
                <a:spcPts val="0"/>
              </a:spcBef>
            </a:pPr>
            <a:r>
              <a:rPr lang="en-US" sz="2100" dirty="0"/>
              <a:t>Educational programming</a:t>
            </a:r>
            <a:endParaRPr lang="en-US" sz="2100" b="1" i="1" dirty="0"/>
          </a:p>
          <a:p>
            <a:pPr lvl="1"/>
            <a:r>
              <a:rPr lang="en-US" sz="2100" dirty="0"/>
              <a:t>National Invasive Species Awareness Week</a:t>
            </a:r>
          </a:p>
          <a:p>
            <a:pPr lvl="1"/>
            <a:r>
              <a:rPr lang="en-US" sz="2100" dirty="0"/>
              <a:t>100</a:t>
            </a:r>
            <a:r>
              <a:rPr lang="en-US" sz="2100" baseline="30000" dirty="0"/>
              <a:t>th</a:t>
            </a:r>
            <a:r>
              <a:rPr lang="en-US" sz="2100" dirty="0"/>
              <a:t> Meridian Initiative</a:t>
            </a:r>
          </a:p>
          <a:p>
            <a:pPr lvl="1"/>
            <a:r>
              <a:rPr lang="en-US" sz="2100" dirty="0"/>
              <a:t>Don’t Move Firewood</a:t>
            </a:r>
          </a:p>
          <a:p>
            <a:pPr lvl="1"/>
            <a:r>
              <a:rPr lang="en-US" sz="2100" dirty="0"/>
              <a:t>Center for Invasive Species Management</a:t>
            </a:r>
          </a:p>
          <a:p>
            <a:pPr lvl="1"/>
            <a:r>
              <a:rPr lang="en-US" sz="2100" dirty="0"/>
              <a:t>Webinars</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30694" y="4080104"/>
            <a:ext cx="2016411" cy="1788008"/>
          </a:xfrm>
          <a:prstGeom prst="rect">
            <a:avLst/>
          </a:prstGeom>
          <a:ln w="15875">
            <a:solidFill>
              <a:schemeClr val="tx1"/>
            </a:solidFill>
          </a:ln>
        </p:spPr>
      </p:pic>
      <p:pic>
        <p:nvPicPr>
          <p:cNvPr id="12" name="Picture 11"/>
          <p:cNvPicPr>
            <a:picLocks noChangeAspect="1"/>
          </p:cNvPicPr>
          <p:nvPr/>
        </p:nvPicPr>
        <p:blipFill>
          <a:blip r:embed="rId7"/>
          <a:stretch>
            <a:fillRect/>
          </a:stretch>
        </p:blipFill>
        <p:spPr>
          <a:xfrm>
            <a:off x="5466859" y="2034924"/>
            <a:ext cx="1293717" cy="1940577"/>
          </a:xfrm>
          <a:prstGeom prst="rect">
            <a:avLst/>
          </a:prstGeom>
          <a:ln w="15875">
            <a:solidFill>
              <a:schemeClr val="tx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62364" y="3277373"/>
            <a:ext cx="1984741" cy="787790"/>
          </a:xfrm>
          <a:prstGeom prst="rect">
            <a:avLst/>
          </a:prstGeom>
          <a:ln w="15875">
            <a:solidFill>
              <a:schemeClr val="tx1"/>
            </a:solidFill>
          </a:ln>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60576" y="2034924"/>
            <a:ext cx="1984741" cy="1242449"/>
          </a:xfrm>
          <a:prstGeom prst="rect">
            <a:avLst/>
          </a:prstGeom>
          <a:ln w="15875">
            <a:solidFill>
              <a:schemeClr val="tx1"/>
            </a:solidFill>
          </a:ln>
        </p:spPr>
      </p:pic>
      <p:pic>
        <p:nvPicPr>
          <p:cNvPr id="3" name="Picture 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66859" y="3986912"/>
            <a:ext cx="1293717" cy="1881198"/>
          </a:xfrm>
          <a:prstGeom prst="rect">
            <a:avLst/>
          </a:prstGeom>
          <a:ln>
            <a:solidFill>
              <a:srgbClr val="000000"/>
            </a:solidFill>
          </a:ln>
        </p:spPr>
      </p:pic>
      <p:pic>
        <p:nvPicPr>
          <p:cNvPr id="22" name="Picture 21" descr="header_logo.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71401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500028"/>
            <a:ext cx="9144000" cy="5371203"/>
            <a:chOff x="0" y="1486797"/>
            <a:chExt cx="9144000" cy="4404988"/>
          </a:xfrm>
        </p:grpSpPr>
        <p:pic>
          <p:nvPicPr>
            <p:cNvPr id="20" name="Picture 1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53702"/>
            <a:ext cx="8229600" cy="640078"/>
          </a:xfrm>
        </p:spPr>
        <p:txBody>
          <a:bodyPr>
            <a:normAutofit/>
          </a:bodyPr>
          <a:lstStyle/>
          <a:p>
            <a:r>
              <a:rPr lang="en-US" sz="3000" dirty="0">
                <a:solidFill>
                  <a:srgbClr val="000000"/>
                </a:solidFill>
                <a:latin typeface="WC ROUGHTRAD Bta"/>
                <a:cs typeface="WC ROUGHTRAD Bta"/>
              </a:rPr>
              <a:t>Public Awareness Campaigns</a:t>
            </a:r>
            <a:endParaRPr lang="en-US" sz="3000" dirty="0">
              <a:solidFill>
                <a:srgbClr val="000000"/>
              </a:solidFill>
            </a:endParaRPr>
          </a:p>
        </p:txBody>
      </p:sp>
      <p:sp>
        <p:nvSpPr>
          <p:cNvPr id="19" name="Content Placeholder 8"/>
          <p:cNvSpPr>
            <a:spLocks noGrp="1"/>
          </p:cNvSpPr>
          <p:nvPr>
            <p:ph idx="1"/>
          </p:nvPr>
        </p:nvSpPr>
        <p:spPr>
          <a:xfrm>
            <a:off x="243790" y="2078343"/>
            <a:ext cx="3909950" cy="3922878"/>
          </a:xfrm>
        </p:spPr>
        <p:txBody>
          <a:bodyPr>
            <a:normAutofit/>
          </a:bodyPr>
          <a:lstStyle/>
          <a:p>
            <a:pPr>
              <a:spcBef>
                <a:spcPts val="0"/>
              </a:spcBef>
            </a:pPr>
            <a:r>
              <a:rPr lang="en-US" sz="2200" dirty="0"/>
              <a:t>Hello Zebra Mussels. </a:t>
            </a:r>
          </a:p>
          <a:p>
            <a:pPr marL="0" indent="0">
              <a:spcBef>
                <a:spcPts val="0"/>
              </a:spcBef>
              <a:buNone/>
            </a:pPr>
            <a:r>
              <a:rPr lang="en-US" sz="2200" dirty="0"/>
              <a:t>     Goodbye Texas Boating.</a:t>
            </a:r>
          </a:p>
          <a:p>
            <a:pPr>
              <a:spcBef>
                <a:spcPts val="1200"/>
              </a:spcBef>
            </a:pPr>
            <a:r>
              <a:rPr lang="en-US" sz="2200" dirty="0"/>
              <a:t>Hello Bastard Cabbage. </a:t>
            </a:r>
            <a:br>
              <a:rPr lang="en-US" sz="2200" dirty="0"/>
            </a:br>
            <a:r>
              <a:rPr lang="en-US" sz="2200" dirty="0"/>
              <a:t>Goodbye Bluebonnets.</a:t>
            </a:r>
          </a:p>
          <a:p>
            <a:pPr>
              <a:spcBef>
                <a:spcPts val="1200"/>
              </a:spcBef>
            </a:pPr>
            <a:r>
              <a:rPr lang="en-US" sz="2200" dirty="0"/>
              <a:t>Hello Giant </a:t>
            </a:r>
            <a:r>
              <a:rPr lang="en-US" sz="2200" dirty="0" err="1"/>
              <a:t>Salvinia</a:t>
            </a:r>
            <a:r>
              <a:rPr lang="en-US" sz="2200" dirty="0"/>
              <a:t>. </a:t>
            </a:r>
            <a:br>
              <a:rPr lang="en-US" sz="2200" dirty="0"/>
            </a:br>
            <a:r>
              <a:rPr lang="en-US" sz="2200" dirty="0"/>
              <a:t>Goodbye Texas Lakes.</a:t>
            </a:r>
          </a:p>
          <a:p>
            <a:pPr>
              <a:spcBef>
                <a:spcPts val="1200"/>
              </a:spcBef>
            </a:pPr>
            <a:r>
              <a:rPr lang="en-US" sz="2200" dirty="0"/>
              <a:t>Don’t Move Firewood </a:t>
            </a:r>
          </a:p>
        </p:txBody>
      </p:sp>
      <p:pic>
        <p:nvPicPr>
          <p:cNvPr id="12" name="Picture 11" descr="ZebraMussels 033 l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82836" y="2147044"/>
            <a:ext cx="5119871" cy="3839903"/>
          </a:xfrm>
          <a:prstGeom prst="rect">
            <a:avLst/>
          </a:prstGeom>
          <a:ln>
            <a:solidFill>
              <a:srgbClr val="000000"/>
            </a:solidFill>
          </a:ln>
        </p:spPr>
      </p:pic>
      <p:pic>
        <p:nvPicPr>
          <p:cNvPr id="3" name="Picture 2" descr="iwir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57016" y="26560"/>
            <a:ext cx="1756004" cy="1373116"/>
          </a:xfrm>
          <a:prstGeom prst="rect">
            <a:avLst/>
          </a:prstGeom>
        </p:spPr>
      </p:pic>
      <p:pic>
        <p:nvPicPr>
          <p:cNvPr id="18" name="Picture 17"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85419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486798"/>
            <a:ext cx="9144000" cy="5371203"/>
            <a:chOff x="0" y="1486797"/>
            <a:chExt cx="9144000" cy="4404988"/>
          </a:xfrm>
        </p:grpSpPr>
        <p:pic>
          <p:nvPicPr>
            <p:cNvPr id="20" name="Picture 1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3" name="Picture 2" descr="iwir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7016" y="26560"/>
            <a:ext cx="1756004" cy="1373116"/>
          </a:xfrm>
          <a:prstGeom prst="rect">
            <a:avLst/>
          </a:prstGeom>
        </p:spPr>
      </p:pic>
      <p:sp>
        <p:nvSpPr>
          <p:cNvPr id="4" name="Content Placeholder 3"/>
          <p:cNvSpPr>
            <a:spLocks noGrp="1"/>
          </p:cNvSpPr>
          <p:nvPr>
            <p:ph idx="1"/>
          </p:nvPr>
        </p:nvSpPr>
        <p:spPr>
          <a:xfrm>
            <a:off x="283884" y="1886485"/>
            <a:ext cx="3645647" cy="3781183"/>
          </a:xfrm>
        </p:spPr>
        <p:txBody>
          <a:bodyPr>
            <a:normAutofit/>
          </a:bodyPr>
          <a:lstStyle/>
          <a:p>
            <a:pPr marL="0" indent="0">
              <a:buNone/>
            </a:pPr>
            <a:r>
              <a:rPr lang="en-US" sz="2200" dirty="0"/>
              <a:t>The iWire monthly email newsletter</a:t>
            </a:r>
          </a:p>
          <a:p>
            <a:r>
              <a:rPr lang="en-US" sz="2200" dirty="0"/>
              <a:t>Important updates</a:t>
            </a:r>
          </a:p>
          <a:p>
            <a:r>
              <a:rPr lang="en-US" sz="2200" dirty="0"/>
              <a:t>Invasive species spotlights</a:t>
            </a:r>
          </a:p>
          <a:p>
            <a:r>
              <a:rPr lang="en-US" sz="2200" dirty="0"/>
              <a:t>News from TX and beyond</a:t>
            </a:r>
          </a:p>
          <a:p>
            <a:r>
              <a:rPr lang="en-US" sz="2200" dirty="0"/>
              <a:t>Citizen Scientist of the Month (person, group or project)</a:t>
            </a:r>
          </a:p>
          <a:p>
            <a:r>
              <a:rPr lang="en-US" sz="2200" dirty="0"/>
              <a:t>Workshop Schedules</a:t>
            </a:r>
          </a:p>
        </p:txBody>
      </p:sp>
      <p:pic>
        <p:nvPicPr>
          <p:cNvPr id="6" name="Picture 5" descr="Screen Shot 2014-02-03 at 2.57.52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rot="204079">
            <a:off x="4870009" y="1971125"/>
            <a:ext cx="3801852" cy="2696733"/>
          </a:xfrm>
          <a:prstGeom prst="rect">
            <a:avLst/>
          </a:prstGeom>
          <a:ln>
            <a:solidFill>
              <a:schemeClr val="tx1"/>
            </a:solidFill>
          </a:ln>
        </p:spPr>
      </p:pic>
      <p:pic>
        <p:nvPicPr>
          <p:cNvPr id="7" name="Picture 6" descr="Screen Shot 2014-02-03 at 2.59.41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rot="21431469">
            <a:off x="4116869" y="3044087"/>
            <a:ext cx="3388687" cy="3292020"/>
          </a:xfrm>
          <a:prstGeom prst="rect">
            <a:avLst/>
          </a:prstGeom>
          <a:ln>
            <a:solidFill>
              <a:srgbClr val="000000"/>
            </a:solidFill>
          </a:ln>
        </p:spPr>
      </p:pic>
      <p:sp>
        <p:nvSpPr>
          <p:cNvPr id="17" name="Title 1"/>
          <p:cNvSpPr>
            <a:spLocks noGrp="1"/>
          </p:cNvSpPr>
          <p:nvPr>
            <p:ph type="title"/>
          </p:nvPr>
        </p:nvSpPr>
        <p:spPr>
          <a:xfrm>
            <a:off x="442259" y="653702"/>
            <a:ext cx="8229600" cy="640078"/>
          </a:xfrm>
        </p:spPr>
        <p:txBody>
          <a:bodyPr>
            <a:normAutofit/>
          </a:bodyPr>
          <a:lstStyle/>
          <a:p>
            <a:r>
              <a:rPr lang="en-US" sz="3000" dirty="0">
                <a:solidFill>
                  <a:srgbClr val="000000"/>
                </a:solidFill>
                <a:latin typeface="WC ROUGHTRAD Bta"/>
                <a:cs typeface="WC ROUGHTRAD Bta"/>
              </a:rPr>
              <a:t>Public Awareness Campaigns</a:t>
            </a:r>
            <a:endParaRPr lang="en-US" sz="3000" dirty="0">
              <a:solidFill>
                <a:srgbClr val="000000"/>
              </a:solidFill>
            </a:endParaRPr>
          </a:p>
        </p:txBody>
      </p:sp>
      <p:pic>
        <p:nvPicPr>
          <p:cNvPr id="19" name="Picture 18"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58489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1774927"/>
            <a:ext cx="8686800" cy="4155927"/>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4400" dirty="0" smtClean="0">
                <a:solidFill>
                  <a:schemeClr val="accent6">
                    <a:lumMod val="50000"/>
                  </a:schemeClr>
                </a:solidFill>
                <a:latin typeface="WC ROUGHTRAD Bta"/>
                <a:cs typeface="WC ROUGHTRAD Bta"/>
              </a:rPr>
              <a:t>Take Action!</a:t>
            </a:r>
            <a:endParaRPr lang="en-US" sz="4400" dirty="0">
              <a:solidFill>
                <a:schemeClr val="accent6">
                  <a:lumMod val="50000"/>
                </a:schemeClr>
              </a:solidFill>
              <a:latin typeface="WC ROUGHTRAD Bta"/>
              <a:cs typeface="WC ROUGHTRAD Bta"/>
            </a:endParaRPr>
          </a:p>
          <a:p>
            <a:pPr algn="ctr"/>
            <a:endParaRPr lang="en-US" sz="2800" dirty="0">
              <a:solidFill>
                <a:schemeClr val="accent6">
                  <a:lumMod val="50000"/>
                </a:schemeClr>
              </a:solidFill>
              <a:latin typeface="WC ROUGHTRAD Bta"/>
              <a:cs typeface="WC ROUGHTRAD Bta"/>
            </a:endParaRPr>
          </a:p>
          <a:p>
            <a:pPr algn="ctr"/>
            <a:r>
              <a:rPr lang="en-US" sz="3600" b="1" i="1" dirty="0">
                <a:solidFill>
                  <a:schemeClr val="accent6">
                    <a:lumMod val="75000"/>
                  </a:schemeClr>
                </a:solidFill>
                <a:latin typeface="+mj-lt"/>
                <a:cs typeface="WC ROUGHTRAD Bta"/>
              </a:rPr>
              <a:t>Management</a:t>
            </a:r>
            <a:endParaRPr lang="en-US" sz="2800" b="1" i="1" dirty="0">
              <a:solidFill>
                <a:schemeClr val="accent6">
                  <a:lumMod val="75000"/>
                </a:schemeClr>
              </a:solidFill>
              <a:latin typeface="+mj-lt"/>
              <a:cs typeface="WC ROUGHTRAD Bta"/>
            </a:endParaRPr>
          </a:p>
          <a:p>
            <a:pPr algn="ctr"/>
            <a:r>
              <a:rPr lang="en-US" sz="3600" b="1" i="1" dirty="0" smtClean="0">
                <a:solidFill>
                  <a:schemeClr val="accent6">
                    <a:lumMod val="75000"/>
                  </a:schemeClr>
                </a:solidFill>
                <a:latin typeface="+mj-lt"/>
                <a:cs typeface="WC ROUGHTRAD Bta"/>
              </a:rPr>
              <a:t>&amp;</a:t>
            </a:r>
          </a:p>
          <a:p>
            <a:pPr algn="ctr"/>
            <a:r>
              <a:rPr lang="en-US" sz="3600" b="1" i="1" dirty="0">
                <a:solidFill>
                  <a:schemeClr val="accent6">
                    <a:lumMod val="75000"/>
                  </a:schemeClr>
                </a:solidFill>
                <a:cs typeface="WC ROUGHTRAD Bta"/>
              </a:rPr>
              <a:t>The Eradicator </a:t>
            </a:r>
            <a:r>
              <a:rPr lang="en-US" sz="3600" b="1" i="1" dirty="0" smtClean="0">
                <a:solidFill>
                  <a:schemeClr val="accent6">
                    <a:lumMod val="75000"/>
                  </a:schemeClr>
                </a:solidFill>
                <a:cs typeface="WC ROUGHTRAD Bta"/>
              </a:rPr>
              <a:t>Calculator</a:t>
            </a:r>
            <a:endParaRPr lang="en-US" sz="3600" b="1" i="1" dirty="0">
              <a:solidFill>
                <a:schemeClr val="accent6">
                  <a:lumMod val="75000"/>
                </a:schemeClr>
              </a:solidFill>
              <a:cs typeface="WC ROUGHTRAD Bta"/>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3998212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486798"/>
            <a:ext cx="9144000" cy="5371203"/>
            <a:chOff x="0" y="1486797"/>
            <a:chExt cx="9144000" cy="4404988"/>
          </a:xfrm>
        </p:grpSpPr>
        <p:pic>
          <p:nvPicPr>
            <p:cNvPr id="21" name="Picture 20"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2" name="Picture 21"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3" name="Picture 22"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0" name="Rectangle 19"/>
          <p:cNvSpPr/>
          <p:nvPr/>
        </p:nvSpPr>
        <p:spPr>
          <a:xfrm>
            <a:off x="202037" y="2127300"/>
            <a:ext cx="8716476" cy="381956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anchor="ctr"/>
          <a:lstStyle/>
          <a:p>
            <a:pPr marL="511175" lvl="4" indent="-185738" defTabSz="913076">
              <a:defRPr/>
            </a:pPr>
            <a:r>
              <a:rPr lang="en-US" sz="2800" dirty="0" smtClean="0">
                <a:solidFill>
                  <a:srgbClr val="000000"/>
                </a:solidFill>
                <a:ea typeface="ＭＳ Ｐゴシック" charset="-128"/>
                <a:cs typeface="ＭＳ Ｐゴシック" charset="-128"/>
              </a:rPr>
              <a:t>Assess</a:t>
            </a:r>
          </a:p>
          <a:p>
            <a:pPr marL="400050" lvl="4" indent="-185738" defTabSz="913076">
              <a:defRPr/>
            </a:pPr>
            <a:r>
              <a:rPr lang="en-US" sz="2800" dirty="0" smtClean="0">
                <a:solidFill>
                  <a:srgbClr val="000000"/>
                </a:solidFill>
              </a:rPr>
              <a:t>		        Treat</a:t>
            </a:r>
            <a:r>
              <a:rPr lang="en-US" sz="2800" dirty="0" smtClean="0">
                <a:solidFill>
                  <a:srgbClr val="000000"/>
                </a:solidFill>
                <a:ea typeface="ＭＳ Ｐゴシック" charset="-128"/>
                <a:cs typeface="ＭＳ Ｐゴシック" charset="-128"/>
              </a:rPr>
              <a:t>	</a:t>
            </a:r>
            <a:endParaRPr lang="en-US" sz="2800" dirty="0">
              <a:solidFill>
                <a:srgbClr val="000000"/>
              </a:solidFill>
              <a:ea typeface="ＭＳ Ｐゴシック" charset="-128"/>
              <a:cs typeface="ＭＳ Ｐゴシック" charset="-128"/>
            </a:endParaRPr>
          </a:p>
          <a:p>
            <a:pPr marL="1827578" lvl="4" indent="-186604" defTabSz="913076">
              <a:defRPr/>
            </a:pPr>
            <a:r>
              <a:rPr lang="en-US" sz="2800" dirty="0" smtClean="0">
                <a:solidFill>
                  <a:srgbClr val="000000"/>
                </a:solidFill>
                <a:ea typeface="ＭＳ Ｐゴシック" charset="-128"/>
                <a:cs typeface="ＭＳ Ｐゴシック" charset="-128"/>
              </a:rPr>
              <a:t>	          </a:t>
            </a:r>
            <a:r>
              <a:rPr lang="en-US" sz="2800" dirty="0">
                <a:solidFill>
                  <a:srgbClr val="000000"/>
                </a:solidFill>
                <a:ea typeface="ＭＳ Ｐゴシック" charset="-128"/>
                <a:cs typeface="ＭＳ Ｐゴシック" charset="-128"/>
              </a:rPr>
              <a:t> </a:t>
            </a:r>
            <a:r>
              <a:rPr lang="en-US" sz="2800" dirty="0" smtClean="0">
                <a:solidFill>
                  <a:srgbClr val="000000"/>
                </a:solidFill>
                <a:ea typeface="ＭＳ Ｐゴシック" charset="-128"/>
                <a:cs typeface="ＭＳ Ｐゴシック" charset="-128"/>
              </a:rPr>
              <a:t>Plant</a:t>
            </a:r>
            <a:r>
              <a:rPr lang="en-US" sz="2800" dirty="0">
                <a:solidFill>
                  <a:srgbClr val="000000"/>
                </a:solidFill>
                <a:ea typeface="ＭＳ Ｐゴシック" charset="-128"/>
                <a:cs typeface="ＭＳ Ｐゴシック" charset="-128"/>
              </a:rPr>
              <a:t>/</a:t>
            </a:r>
            <a:r>
              <a:rPr lang="en-US" sz="2800" dirty="0" smtClean="0">
                <a:solidFill>
                  <a:srgbClr val="000000"/>
                </a:solidFill>
                <a:ea typeface="ＭＳ Ｐゴシック" charset="-128"/>
                <a:cs typeface="ＭＳ Ｐゴシック" charset="-128"/>
              </a:rPr>
              <a:t>Restore</a:t>
            </a:r>
          </a:p>
          <a:p>
            <a:pPr marL="1827578" lvl="4" indent="-186604" defTabSz="913076">
              <a:defRPr/>
            </a:pPr>
            <a:r>
              <a:rPr lang="en-US" sz="2800" dirty="0" smtClean="0">
                <a:solidFill>
                  <a:srgbClr val="000000"/>
                </a:solidFill>
                <a:ea typeface="ＭＳ Ｐゴシック" charset="-128"/>
                <a:cs typeface="ＭＳ Ｐゴシック" charset="-128"/>
              </a:rPr>
              <a:t>				       Monitor/Re-treat/				             Maintain</a:t>
            </a:r>
            <a:endParaRPr lang="en-US" sz="2800" dirty="0">
              <a:solidFill>
                <a:srgbClr val="000000"/>
              </a:solidFill>
              <a:ea typeface="ＭＳ Ｐゴシック" charset="-128"/>
              <a:cs typeface="ＭＳ Ｐゴシック" charset="-128"/>
            </a:endParaRPr>
          </a:p>
        </p:txBody>
      </p:sp>
      <p:cxnSp>
        <p:nvCxnSpPr>
          <p:cNvPr id="3" name="Straight Arrow Connector 2"/>
          <p:cNvCxnSpPr/>
          <p:nvPr/>
        </p:nvCxnSpPr>
        <p:spPr>
          <a:xfrm>
            <a:off x="1746181" y="3882660"/>
            <a:ext cx="1190416" cy="0"/>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936597" y="4343400"/>
            <a:ext cx="2362200" cy="0"/>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8797" y="5136030"/>
            <a:ext cx="3226030" cy="27813"/>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33600" y="1143000"/>
            <a:ext cx="4038600" cy="369332"/>
          </a:xfrm>
          <a:prstGeom prst="rect">
            <a:avLst/>
          </a:prstGeom>
          <a:noFill/>
        </p:spPr>
        <p:txBody>
          <a:bodyPr wrap="square" rtlCol="0">
            <a:spAutoFit/>
          </a:bodyPr>
          <a:lstStyle/>
          <a:p>
            <a:endParaRPr lang="en-US" dirty="0"/>
          </a:p>
        </p:txBody>
      </p:sp>
      <p:sp>
        <p:nvSpPr>
          <p:cNvPr id="13" name="TextBox 12"/>
          <p:cNvSpPr txBox="1"/>
          <p:nvPr/>
        </p:nvSpPr>
        <p:spPr>
          <a:xfrm>
            <a:off x="1147675" y="657160"/>
            <a:ext cx="6858000" cy="584775"/>
          </a:xfrm>
          <a:prstGeom prst="rect">
            <a:avLst/>
          </a:prstGeom>
          <a:noFill/>
        </p:spPr>
        <p:txBody>
          <a:bodyPr wrap="square" rtlCol="0" anchor="t" anchorCtr="1">
            <a:spAutoFit/>
          </a:bodyPr>
          <a:lstStyle/>
          <a:p>
            <a:r>
              <a:rPr lang="en-US" sz="3200" b="1" dirty="0" smtClean="0">
                <a:solidFill>
                  <a:srgbClr val="000000"/>
                </a:solidFill>
                <a:latin typeface="WC ROUGHTRAD Bta"/>
                <a:cs typeface="WC ROUGHTRAD Bta"/>
              </a:rPr>
              <a:t>Managing an Invasive Species</a:t>
            </a:r>
          </a:p>
        </p:txBody>
      </p:sp>
      <p:cxnSp>
        <p:nvCxnSpPr>
          <p:cNvPr id="18" name="Straight Arrow Connector 17"/>
          <p:cNvCxnSpPr/>
          <p:nvPr/>
        </p:nvCxnSpPr>
        <p:spPr>
          <a:xfrm>
            <a:off x="577250" y="3450275"/>
            <a:ext cx="1168931"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7459094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1512332"/>
            <a:ext cx="9144000" cy="5362865"/>
            <a:chOff x="0" y="1486797"/>
            <a:chExt cx="9144000" cy="4404988"/>
          </a:xfrm>
        </p:grpSpPr>
        <p:pic>
          <p:nvPicPr>
            <p:cNvPr id="30" name="Picture 2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31" name="Picture 30"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35" name="Picture 3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0" name="Rectangle 19"/>
          <p:cNvSpPr/>
          <p:nvPr/>
        </p:nvSpPr>
        <p:spPr>
          <a:xfrm>
            <a:off x="228600" y="2192654"/>
            <a:ext cx="8686800" cy="43095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anchor="ctr"/>
          <a:lstStyle/>
          <a:p>
            <a:r>
              <a:rPr lang="en-US" sz="2000" dirty="0" smtClean="0">
                <a:solidFill>
                  <a:srgbClr val="000000"/>
                </a:solidFill>
                <a:latin typeface="Candara"/>
                <a:cs typeface="Candara"/>
              </a:rPr>
              <a:t>   Grasses		  		    Broadleaf</a:t>
            </a:r>
          </a:p>
          <a:p>
            <a:r>
              <a:rPr lang="en-US" sz="2000" dirty="0">
                <a:solidFill>
                  <a:srgbClr val="000000"/>
                </a:solidFill>
                <a:latin typeface="Candara"/>
                <a:cs typeface="Candara"/>
              </a:rPr>
              <a:t> </a:t>
            </a:r>
            <a:r>
              <a:rPr lang="en-US" sz="2000" dirty="0" smtClean="0">
                <a:solidFill>
                  <a:srgbClr val="000000"/>
                </a:solidFill>
                <a:latin typeface="Candara"/>
                <a:cs typeface="Candara"/>
              </a:rPr>
              <a:t>    	  	     Annual		</a:t>
            </a:r>
            <a:r>
              <a:rPr lang="en-US" sz="2000" dirty="0">
                <a:solidFill>
                  <a:srgbClr val="000000"/>
                </a:solidFill>
                <a:latin typeface="Candara"/>
                <a:cs typeface="Candara"/>
              </a:rPr>
              <a:t>		</a:t>
            </a:r>
            <a:r>
              <a:rPr lang="en-US" sz="2000" dirty="0" smtClean="0">
                <a:solidFill>
                  <a:srgbClr val="000000"/>
                </a:solidFill>
                <a:latin typeface="Candara"/>
                <a:cs typeface="Candara"/>
              </a:rPr>
              <a:t>	Herbaceous</a:t>
            </a:r>
          </a:p>
          <a:p>
            <a:r>
              <a:rPr lang="en-US" sz="2000" dirty="0" smtClean="0">
                <a:solidFill>
                  <a:srgbClr val="000000"/>
                </a:solidFill>
                <a:latin typeface="Candara"/>
                <a:cs typeface="Candara"/>
              </a:rPr>
              <a:t>      	  	     Perennial			 							     Annual</a:t>
            </a:r>
          </a:p>
          <a:p>
            <a:r>
              <a:rPr lang="en-US" sz="2000" dirty="0">
                <a:solidFill>
                  <a:srgbClr val="000000"/>
                </a:solidFill>
                <a:latin typeface="Candara"/>
                <a:cs typeface="Candara"/>
              </a:rPr>
              <a:t>	</a:t>
            </a:r>
            <a:r>
              <a:rPr lang="en-US" sz="2000" dirty="0" smtClean="0">
                <a:solidFill>
                  <a:srgbClr val="000000"/>
                </a:solidFill>
                <a:latin typeface="Candara"/>
                <a:cs typeface="Candara"/>
              </a:rPr>
              <a:t>				 					    	     Perennial</a:t>
            </a:r>
          </a:p>
          <a:p>
            <a:r>
              <a:rPr lang="en-US" sz="2000" dirty="0" smtClean="0">
                <a:solidFill>
                  <a:srgbClr val="000000"/>
                </a:solidFill>
                <a:latin typeface="Candara"/>
                <a:cs typeface="Candara"/>
              </a:rPr>
              <a:t>				  			</a:t>
            </a:r>
            <a:r>
              <a:rPr lang="en-US" sz="2000" dirty="0">
                <a:solidFill>
                  <a:srgbClr val="000000"/>
                </a:solidFill>
                <a:latin typeface="Candara"/>
                <a:cs typeface="Candara"/>
              </a:rPr>
              <a:t>	</a:t>
            </a:r>
            <a:r>
              <a:rPr lang="en-US" sz="2000" dirty="0" smtClean="0">
                <a:solidFill>
                  <a:srgbClr val="000000"/>
                </a:solidFill>
                <a:latin typeface="Candara"/>
                <a:cs typeface="Candara"/>
              </a:rPr>
              <a:t>	Shrubs</a:t>
            </a:r>
          </a:p>
          <a:p>
            <a:r>
              <a:rPr lang="en-US" sz="2000" dirty="0" smtClean="0">
                <a:solidFill>
                  <a:srgbClr val="000000"/>
                </a:solidFill>
                <a:latin typeface="Candara"/>
                <a:cs typeface="Candara"/>
              </a:rPr>
              <a:t>				  			</a:t>
            </a:r>
            <a:r>
              <a:rPr lang="en-US" sz="2000" dirty="0">
                <a:solidFill>
                  <a:srgbClr val="000000"/>
                </a:solidFill>
                <a:latin typeface="Candara"/>
                <a:cs typeface="Candara"/>
              </a:rPr>
              <a:t>	</a:t>
            </a:r>
            <a:r>
              <a:rPr lang="en-US" sz="2000" dirty="0" smtClean="0">
                <a:solidFill>
                  <a:srgbClr val="000000"/>
                </a:solidFill>
                <a:latin typeface="Candara"/>
                <a:cs typeface="Candara"/>
              </a:rPr>
              <a:t>	Trees </a:t>
            </a:r>
          </a:p>
          <a:p>
            <a:r>
              <a:rPr lang="en-US" sz="2000" dirty="0" smtClean="0">
                <a:solidFill>
                  <a:srgbClr val="000000"/>
                </a:solidFill>
                <a:latin typeface="Candara"/>
                <a:cs typeface="Candara"/>
              </a:rPr>
              <a:t>				  			</a:t>
            </a:r>
            <a:r>
              <a:rPr lang="en-US" sz="2000" dirty="0">
                <a:solidFill>
                  <a:srgbClr val="000000"/>
                </a:solidFill>
                <a:latin typeface="Candara"/>
                <a:cs typeface="Candara"/>
              </a:rPr>
              <a:t>	</a:t>
            </a:r>
            <a:r>
              <a:rPr lang="en-US" sz="2000" dirty="0" smtClean="0">
                <a:solidFill>
                  <a:srgbClr val="000000"/>
                </a:solidFill>
                <a:latin typeface="Candara"/>
                <a:cs typeface="Candara"/>
              </a:rPr>
              <a:t>	Vines</a:t>
            </a:r>
          </a:p>
          <a:p>
            <a:endParaRPr lang="en-US" sz="2000" dirty="0" smtClean="0">
              <a:solidFill>
                <a:srgbClr val="000000"/>
              </a:solidFill>
              <a:latin typeface="Candara"/>
              <a:cs typeface="Candara"/>
            </a:endParaRPr>
          </a:p>
          <a:p>
            <a:endParaRPr lang="en-US" sz="2000" dirty="0">
              <a:solidFill>
                <a:srgbClr val="000000"/>
              </a:solidFill>
              <a:latin typeface="Candara"/>
              <a:cs typeface="Candara"/>
            </a:endParaRPr>
          </a:p>
          <a:p>
            <a:endParaRPr lang="en-US" sz="2000" dirty="0" smtClean="0">
              <a:solidFill>
                <a:srgbClr val="000000"/>
              </a:solidFill>
              <a:latin typeface="Candara"/>
              <a:cs typeface="Candara"/>
            </a:endParaRPr>
          </a:p>
          <a:p>
            <a:r>
              <a:rPr lang="en-US" sz="2000" dirty="0" smtClean="0">
                <a:solidFill>
                  <a:srgbClr val="000000"/>
                </a:solidFill>
                <a:latin typeface="Candara"/>
                <a:cs typeface="Candara"/>
              </a:rPr>
              <a:t>	      Terrestrial		  	   Riparian						Aquatic</a:t>
            </a:r>
            <a:endParaRPr lang="en-US" sz="2000" dirty="0">
              <a:solidFill>
                <a:srgbClr val="000000"/>
              </a:solidFill>
              <a:latin typeface="Candara"/>
              <a:cs typeface="Candara"/>
            </a:endParaRPr>
          </a:p>
        </p:txBody>
      </p:sp>
      <p:sp>
        <p:nvSpPr>
          <p:cNvPr id="12" name="TextBox 11"/>
          <p:cNvSpPr txBox="1"/>
          <p:nvPr/>
        </p:nvSpPr>
        <p:spPr>
          <a:xfrm>
            <a:off x="2133600" y="1143000"/>
            <a:ext cx="4038600" cy="369332"/>
          </a:xfrm>
          <a:prstGeom prst="rect">
            <a:avLst/>
          </a:prstGeom>
          <a:noFill/>
        </p:spPr>
        <p:txBody>
          <a:bodyPr wrap="square" rtlCol="0">
            <a:spAutoFit/>
          </a:bodyPr>
          <a:lstStyle/>
          <a:p>
            <a:endParaRPr lang="en-US" dirty="0"/>
          </a:p>
        </p:txBody>
      </p:sp>
      <p:sp>
        <p:nvSpPr>
          <p:cNvPr id="13" name="TextBox 12"/>
          <p:cNvSpPr txBox="1"/>
          <p:nvPr/>
        </p:nvSpPr>
        <p:spPr>
          <a:xfrm>
            <a:off x="1208814" y="749602"/>
            <a:ext cx="6858000" cy="584775"/>
          </a:xfrm>
          <a:prstGeom prst="rect">
            <a:avLst/>
          </a:prstGeom>
          <a:noFill/>
        </p:spPr>
        <p:txBody>
          <a:bodyPr wrap="square" rtlCol="0" anchor="t" anchorCtr="1">
            <a:spAutoFit/>
          </a:bodyPr>
          <a:lstStyle/>
          <a:p>
            <a:r>
              <a:rPr lang="en-US" sz="3200" b="1" dirty="0" smtClean="0">
                <a:solidFill>
                  <a:srgbClr val="000000"/>
                </a:solidFill>
                <a:latin typeface="WC ROUGHTRAD Bta"/>
                <a:cs typeface="WC ROUGHTRAD Bta"/>
              </a:rPr>
              <a:t>Types of Plants</a:t>
            </a:r>
          </a:p>
        </p:txBody>
      </p:sp>
      <p:grpSp>
        <p:nvGrpSpPr>
          <p:cNvPr id="5" name="Group 4"/>
          <p:cNvGrpSpPr/>
          <p:nvPr/>
        </p:nvGrpSpPr>
        <p:grpSpPr>
          <a:xfrm>
            <a:off x="907631" y="2992764"/>
            <a:ext cx="457200" cy="457200"/>
            <a:chOff x="907631" y="2992764"/>
            <a:chExt cx="457200" cy="457200"/>
          </a:xfrm>
        </p:grpSpPr>
        <p:cxnSp>
          <p:nvCxnSpPr>
            <p:cNvPr id="7" name="Straight Arrow Connector 6"/>
            <p:cNvCxnSpPr/>
            <p:nvPr/>
          </p:nvCxnSpPr>
          <p:spPr>
            <a:xfrm>
              <a:off x="907631" y="3145164"/>
              <a:ext cx="457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907631" y="3449964"/>
              <a:ext cx="457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907631" y="2992764"/>
              <a:ext cx="0" cy="457200"/>
            </a:xfrm>
            <a:prstGeom prst="straightConnector1">
              <a:avLst/>
            </a:prstGeom>
            <a:ln>
              <a:solidFill>
                <a:srgbClr val="632523"/>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5055885" y="3297564"/>
            <a:ext cx="457200" cy="457200"/>
            <a:chOff x="4565231" y="3297564"/>
            <a:chExt cx="457200" cy="457200"/>
          </a:xfrm>
        </p:grpSpPr>
        <p:cxnSp>
          <p:nvCxnSpPr>
            <p:cNvPr id="21" name="Straight Arrow Connector 20"/>
            <p:cNvCxnSpPr/>
            <p:nvPr/>
          </p:nvCxnSpPr>
          <p:spPr>
            <a:xfrm>
              <a:off x="4565231" y="3449964"/>
              <a:ext cx="457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65231" y="3754764"/>
              <a:ext cx="457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65231" y="3297564"/>
              <a:ext cx="0" cy="457200"/>
            </a:xfrm>
            <a:prstGeom prst="straightConnector1">
              <a:avLst/>
            </a:prstGeom>
            <a:ln>
              <a:solidFill>
                <a:srgbClr val="632523"/>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805527" y="2992764"/>
            <a:ext cx="533400" cy="1676400"/>
            <a:chOff x="3574631" y="2992764"/>
            <a:chExt cx="533400" cy="1676400"/>
          </a:xfrm>
        </p:grpSpPr>
        <p:cxnSp>
          <p:nvCxnSpPr>
            <p:cNvPr id="9" name="Straight Arrow Connector 8"/>
            <p:cNvCxnSpPr/>
            <p:nvPr/>
          </p:nvCxnSpPr>
          <p:spPr>
            <a:xfrm>
              <a:off x="3574631" y="3145164"/>
              <a:ext cx="5334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574631" y="4059564"/>
              <a:ext cx="5334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574631" y="4364364"/>
              <a:ext cx="5334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574631" y="4669164"/>
              <a:ext cx="5334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574631" y="2992764"/>
              <a:ext cx="0" cy="1676400"/>
            </a:xfrm>
            <a:prstGeom prst="straightConnector1">
              <a:avLst/>
            </a:prstGeom>
            <a:ln>
              <a:solidFill>
                <a:srgbClr val="632523"/>
              </a:solidFill>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907631" y="2230764"/>
            <a:ext cx="2895600" cy="457200"/>
            <a:chOff x="907631" y="2230764"/>
            <a:chExt cx="2895600" cy="457200"/>
          </a:xfrm>
        </p:grpSpPr>
        <p:cxnSp>
          <p:nvCxnSpPr>
            <p:cNvPr id="32" name="Straight Arrow Connector 31"/>
            <p:cNvCxnSpPr/>
            <p:nvPr/>
          </p:nvCxnSpPr>
          <p:spPr>
            <a:xfrm>
              <a:off x="907631" y="2230764"/>
              <a:ext cx="0" cy="457200"/>
            </a:xfrm>
            <a:prstGeom prst="straightConnector1">
              <a:avLst/>
            </a:prstGeom>
            <a:ln>
              <a:solidFill>
                <a:srgbClr val="632523"/>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803231" y="2230764"/>
              <a:ext cx="0" cy="457200"/>
            </a:xfrm>
            <a:prstGeom prst="straightConnector1">
              <a:avLst/>
            </a:prstGeom>
            <a:ln>
              <a:solidFill>
                <a:srgbClr val="632523"/>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907631" y="2230764"/>
              <a:ext cx="2895600" cy="0"/>
            </a:xfrm>
            <a:prstGeom prst="straightConnector1">
              <a:avLst/>
            </a:prstGeom>
            <a:ln>
              <a:solidFill>
                <a:srgbClr val="632523"/>
              </a:solidFill>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24" name="Straight Connector 23"/>
          <p:cNvCxnSpPr/>
          <p:nvPr/>
        </p:nvCxnSpPr>
        <p:spPr>
          <a:xfrm>
            <a:off x="907631" y="5518055"/>
            <a:ext cx="724576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36" name="Picture 3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65326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255436"/>
            <a:ext cx="9144000" cy="5619761"/>
            <a:chOff x="0" y="1486797"/>
            <a:chExt cx="9144000" cy="4404988"/>
          </a:xfrm>
        </p:grpSpPr>
        <p:pic>
          <p:nvPicPr>
            <p:cNvPr id="16" name="Picture 15"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8" name="Picture 1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9" name="Picture 18"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0" name="Rectangle 19"/>
          <p:cNvSpPr/>
          <p:nvPr/>
        </p:nvSpPr>
        <p:spPr>
          <a:xfrm>
            <a:off x="609600" y="1512332"/>
            <a:ext cx="8305800" cy="507241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anchor="t"/>
          <a:lstStyle/>
          <a:p>
            <a:pPr marL="285750" indent="-285750"/>
            <a:r>
              <a:rPr lang="en-US" sz="2000" dirty="0">
                <a:solidFill>
                  <a:srgbClr val="000000"/>
                </a:solidFill>
                <a:latin typeface="Candara"/>
                <a:cs typeface="Candara"/>
              </a:rPr>
              <a:t>Choose </a:t>
            </a:r>
            <a:r>
              <a:rPr lang="en-US" sz="2000" dirty="0" smtClean="0">
                <a:solidFill>
                  <a:srgbClr val="000000"/>
                </a:solidFill>
                <a:latin typeface="Candara"/>
                <a:cs typeface="Candara"/>
              </a:rPr>
              <a:t>appropriate management techniques </a:t>
            </a:r>
          </a:p>
          <a:p>
            <a:pPr marL="742950" lvl="1" indent="-285750"/>
            <a:r>
              <a:rPr lang="en-US" sz="2000" dirty="0" smtClean="0">
                <a:solidFill>
                  <a:srgbClr val="000000"/>
                </a:solidFill>
                <a:latin typeface="Candara"/>
                <a:cs typeface="Candara"/>
              </a:rPr>
              <a:t>mechanical</a:t>
            </a:r>
          </a:p>
          <a:p>
            <a:pPr marL="742950" lvl="1" indent="-285750"/>
            <a:r>
              <a:rPr lang="en-US" sz="2000" dirty="0" smtClean="0">
                <a:solidFill>
                  <a:srgbClr val="000000"/>
                </a:solidFill>
                <a:latin typeface="Candara"/>
                <a:cs typeface="Candara"/>
              </a:rPr>
              <a:t>biological</a:t>
            </a:r>
            <a:endParaRPr lang="en-US" sz="2000" dirty="0">
              <a:solidFill>
                <a:srgbClr val="000000"/>
              </a:solidFill>
              <a:latin typeface="Candara"/>
              <a:cs typeface="Candara"/>
            </a:endParaRPr>
          </a:p>
          <a:p>
            <a:pPr marL="742950" lvl="1" indent="-285750"/>
            <a:r>
              <a:rPr lang="en-US" sz="2000" dirty="0">
                <a:solidFill>
                  <a:srgbClr val="000000"/>
                </a:solidFill>
                <a:latin typeface="Candara"/>
                <a:cs typeface="Candara"/>
              </a:rPr>
              <a:t>chemical</a:t>
            </a:r>
          </a:p>
          <a:p>
            <a:endParaRPr lang="en-US" sz="2000" dirty="0" smtClean="0">
              <a:solidFill>
                <a:srgbClr val="000000"/>
              </a:solidFill>
              <a:latin typeface="Candara"/>
              <a:cs typeface="Candara"/>
            </a:endParaRPr>
          </a:p>
          <a:p>
            <a:pPr marL="1943100"/>
            <a:r>
              <a:rPr lang="en-US" sz="2000" dirty="0" smtClean="0">
                <a:solidFill>
                  <a:srgbClr val="000000"/>
                </a:solidFill>
                <a:latin typeface="Candara"/>
                <a:cs typeface="Candara"/>
              </a:rPr>
              <a:t>License required?</a:t>
            </a:r>
          </a:p>
          <a:p>
            <a:pPr marL="1943100"/>
            <a:r>
              <a:rPr lang="en-US" sz="2000" dirty="0" smtClean="0">
                <a:solidFill>
                  <a:srgbClr val="000000"/>
                </a:solidFill>
                <a:latin typeface="Candara"/>
                <a:cs typeface="Candara"/>
              </a:rPr>
              <a:t>Read label instructions</a:t>
            </a:r>
          </a:p>
          <a:p>
            <a:pPr marL="1943100"/>
            <a:r>
              <a:rPr lang="en-US" sz="2000" dirty="0" smtClean="0">
                <a:solidFill>
                  <a:srgbClr val="000000"/>
                </a:solidFill>
                <a:latin typeface="Candara"/>
                <a:cs typeface="Candara"/>
              </a:rPr>
              <a:t>Caution near aquatic habitats</a:t>
            </a:r>
          </a:p>
          <a:p>
            <a:pPr marL="1943100"/>
            <a:r>
              <a:rPr lang="en-US" sz="2000" dirty="0" smtClean="0">
                <a:solidFill>
                  <a:srgbClr val="000000"/>
                </a:solidFill>
                <a:latin typeface="Candara"/>
                <a:cs typeface="Candara"/>
              </a:rPr>
              <a:t>Wear protective gear</a:t>
            </a:r>
          </a:p>
          <a:p>
            <a:pPr marL="1943100"/>
            <a:r>
              <a:rPr lang="en-US" sz="2000" dirty="0" smtClean="0">
                <a:solidFill>
                  <a:srgbClr val="000000"/>
                </a:solidFill>
                <a:latin typeface="Candara"/>
                <a:cs typeface="Candara"/>
              </a:rPr>
              <a:t>Beware “drift”</a:t>
            </a:r>
          </a:p>
          <a:p>
            <a:pPr marL="1943100"/>
            <a:endParaRPr lang="en-US" sz="2000" dirty="0" smtClean="0">
              <a:solidFill>
                <a:srgbClr val="000000"/>
              </a:solidFill>
              <a:latin typeface="Candara"/>
              <a:cs typeface="Candara"/>
            </a:endParaRPr>
          </a:p>
          <a:p>
            <a:r>
              <a:rPr lang="en-US" sz="2000" dirty="0" smtClean="0">
                <a:solidFill>
                  <a:srgbClr val="000000"/>
                </a:solidFill>
                <a:latin typeface="Candara"/>
                <a:cs typeface="Candara"/>
              </a:rPr>
              <a:t>IPM: Integrated Pest Management</a:t>
            </a:r>
            <a:endParaRPr lang="en-US" sz="2000" dirty="0">
              <a:solidFill>
                <a:srgbClr val="000000"/>
              </a:solidFill>
              <a:latin typeface="Candara"/>
              <a:ea typeface="ＭＳ Ｐゴシック" charset="-128"/>
              <a:cs typeface="Candara"/>
            </a:endParaRPr>
          </a:p>
          <a:p>
            <a:r>
              <a:rPr lang="en-US" sz="2000" dirty="0" smtClean="0">
                <a:solidFill>
                  <a:srgbClr val="000000"/>
                </a:solidFill>
                <a:latin typeface="Candara"/>
                <a:ea typeface="ＭＳ Ｐゴシック" charset="-128"/>
                <a:cs typeface="Candara"/>
              </a:rPr>
              <a:t>Repeat! </a:t>
            </a:r>
          </a:p>
          <a:p>
            <a:r>
              <a:rPr lang="en-US" sz="2000" dirty="0" smtClean="0">
                <a:solidFill>
                  <a:srgbClr val="000000"/>
                </a:solidFill>
                <a:latin typeface="Candara"/>
                <a:ea typeface="ＭＳ Ｐゴシック" charset="-128"/>
                <a:cs typeface="Candara"/>
              </a:rPr>
              <a:t>Monitor (seed bank/</a:t>
            </a:r>
            <a:r>
              <a:rPr lang="en-US" sz="2000" dirty="0" err="1" smtClean="0">
                <a:solidFill>
                  <a:srgbClr val="000000"/>
                </a:solidFill>
                <a:latin typeface="Candara"/>
                <a:ea typeface="ＭＳ Ｐゴシック" charset="-128"/>
                <a:cs typeface="Candara"/>
              </a:rPr>
              <a:t>resprout</a:t>
            </a:r>
            <a:r>
              <a:rPr lang="en-US" sz="2000" dirty="0" smtClean="0">
                <a:solidFill>
                  <a:srgbClr val="000000"/>
                </a:solidFill>
                <a:latin typeface="Candara"/>
                <a:ea typeface="ＭＳ Ｐゴシック" charset="-128"/>
                <a:cs typeface="Candara"/>
              </a:rPr>
              <a:t>)</a:t>
            </a:r>
          </a:p>
          <a:p>
            <a:r>
              <a:rPr lang="en-US" sz="2000" dirty="0" smtClean="0">
                <a:solidFill>
                  <a:srgbClr val="000000"/>
                </a:solidFill>
                <a:latin typeface="Candara"/>
                <a:ea typeface="ＭＳ Ｐゴシック" charset="-128"/>
                <a:cs typeface="Candara"/>
              </a:rPr>
              <a:t>Treat early!</a:t>
            </a:r>
          </a:p>
          <a:p>
            <a:r>
              <a:rPr lang="en-US" sz="2000" dirty="0" smtClean="0">
                <a:solidFill>
                  <a:srgbClr val="000000"/>
                </a:solidFill>
                <a:latin typeface="Candara"/>
                <a:ea typeface="ＭＳ Ｐゴシック" charset="-128"/>
                <a:cs typeface="Candara"/>
              </a:rPr>
              <a:t>Prevent spread – Plant Natives!</a:t>
            </a:r>
            <a:endParaRPr lang="en-US" sz="2000" dirty="0">
              <a:solidFill>
                <a:srgbClr val="000000"/>
              </a:solidFill>
              <a:latin typeface="Candara"/>
              <a:cs typeface="Candara"/>
            </a:endParaRPr>
          </a:p>
        </p:txBody>
      </p:sp>
      <p:sp>
        <p:nvSpPr>
          <p:cNvPr id="12" name="TextBox 11"/>
          <p:cNvSpPr txBox="1"/>
          <p:nvPr/>
        </p:nvSpPr>
        <p:spPr>
          <a:xfrm>
            <a:off x="2133600" y="1143000"/>
            <a:ext cx="4038600" cy="369332"/>
          </a:xfrm>
          <a:prstGeom prst="rect">
            <a:avLst/>
          </a:prstGeom>
          <a:noFill/>
        </p:spPr>
        <p:txBody>
          <a:bodyPr wrap="square" rtlCol="0">
            <a:spAutoFit/>
          </a:bodyPr>
          <a:lstStyle/>
          <a:p>
            <a:endParaRPr lang="en-US" dirty="0"/>
          </a:p>
        </p:txBody>
      </p:sp>
      <p:sp>
        <p:nvSpPr>
          <p:cNvPr id="13" name="TextBox 12"/>
          <p:cNvSpPr txBox="1"/>
          <p:nvPr/>
        </p:nvSpPr>
        <p:spPr>
          <a:xfrm>
            <a:off x="1257337" y="596410"/>
            <a:ext cx="6858000" cy="584775"/>
          </a:xfrm>
          <a:prstGeom prst="rect">
            <a:avLst/>
          </a:prstGeom>
          <a:noFill/>
        </p:spPr>
        <p:txBody>
          <a:bodyPr wrap="square" rtlCol="0" anchor="t" anchorCtr="1">
            <a:spAutoFit/>
          </a:bodyPr>
          <a:lstStyle/>
          <a:p>
            <a:r>
              <a:rPr lang="en-US" sz="3200" b="1" dirty="0" smtClean="0">
                <a:solidFill>
                  <a:srgbClr val="000000"/>
                </a:solidFill>
                <a:latin typeface="WC ROUGHTRAD Bta"/>
                <a:cs typeface="WC ROUGHTRAD Bta"/>
              </a:rPr>
              <a:t>Best Management Practices</a:t>
            </a:r>
          </a:p>
        </p:txBody>
      </p:sp>
      <p:grpSp>
        <p:nvGrpSpPr>
          <p:cNvPr id="2" name="Group 1"/>
          <p:cNvGrpSpPr/>
          <p:nvPr/>
        </p:nvGrpSpPr>
        <p:grpSpPr>
          <a:xfrm>
            <a:off x="1676400" y="2817630"/>
            <a:ext cx="838200" cy="1676400"/>
            <a:chOff x="1676400" y="2817630"/>
            <a:chExt cx="838200" cy="1676400"/>
          </a:xfrm>
        </p:grpSpPr>
        <p:cxnSp>
          <p:nvCxnSpPr>
            <p:cNvPr id="7" name="Straight Arrow Connector 6"/>
            <p:cNvCxnSpPr/>
            <p:nvPr/>
          </p:nvCxnSpPr>
          <p:spPr>
            <a:xfrm>
              <a:off x="1676400" y="32748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676400" y="38844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676400" y="41892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676400" y="44940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676400" y="2817630"/>
              <a:ext cx="0" cy="1676400"/>
            </a:xfrm>
            <a:prstGeom prst="straightConnector1">
              <a:avLst/>
            </a:prstGeom>
            <a:ln>
              <a:solidFill>
                <a:srgbClr val="632523"/>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676400" y="3579630"/>
              <a:ext cx="838200"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grpSp>
      <p:pic>
        <p:nvPicPr>
          <p:cNvPr id="21" name="Picture 20"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804734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1611734"/>
            <a:ext cx="9144000" cy="5231837"/>
            <a:chOff x="0" y="1486797"/>
            <a:chExt cx="9144000" cy="4404988"/>
          </a:xfrm>
        </p:grpSpPr>
        <p:pic>
          <p:nvPicPr>
            <p:cNvPr id="24" name="Picture 2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5" name="Picture 2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6" name="Picture 2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61279"/>
            <a:ext cx="8229600" cy="640078"/>
          </a:xfrm>
        </p:spPr>
        <p:txBody>
          <a:bodyPr>
            <a:normAutofit/>
          </a:bodyPr>
          <a:lstStyle/>
          <a:p>
            <a:r>
              <a:rPr lang="en-US" sz="3000" dirty="0" smtClean="0">
                <a:latin typeface="WC ROUGHTRAD Bta"/>
                <a:cs typeface="WC ROUGHTRAD Bta"/>
              </a:rPr>
              <a:t>What Is an Invasive Species?</a:t>
            </a:r>
            <a:endParaRPr lang="en-US" sz="3000" dirty="0">
              <a:latin typeface="WC ROUGHTRAD Bta"/>
              <a:cs typeface="WC ROUGHTRAD Bta"/>
            </a:endParaRPr>
          </a:p>
        </p:txBody>
      </p:sp>
      <p:sp>
        <p:nvSpPr>
          <p:cNvPr id="3" name="Content Placeholder 2"/>
          <p:cNvSpPr>
            <a:spLocks noGrp="1"/>
          </p:cNvSpPr>
          <p:nvPr>
            <p:ph idx="1"/>
          </p:nvPr>
        </p:nvSpPr>
        <p:spPr>
          <a:xfrm>
            <a:off x="298448" y="2597454"/>
            <a:ext cx="8388352" cy="3346974"/>
          </a:xfrm>
        </p:spPr>
        <p:txBody>
          <a:bodyPr>
            <a:normAutofit/>
          </a:bodyPr>
          <a:lstStyle/>
          <a:p>
            <a:pPr marL="0" indent="0" algn="ctr">
              <a:buNone/>
            </a:pPr>
            <a:r>
              <a:rPr lang="en-US" sz="2400" dirty="0" smtClean="0">
                <a:cs typeface="Calibri"/>
              </a:rPr>
              <a:t>How would YOU define “invasive species”?</a:t>
            </a:r>
            <a:endParaRPr lang="en-US" sz="2400" dirty="0" smtClean="0">
              <a:solidFill>
                <a:srgbClr val="000000"/>
              </a:solidFill>
              <a:cs typeface="Calibri"/>
            </a:endParaRPr>
          </a:p>
          <a:p>
            <a:pPr marL="0" indent="0" algn="ctr">
              <a:buNone/>
            </a:pPr>
            <a:r>
              <a:rPr lang="en-US" sz="2400" dirty="0" smtClean="0">
                <a:solidFill>
                  <a:srgbClr val="000000"/>
                </a:solidFill>
                <a:cs typeface="Calibri"/>
              </a:rPr>
              <a:t>or</a:t>
            </a:r>
            <a:endParaRPr lang="en-US" sz="2400" dirty="0">
              <a:solidFill>
                <a:srgbClr val="000000"/>
              </a:solidFill>
              <a:cs typeface="Calibri"/>
            </a:endParaRPr>
          </a:p>
          <a:p>
            <a:pPr marL="0" indent="0" algn="ctr">
              <a:buNone/>
            </a:pPr>
            <a:r>
              <a:rPr lang="en-US" sz="2400" dirty="0" smtClean="0">
                <a:solidFill>
                  <a:srgbClr val="000000"/>
                </a:solidFill>
                <a:cs typeface="Calibri"/>
              </a:rPr>
              <a:t>What are characteristics of an “invasive species”?</a:t>
            </a:r>
            <a:endParaRPr lang="en-US" sz="2400" dirty="0">
              <a:solidFill>
                <a:srgbClr val="000000"/>
              </a:solidFill>
              <a:cs typeface="Calibri"/>
            </a:endParaRPr>
          </a:p>
        </p:txBody>
      </p:sp>
      <p:pic>
        <p:nvPicPr>
          <p:cNvPr id="27" name="Picture 26"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9870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52400"/>
            <a:ext cx="3581400" cy="799950"/>
          </a:xfrm>
        </p:spPr>
        <p:txBody>
          <a:bodyPr>
            <a:noAutofit/>
          </a:bodyPr>
          <a:lstStyle/>
          <a:p>
            <a:r>
              <a:rPr lang="en-US" sz="3200" dirty="0" smtClean="0">
                <a:solidFill>
                  <a:srgbClr val="000000"/>
                </a:solidFill>
                <a:latin typeface="Candara"/>
                <a:cs typeface="Candara"/>
              </a:rPr>
              <a:t>Aquatic Example</a:t>
            </a:r>
            <a:endParaRPr lang="en-US" sz="3200" dirty="0">
              <a:solidFill>
                <a:srgbClr val="000000"/>
              </a:solidFill>
              <a:latin typeface="Candara"/>
              <a:cs typeface="Candara"/>
            </a:endParaRPr>
          </a:p>
        </p:txBody>
      </p:sp>
      <p:sp>
        <p:nvSpPr>
          <p:cNvPr id="16" name="Content Placeholder 15"/>
          <p:cNvSpPr txBox="1">
            <a:spLocks/>
          </p:cNvSpPr>
          <p:nvPr/>
        </p:nvSpPr>
        <p:spPr>
          <a:xfrm>
            <a:off x="298449" y="1981200"/>
            <a:ext cx="3968751" cy="2590800"/>
          </a:xfrm>
          <a:prstGeom prst="rect">
            <a:avLst/>
          </a:prstGeom>
        </p:spPr>
        <p:txBody>
          <a:bodyPr vert="horz" lIns="91418" tIns="45709" rIns="91418" bIns="4570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buNone/>
            </a:pPr>
            <a:endParaRPr lang="en-US" sz="2000" dirty="0" smtClean="0">
              <a:solidFill>
                <a:srgbClr val="000000"/>
              </a:solidFill>
              <a:latin typeface="Candara"/>
              <a:cs typeface="Candara"/>
            </a:endParaRPr>
          </a:p>
        </p:txBody>
      </p:sp>
      <p:sp>
        <p:nvSpPr>
          <p:cNvPr id="12" name="Rectangle 11"/>
          <p:cNvSpPr/>
          <p:nvPr/>
        </p:nvSpPr>
        <p:spPr>
          <a:xfrm>
            <a:off x="5007675" y="4648200"/>
            <a:ext cx="3755325" cy="246221"/>
          </a:xfrm>
          <a:prstGeom prst="rect">
            <a:avLst/>
          </a:prstGeom>
        </p:spPr>
        <p:txBody>
          <a:bodyPr wrap="square" lIns="91418" tIns="45709" rIns="91418" bIns="45709">
            <a:spAutoFit/>
          </a:bodyPr>
          <a:lstStyle/>
          <a:p>
            <a:r>
              <a:rPr lang="en-US" sz="1000" dirty="0">
                <a:solidFill>
                  <a:srgbClr val="FFFFFF"/>
                </a:solidFill>
              </a:rPr>
              <a:t>Charles T. Bryson, USDA Agricultural Research Service, </a:t>
            </a:r>
            <a:r>
              <a:rPr lang="en-US" sz="1000" dirty="0" err="1">
                <a:solidFill>
                  <a:srgbClr val="FFFFFF"/>
                </a:solidFill>
              </a:rPr>
              <a:t>Bugwood.org</a:t>
            </a:r>
            <a:endParaRPr lang="en-US" sz="1000" dirty="0">
              <a:solidFill>
                <a:srgbClr val="FFFFFF"/>
              </a:solidFill>
            </a:endParaRPr>
          </a:p>
        </p:txBody>
      </p:sp>
      <p:cxnSp>
        <p:nvCxnSpPr>
          <p:cNvPr id="24" name="Straight Connector 23"/>
          <p:cNvCxnSpPr/>
          <p:nvPr/>
        </p:nvCxnSpPr>
        <p:spPr>
          <a:xfrm>
            <a:off x="2057400" y="914400"/>
            <a:ext cx="7245769"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descr="Treating elephant ears Llano 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67200" y="1905000"/>
            <a:ext cx="4405966" cy="3109910"/>
          </a:xfrm>
          <a:prstGeom prst="rect">
            <a:avLst/>
          </a:prstGeom>
        </p:spPr>
      </p:pic>
      <p:sp>
        <p:nvSpPr>
          <p:cNvPr id="4" name="Content Placeholder 3"/>
          <p:cNvSpPr>
            <a:spLocks noGrp="1"/>
          </p:cNvSpPr>
          <p:nvPr>
            <p:ph idx="1"/>
          </p:nvPr>
        </p:nvSpPr>
        <p:spPr>
          <a:xfrm>
            <a:off x="298448" y="1556911"/>
            <a:ext cx="3968751" cy="4525963"/>
          </a:xfrm>
          <a:ln>
            <a:solidFill>
              <a:srgbClr val="000000"/>
            </a:solidFill>
          </a:ln>
        </p:spPr>
        <p:txBody>
          <a:bodyPr>
            <a:normAutofit/>
          </a:bodyPr>
          <a:lstStyle/>
          <a:p>
            <a:pPr marL="0" indent="0">
              <a:lnSpc>
                <a:spcPct val="110000"/>
              </a:lnSpc>
              <a:spcBef>
                <a:spcPts val="0"/>
              </a:spcBef>
              <a:buNone/>
            </a:pPr>
            <a:r>
              <a:rPr lang="en-US" sz="2000" dirty="0">
                <a:solidFill>
                  <a:srgbClr val="984807"/>
                </a:solidFill>
                <a:latin typeface="Candara"/>
                <a:cs typeface="Candara"/>
              </a:rPr>
              <a:t>Elephant Ears</a:t>
            </a:r>
            <a:r>
              <a:rPr lang="en-US" sz="2000" dirty="0">
                <a:solidFill>
                  <a:srgbClr val="F79646"/>
                </a:solidFill>
                <a:latin typeface="Candara"/>
                <a:cs typeface="Candara"/>
              </a:rPr>
              <a:t> </a:t>
            </a:r>
            <a:r>
              <a:rPr lang="en-US" sz="2000" dirty="0">
                <a:solidFill>
                  <a:schemeClr val="bg1"/>
                </a:solidFill>
                <a:latin typeface="Candara"/>
                <a:cs typeface="Candara"/>
              </a:rPr>
              <a:t/>
            </a:r>
            <a:br>
              <a:rPr lang="en-US" sz="2000" dirty="0">
                <a:solidFill>
                  <a:schemeClr val="bg1"/>
                </a:solidFill>
                <a:latin typeface="Candara"/>
                <a:cs typeface="Candara"/>
              </a:rPr>
            </a:br>
            <a:r>
              <a:rPr lang="en-US" sz="2000" dirty="0">
                <a:latin typeface="Candara"/>
                <a:cs typeface="Candara"/>
              </a:rPr>
              <a:t>(</a:t>
            </a:r>
            <a:r>
              <a:rPr lang="en-US" sz="2000" i="1" dirty="0">
                <a:latin typeface="Candara"/>
                <a:cs typeface="Candara"/>
              </a:rPr>
              <a:t>Colocasia </a:t>
            </a:r>
            <a:r>
              <a:rPr lang="en-US" sz="2000" i="1" dirty="0" err="1">
                <a:latin typeface="Candara"/>
                <a:cs typeface="Candara"/>
              </a:rPr>
              <a:t>esculenta</a:t>
            </a:r>
            <a:r>
              <a:rPr lang="en-US" sz="2000" dirty="0">
                <a:latin typeface="Candara"/>
                <a:cs typeface="Candara"/>
              </a:rPr>
              <a:t>)</a:t>
            </a:r>
          </a:p>
          <a:p>
            <a:pPr marL="0" indent="0">
              <a:lnSpc>
                <a:spcPct val="110000"/>
              </a:lnSpc>
              <a:spcBef>
                <a:spcPts val="0"/>
              </a:spcBef>
              <a:buNone/>
            </a:pPr>
            <a:endParaRPr lang="en-US" sz="2000" dirty="0">
              <a:solidFill>
                <a:schemeClr val="bg1"/>
              </a:solidFill>
              <a:latin typeface="Candara"/>
              <a:cs typeface="Candara"/>
            </a:endParaRPr>
          </a:p>
          <a:p>
            <a:pPr marL="0" indent="0">
              <a:lnSpc>
                <a:spcPct val="110000"/>
              </a:lnSpc>
              <a:spcBef>
                <a:spcPts val="0"/>
              </a:spcBef>
              <a:buNone/>
            </a:pPr>
            <a:r>
              <a:rPr lang="en-US" sz="2000" dirty="0">
                <a:solidFill>
                  <a:srgbClr val="000000"/>
                </a:solidFill>
                <a:latin typeface="Candara"/>
                <a:cs typeface="Candara"/>
              </a:rPr>
              <a:t>Control:</a:t>
            </a:r>
          </a:p>
          <a:p>
            <a:pPr>
              <a:lnSpc>
                <a:spcPct val="110000"/>
              </a:lnSpc>
              <a:spcBef>
                <a:spcPts val="0"/>
              </a:spcBef>
            </a:pPr>
            <a:r>
              <a:rPr lang="en-US" sz="2000" dirty="0">
                <a:solidFill>
                  <a:srgbClr val="000000"/>
                </a:solidFill>
                <a:latin typeface="Candara"/>
                <a:cs typeface="Candara"/>
              </a:rPr>
              <a:t>DO NOT cut!</a:t>
            </a:r>
          </a:p>
          <a:p>
            <a:pPr>
              <a:lnSpc>
                <a:spcPct val="110000"/>
              </a:lnSpc>
              <a:spcBef>
                <a:spcPts val="0"/>
              </a:spcBef>
            </a:pPr>
            <a:r>
              <a:rPr lang="en-US" sz="2000" dirty="0">
                <a:solidFill>
                  <a:srgbClr val="000000"/>
                </a:solidFill>
                <a:latin typeface="Candara"/>
                <a:cs typeface="Candara"/>
              </a:rPr>
              <a:t>Treat with herbicide approved for aquatic use</a:t>
            </a:r>
          </a:p>
          <a:p>
            <a:pPr>
              <a:lnSpc>
                <a:spcPct val="110000"/>
              </a:lnSpc>
              <a:spcBef>
                <a:spcPts val="0"/>
              </a:spcBef>
            </a:pPr>
            <a:r>
              <a:rPr lang="en-US" sz="2000" dirty="0" smtClean="0">
                <a:solidFill>
                  <a:srgbClr val="000000"/>
                </a:solidFill>
                <a:latin typeface="Candara"/>
                <a:cs typeface="Candara"/>
              </a:rPr>
              <a:t>Licensed</a:t>
            </a:r>
            <a:endParaRPr lang="en-US" sz="2000" dirty="0">
              <a:solidFill>
                <a:srgbClr val="000000"/>
              </a:solidFill>
              <a:latin typeface="Candara"/>
              <a:cs typeface="Candara"/>
            </a:endParaRPr>
          </a:p>
          <a:p>
            <a:pPr>
              <a:lnSpc>
                <a:spcPct val="110000"/>
              </a:lnSpc>
              <a:spcBef>
                <a:spcPts val="0"/>
              </a:spcBef>
            </a:pPr>
            <a:r>
              <a:rPr lang="en-US" sz="2000" dirty="0">
                <a:solidFill>
                  <a:srgbClr val="000000"/>
                </a:solidFill>
                <a:latin typeface="Candara"/>
                <a:cs typeface="Candara"/>
              </a:rPr>
              <a:t>Use protective gear</a:t>
            </a:r>
          </a:p>
          <a:p>
            <a:pPr>
              <a:lnSpc>
                <a:spcPct val="110000"/>
              </a:lnSpc>
              <a:spcBef>
                <a:spcPts val="0"/>
              </a:spcBef>
            </a:pPr>
            <a:r>
              <a:rPr lang="en-US" sz="2000" dirty="0">
                <a:solidFill>
                  <a:srgbClr val="000000"/>
                </a:solidFill>
                <a:latin typeface="Candara"/>
                <a:cs typeface="Candara"/>
              </a:rPr>
              <a:t>Avoid drift</a:t>
            </a:r>
          </a:p>
          <a:p>
            <a:endParaRPr lang="en-US" sz="2000" dirty="0"/>
          </a:p>
        </p:txBody>
      </p:sp>
      <p:pic>
        <p:nvPicPr>
          <p:cNvPr id="9" name="Picture 8" descr="header_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97788520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52400"/>
            <a:ext cx="3581400" cy="799950"/>
          </a:xfrm>
        </p:spPr>
        <p:txBody>
          <a:bodyPr>
            <a:noAutofit/>
          </a:bodyPr>
          <a:lstStyle/>
          <a:p>
            <a:r>
              <a:rPr lang="en-US" sz="3200" dirty="0" smtClean="0">
                <a:solidFill>
                  <a:srgbClr val="000000"/>
                </a:solidFill>
                <a:latin typeface="Candara"/>
                <a:cs typeface="Candara"/>
              </a:rPr>
              <a:t>Tree Example</a:t>
            </a:r>
            <a:endParaRPr lang="en-US" sz="3200" dirty="0">
              <a:solidFill>
                <a:srgbClr val="000000"/>
              </a:solidFill>
              <a:latin typeface="Candara"/>
              <a:cs typeface="Candara"/>
            </a:endParaRPr>
          </a:p>
        </p:txBody>
      </p:sp>
      <p:sp>
        <p:nvSpPr>
          <p:cNvPr id="3" name="Content Placeholder 2"/>
          <p:cNvSpPr>
            <a:spLocks noGrp="1"/>
          </p:cNvSpPr>
          <p:nvPr>
            <p:ph idx="1"/>
          </p:nvPr>
        </p:nvSpPr>
        <p:spPr>
          <a:xfrm>
            <a:off x="298448" y="1744791"/>
            <a:ext cx="4237410" cy="3620456"/>
          </a:xfrm>
        </p:spPr>
        <p:txBody>
          <a:bodyPr>
            <a:normAutofit/>
          </a:bodyPr>
          <a:lstStyle/>
          <a:p>
            <a:pPr marL="0" indent="0">
              <a:buNone/>
            </a:pPr>
            <a:endParaRPr lang="en-US" sz="2900" dirty="0">
              <a:solidFill>
                <a:srgbClr val="F9E1B9"/>
              </a:solidFill>
              <a:cs typeface="Calibri"/>
            </a:endParaRPr>
          </a:p>
          <a:p>
            <a:pPr marL="0" indent="0">
              <a:buNone/>
            </a:pPr>
            <a:endParaRPr lang="en-US" b="1" i="1" dirty="0">
              <a:cs typeface="Calibri"/>
            </a:endParaRPr>
          </a:p>
        </p:txBody>
      </p:sp>
      <p:cxnSp>
        <p:nvCxnSpPr>
          <p:cNvPr id="24" name="Straight Connector 23"/>
          <p:cNvCxnSpPr/>
          <p:nvPr/>
        </p:nvCxnSpPr>
        <p:spPr>
          <a:xfrm>
            <a:off x="2057400" y="914400"/>
            <a:ext cx="724576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8" name="Content Placeholder 15"/>
          <p:cNvSpPr txBox="1">
            <a:spLocks/>
          </p:cNvSpPr>
          <p:nvPr/>
        </p:nvSpPr>
        <p:spPr>
          <a:xfrm>
            <a:off x="298449" y="1313160"/>
            <a:ext cx="4237410" cy="3833266"/>
          </a:xfrm>
          <a:prstGeom prst="rect">
            <a:avLst/>
          </a:prstGeom>
          <a:ln>
            <a:solidFill>
              <a:srgbClr val="000000"/>
            </a:solidFill>
          </a:ln>
        </p:spPr>
        <p:txBody>
          <a:bodyPr vert="horz" lIns="91418" tIns="45709" rIns="91418" bIns="4570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buNone/>
            </a:pPr>
            <a:r>
              <a:rPr lang="en-US" sz="2000" dirty="0">
                <a:solidFill>
                  <a:srgbClr val="984807"/>
                </a:solidFill>
                <a:latin typeface="Candara"/>
                <a:cs typeface="Candara"/>
              </a:rPr>
              <a:t>Chinaberry tree</a:t>
            </a:r>
            <a:r>
              <a:rPr lang="en-US" sz="2000" dirty="0">
                <a:solidFill>
                  <a:srgbClr val="000000"/>
                </a:solidFill>
                <a:latin typeface="Candara"/>
                <a:cs typeface="Candara"/>
              </a:rPr>
              <a:t> </a:t>
            </a:r>
            <a:br>
              <a:rPr lang="en-US" sz="2000" dirty="0">
                <a:solidFill>
                  <a:srgbClr val="000000"/>
                </a:solidFill>
                <a:latin typeface="Candara"/>
                <a:cs typeface="Candara"/>
              </a:rPr>
            </a:br>
            <a:r>
              <a:rPr lang="en-US" sz="2000" dirty="0">
                <a:solidFill>
                  <a:srgbClr val="000000"/>
                </a:solidFill>
                <a:latin typeface="Candara"/>
                <a:cs typeface="Candara"/>
              </a:rPr>
              <a:t>(</a:t>
            </a:r>
            <a:r>
              <a:rPr lang="en-US" sz="2000" i="1" dirty="0" err="1">
                <a:solidFill>
                  <a:srgbClr val="000000"/>
                </a:solidFill>
                <a:latin typeface="Candara"/>
                <a:cs typeface="Candara"/>
              </a:rPr>
              <a:t>Melia</a:t>
            </a:r>
            <a:r>
              <a:rPr lang="en-US" sz="2000" i="1" dirty="0">
                <a:solidFill>
                  <a:srgbClr val="000000"/>
                </a:solidFill>
                <a:latin typeface="Candara"/>
                <a:cs typeface="Candara"/>
              </a:rPr>
              <a:t> </a:t>
            </a:r>
            <a:r>
              <a:rPr lang="en-US" sz="2000" i="1" dirty="0" err="1">
                <a:solidFill>
                  <a:srgbClr val="000000"/>
                </a:solidFill>
                <a:latin typeface="Candara"/>
                <a:cs typeface="Candara"/>
              </a:rPr>
              <a:t>azadarach</a:t>
            </a:r>
            <a:r>
              <a:rPr lang="en-US" sz="2000" dirty="0">
                <a:solidFill>
                  <a:srgbClr val="000000"/>
                </a:solidFill>
                <a:latin typeface="Candara"/>
                <a:cs typeface="Candara"/>
              </a:rPr>
              <a:t>)</a:t>
            </a:r>
          </a:p>
          <a:p>
            <a:pPr marL="0" indent="0">
              <a:lnSpc>
                <a:spcPct val="110000"/>
              </a:lnSpc>
              <a:spcBef>
                <a:spcPts val="0"/>
              </a:spcBef>
              <a:buNone/>
            </a:pPr>
            <a:endParaRPr lang="en-US" sz="2000" dirty="0" smtClean="0">
              <a:solidFill>
                <a:srgbClr val="000000"/>
              </a:solidFill>
              <a:latin typeface="Candara"/>
              <a:cs typeface="Candara"/>
            </a:endParaRPr>
          </a:p>
          <a:p>
            <a:pPr marL="0" indent="0">
              <a:lnSpc>
                <a:spcPct val="110000"/>
              </a:lnSpc>
              <a:spcBef>
                <a:spcPts val="0"/>
              </a:spcBef>
              <a:buNone/>
            </a:pPr>
            <a:r>
              <a:rPr lang="en-US" sz="2000" dirty="0" smtClean="0">
                <a:solidFill>
                  <a:srgbClr val="000000"/>
                </a:solidFill>
                <a:latin typeface="Candara"/>
                <a:cs typeface="Candara"/>
              </a:rPr>
              <a:t>Control:</a:t>
            </a:r>
          </a:p>
          <a:p>
            <a:pPr>
              <a:lnSpc>
                <a:spcPct val="110000"/>
              </a:lnSpc>
              <a:spcBef>
                <a:spcPts val="0"/>
              </a:spcBef>
            </a:pPr>
            <a:r>
              <a:rPr lang="en-US" sz="2000" dirty="0" smtClean="0">
                <a:solidFill>
                  <a:srgbClr val="000000"/>
                </a:solidFill>
                <a:latin typeface="Candara"/>
                <a:cs typeface="Candara"/>
              </a:rPr>
              <a:t>Cut</a:t>
            </a:r>
            <a:r>
              <a:rPr lang="en-US" sz="2000" dirty="0">
                <a:solidFill>
                  <a:srgbClr val="000000"/>
                </a:solidFill>
                <a:latin typeface="Candara"/>
                <a:cs typeface="Candara"/>
              </a:rPr>
              <a:t>-stump and basal bark applications of </a:t>
            </a:r>
            <a:r>
              <a:rPr lang="en-US" sz="2000" dirty="0" smtClean="0">
                <a:solidFill>
                  <a:srgbClr val="000000"/>
                </a:solidFill>
                <a:latin typeface="Candara"/>
                <a:cs typeface="Candara"/>
              </a:rPr>
              <a:t>herbicides</a:t>
            </a:r>
            <a:r>
              <a:rPr lang="en-US" sz="2000" dirty="0">
                <a:solidFill>
                  <a:srgbClr val="000000"/>
                </a:solidFill>
                <a:latin typeface="Candara"/>
                <a:cs typeface="Candara"/>
              </a:rPr>
              <a:t>. </a:t>
            </a:r>
            <a:endParaRPr lang="en-US" sz="2000" dirty="0" smtClean="0">
              <a:solidFill>
                <a:srgbClr val="000000"/>
              </a:solidFill>
              <a:latin typeface="Candara"/>
              <a:cs typeface="Candara"/>
            </a:endParaRPr>
          </a:p>
          <a:p>
            <a:pPr>
              <a:lnSpc>
                <a:spcPct val="110000"/>
              </a:lnSpc>
              <a:spcBef>
                <a:spcPts val="0"/>
              </a:spcBef>
            </a:pPr>
            <a:r>
              <a:rPr lang="en-US" sz="2000" dirty="0" smtClean="0">
                <a:solidFill>
                  <a:srgbClr val="000000"/>
                </a:solidFill>
                <a:latin typeface="Candara"/>
                <a:cs typeface="Candara"/>
              </a:rPr>
              <a:t>Cut </a:t>
            </a:r>
            <a:r>
              <a:rPr lang="en-US" sz="2000" dirty="0">
                <a:solidFill>
                  <a:srgbClr val="000000"/>
                </a:solidFill>
                <a:latin typeface="Candara"/>
                <a:cs typeface="Candara"/>
              </a:rPr>
              <a:t>trees left untreated will grow back with several branches emanating from a single stump. </a:t>
            </a:r>
            <a:endParaRPr lang="en-US" sz="2000" dirty="0" smtClean="0">
              <a:solidFill>
                <a:srgbClr val="000000"/>
              </a:solidFill>
              <a:latin typeface="Candara"/>
              <a:cs typeface="Candara"/>
            </a:endParaRPr>
          </a:p>
          <a:p>
            <a:pPr>
              <a:lnSpc>
                <a:spcPct val="110000"/>
              </a:lnSpc>
              <a:spcBef>
                <a:spcPts val="0"/>
              </a:spcBef>
            </a:pPr>
            <a:r>
              <a:rPr lang="en-US" sz="2000" dirty="0" smtClean="0">
                <a:solidFill>
                  <a:srgbClr val="000000"/>
                </a:solidFill>
                <a:latin typeface="Candara"/>
                <a:cs typeface="Candara"/>
              </a:rPr>
              <a:t>Removal </a:t>
            </a:r>
            <a:r>
              <a:rPr lang="en-US" sz="2000" dirty="0">
                <a:solidFill>
                  <a:srgbClr val="000000"/>
                </a:solidFill>
                <a:latin typeface="Candara"/>
                <a:cs typeface="Candara"/>
              </a:rPr>
              <a:t>of seedlings must include the entire root system.</a:t>
            </a:r>
          </a:p>
        </p:txBody>
      </p:sp>
      <p:sp>
        <p:nvSpPr>
          <p:cNvPr id="11" name="Rectangle 10"/>
          <p:cNvSpPr/>
          <p:nvPr/>
        </p:nvSpPr>
        <p:spPr>
          <a:xfrm>
            <a:off x="6248400" y="6019800"/>
            <a:ext cx="2121780" cy="400110"/>
          </a:xfrm>
          <a:prstGeom prst="rect">
            <a:avLst/>
          </a:prstGeom>
        </p:spPr>
        <p:txBody>
          <a:bodyPr wrap="square" lIns="91418" tIns="45709" rIns="91418" bIns="45709">
            <a:spAutoFit/>
          </a:bodyPr>
          <a:lstStyle/>
          <a:p>
            <a:r>
              <a:rPr lang="en-US" sz="1000" dirty="0">
                <a:solidFill>
                  <a:srgbClr val="FFFFFF"/>
                </a:solidFill>
              </a:rPr>
              <a:t>James H. Miller, USDA Forest Service, </a:t>
            </a:r>
            <a:r>
              <a:rPr lang="en-US" sz="1000" dirty="0" err="1">
                <a:solidFill>
                  <a:srgbClr val="FFFFFF"/>
                </a:solidFill>
              </a:rPr>
              <a:t>Bugwood.org</a:t>
            </a:r>
            <a:endParaRPr lang="en-US" sz="1000" dirty="0">
              <a:solidFill>
                <a:srgbClr val="FFFFFF"/>
              </a:solidFill>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1219200"/>
            <a:ext cx="2916188" cy="4426151"/>
          </a:xfrm>
          <a:prstGeom prst="rect">
            <a:avLst/>
          </a:prstGeom>
          <a:ln>
            <a:solidFill>
              <a:srgbClr val="000000"/>
            </a:solidFill>
          </a:ln>
        </p:spPr>
      </p:pic>
      <p:pic>
        <p:nvPicPr>
          <p:cNvPr id="9" name="Picture 8" descr="header_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719964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52400"/>
            <a:ext cx="3581400" cy="799950"/>
          </a:xfrm>
        </p:spPr>
        <p:txBody>
          <a:bodyPr>
            <a:noAutofit/>
          </a:bodyPr>
          <a:lstStyle/>
          <a:p>
            <a:r>
              <a:rPr lang="en-US" sz="3200" dirty="0" smtClean="0">
                <a:solidFill>
                  <a:srgbClr val="000000"/>
                </a:solidFill>
                <a:latin typeface="Candara"/>
                <a:cs typeface="Candara"/>
              </a:rPr>
              <a:t>Grass Example</a:t>
            </a:r>
            <a:endParaRPr lang="en-US" sz="3200" dirty="0">
              <a:solidFill>
                <a:srgbClr val="000000"/>
              </a:solidFill>
              <a:latin typeface="Candara"/>
              <a:cs typeface="Candara"/>
            </a:endParaRPr>
          </a:p>
        </p:txBody>
      </p:sp>
      <p:sp>
        <p:nvSpPr>
          <p:cNvPr id="3" name="Content Placeholder 2"/>
          <p:cNvSpPr>
            <a:spLocks noGrp="1"/>
          </p:cNvSpPr>
          <p:nvPr>
            <p:ph idx="1"/>
          </p:nvPr>
        </p:nvSpPr>
        <p:spPr>
          <a:xfrm>
            <a:off x="298448" y="1744791"/>
            <a:ext cx="4237410" cy="3620456"/>
          </a:xfrm>
        </p:spPr>
        <p:txBody>
          <a:bodyPr>
            <a:normAutofit/>
          </a:bodyPr>
          <a:lstStyle/>
          <a:p>
            <a:pPr marL="0" indent="0">
              <a:buNone/>
            </a:pPr>
            <a:endParaRPr lang="en-US" sz="2900" dirty="0">
              <a:solidFill>
                <a:srgbClr val="F9E1B9"/>
              </a:solidFill>
              <a:cs typeface="Calibri"/>
            </a:endParaRPr>
          </a:p>
          <a:p>
            <a:pPr marL="0" indent="0">
              <a:buNone/>
            </a:pPr>
            <a:endParaRPr lang="en-US" b="1" i="1" dirty="0">
              <a:cs typeface="Calibri"/>
            </a:endParaRPr>
          </a:p>
        </p:txBody>
      </p:sp>
      <p:cxnSp>
        <p:nvCxnSpPr>
          <p:cNvPr id="24" name="Straight Connector 23"/>
          <p:cNvCxnSpPr/>
          <p:nvPr/>
        </p:nvCxnSpPr>
        <p:spPr>
          <a:xfrm>
            <a:off x="2057400" y="914400"/>
            <a:ext cx="724576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8" name="Content Placeholder 15"/>
          <p:cNvSpPr txBox="1">
            <a:spLocks/>
          </p:cNvSpPr>
          <p:nvPr/>
        </p:nvSpPr>
        <p:spPr>
          <a:xfrm>
            <a:off x="298448" y="1197719"/>
            <a:ext cx="4651469" cy="4127066"/>
          </a:xfrm>
          <a:prstGeom prst="rect">
            <a:avLst/>
          </a:prstGeom>
          <a:ln>
            <a:solidFill>
              <a:schemeClr val="tx1"/>
            </a:solidFill>
          </a:ln>
        </p:spPr>
        <p:txBody>
          <a:bodyPr vert="horz" lIns="91418" tIns="45709" rIns="91418"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buNone/>
            </a:pPr>
            <a:r>
              <a:rPr lang="en-US" sz="2000" dirty="0">
                <a:solidFill>
                  <a:schemeClr val="accent6">
                    <a:lumMod val="50000"/>
                  </a:schemeClr>
                </a:solidFill>
                <a:latin typeface="Candara"/>
                <a:cs typeface="Candara"/>
              </a:rPr>
              <a:t>King Ranch Bluestem</a:t>
            </a:r>
            <a:r>
              <a:rPr lang="en-US" sz="2000" dirty="0">
                <a:solidFill>
                  <a:srgbClr val="000000"/>
                </a:solidFill>
                <a:latin typeface="Candara"/>
                <a:cs typeface="Candara"/>
              </a:rPr>
              <a:t/>
            </a:r>
            <a:br>
              <a:rPr lang="en-US" sz="2000" dirty="0">
                <a:solidFill>
                  <a:srgbClr val="000000"/>
                </a:solidFill>
                <a:latin typeface="Candara"/>
                <a:cs typeface="Candara"/>
              </a:rPr>
            </a:br>
            <a:r>
              <a:rPr lang="en-US" sz="2000" dirty="0">
                <a:solidFill>
                  <a:srgbClr val="000000"/>
                </a:solidFill>
                <a:latin typeface="Candara"/>
                <a:cs typeface="Candara"/>
              </a:rPr>
              <a:t>(</a:t>
            </a:r>
            <a:r>
              <a:rPr lang="en-US" sz="2000" i="1" dirty="0" err="1">
                <a:solidFill>
                  <a:srgbClr val="000000"/>
                </a:solidFill>
                <a:latin typeface="Candara"/>
                <a:cs typeface="Candara"/>
              </a:rPr>
              <a:t>Bothriochloa</a:t>
            </a:r>
            <a:r>
              <a:rPr lang="en-US" sz="2000" i="1" dirty="0">
                <a:solidFill>
                  <a:srgbClr val="000000"/>
                </a:solidFill>
                <a:latin typeface="Candara"/>
                <a:cs typeface="Candara"/>
              </a:rPr>
              <a:t> </a:t>
            </a:r>
            <a:r>
              <a:rPr lang="en-US" sz="2000" i="1" dirty="0" err="1">
                <a:solidFill>
                  <a:srgbClr val="000000"/>
                </a:solidFill>
                <a:latin typeface="Candara"/>
                <a:cs typeface="Candara"/>
              </a:rPr>
              <a:t>ischaemum</a:t>
            </a:r>
            <a:r>
              <a:rPr lang="en-US" sz="2000" i="1" dirty="0">
                <a:solidFill>
                  <a:srgbClr val="000000"/>
                </a:solidFill>
                <a:latin typeface="Candara"/>
                <a:cs typeface="Candara"/>
              </a:rPr>
              <a:t> var. </a:t>
            </a:r>
            <a:r>
              <a:rPr lang="en-US" sz="2000" i="1" dirty="0" err="1">
                <a:solidFill>
                  <a:srgbClr val="000000"/>
                </a:solidFill>
                <a:latin typeface="Candara"/>
                <a:cs typeface="Candara"/>
              </a:rPr>
              <a:t>songarica</a:t>
            </a:r>
            <a:r>
              <a:rPr lang="en-US" sz="2000" dirty="0">
                <a:solidFill>
                  <a:srgbClr val="000000"/>
                </a:solidFill>
                <a:latin typeface="Candara"/>
                <a:cs typeface="Candara"/>
              </a:rPr>
              <a:t>)</a:t>
            </a:r>
          </a:p>
          <a:p>
            <a:pPr marL="0" indent="0">
              <a:lnSpc>
                <a:spcPct val="110000"/>
              </a:lnSpc>
              <a:spcBef>
                <a:spcPts val="0"/>
              </a:spcBef>
              <a:buNone/>
            </a:pPr>
            <a:endParaRPr lang="en-US" sz="2000" dirty="0" smtClean="0">
              <a:solidFill>
                <a:srgbClr val="000000"/>
              </a:solidFill>
              <a:latin typeface="Candara"/>
              <a:cs typeface="Candara"/>
            </a:endParaRPr>
          </a:p>
          <a:p>
            <a:pPr marL="0" indent="0">
              <a:lnSpc>
                <a:spcPct val="110000"/>
              </a:lnSpc>
              <a:spcBef>
                <a:spcPts val="0"/>
              </a:spcBef>
              <a:buNone/>
            </a:pPr>
            <a:r>
              <a:rPr lang="en-US" sz="2000" dirty="0" smtClean="0">
                <a:solidFill>
                  <a:srgbClr val="000000"/>
                </a:solidFill>
                <a:latin typeface="Candara"/>
                <a:cs typeface="Candara"/>
              </a:rPr>
              <a:t>Control:</a:t>
            </a:r>
          </a:p>
          <a:p>
            <a:pPr>
              <a:lnSpc>
                <a:spcPct val="110000"/>
              </a:lnSpc>
              <a:spcBef>
                <a:spcPts val="0"/>
              </a:spcBef>
            </a:pPr>
            <a:r>
              <a:rPr lang="en-US" sz="2000" dirty="0" smtClean="0">
                <a:solidFill>
                  <a:srgbClr val="000000"/>
                </a:solidFill>
                <a:latin typeface="Candara"/>
                <a:cs typeface="Candara"/>
              </a:rPr>
              <a:t>VERY DIFFICULT to control especially once established </a:t>
            </a:r>
          </a:p>
          <a:p>
            <a:pPr>
              <a:lnSpc>
                <a:spcPct val="110000"/>
              </a:lnSpc>
              <a:spcBef>
                <a:spcPts val="0"/>
              </a:spcBef>
            </a:pPr>
            <a:r>
              <a:rPr lang="en-US" sz="2000" dirty="0" smtClean="0">
                <a:solidFill>
                  <a:srgbClr val="000000"/>
                </a:solidFill>
                <a:latin typeface="Candara"/>
                <a:cs typeface="Candara"/>
              </a:rPr>
              <a:t>Combination herbicides &amp; </a:t>
            </a:r>
            <a:r>
              <a:rPr lang="en-US" sz="2000" dirty="0" err="1" smtClean="0">
                <a:solidFill>
                  <a:srgbClr val="000000"/>
                </a:solidFill>
                <a:latin typeface="Candara"/>
                <a:cs typeface="Candara"/>
              </a:rPr>
              <a:t>discing</a:t>
            </a:r>
            <a:r>
              <a:rPr lang="en-US" sz="2000" dirty="0" smtClean="0">
                <a:solidFill>
                  <a:srgbClr val="000000"/>
                </a:solidFill>
                <a:latin typeface="Candara"/>
                <a:cs typeface="Candara"/>
              </a:rPr>
              <a:t>/tilling</a:t>
            </a:r>
          </a:p>
          <a:p>
            <a:pPr>
              <a:lnSpc>
                <a:spcPct val="110000"/>
              </a:lnSpc>
              <a:spcBef>
                <a:spcPts val="0"/>
              </a:spcBef>
            </a:pPr>
            <a:r>
              <a:rPr lang="en-US" sz="2000" dirty="0" smtClean="0">
                <a:solidFill>
                  <a:srgbClr val="000000"/>
                </a:solidFill>
                <a:latin typeface="Candara"/>
                <a:cs typeface="Candara"/>
              </a:rPr>
              <a:t>Repeated treatment necessary</a:t>
            </a:r>
          </a:p>
          <a:p>
            <a:pPr>
              <a:lnSpc>
                <a:spcPct val="110000"/>
              </a:lnSpc>
              <a:spcBef>
                <a:spcPts val="0"/>
              </a:spcBef>
            </a:pPr>
            <a:r>
              <a:rPr lang="en-US" sz="2000" dirty="0" smtClean="0">
                <a:solidFill>
                  <a:srgbClr val="000000"/>
                </a:solidFill>
                <a:latin typeface="Candara"/>
                <a:cs typeface="Candara"/>
              </a:rPr>
              <a:t>Difficult to treat without impacting other plants</a:t>
            </a:r>
          </a:p>
          <a:p>
            <a:pPr>
              <a:lnSpc>
                <a:spcPct val="110000"/>
              </a:lnSpc>
              <a:spcBef>
                <a:spcPts val="0"/>
              </a:spcBef>
            </a:pPr>
            <a:r>
              <a:rPr lang="en-US" sz="2000" dirty="0" smtClean="0">
                <a:solidFill>
                  <a:srgbClr val="000000"/>
                </a:solidFill>
                <a:latin typeface="Candara"/>
                <a:cs typeface="Candara"/>
              </a:rPr>
              <a:t>Early detection and treatment is ideal</a:t>
            </a:r>
            <a:endParaRPr lang="en-US" sz="2000" dirty="0">
              <a:solidFill>
                <a:srgbClr val="000000"/>
              </a:solidFill>
              <a:latin typeface="Candara"/>
              <a:cs typeface="Candara"/>
            </a:endParaRPr>
          </a:p>
        </p:txBody>
      </p:sp>
      <p:pic>
        <p:nvPicPr>
          <p:cNvPr id="9" name="Picture 8"/>
          <p:cNvPicPr>
            <a:picLocks noChangeAspect="1"/>
          </p:cNvPicPr>
          <p:nvPr/>
        </p:nvPicPr>
        <p:blipFill>
          <a:blip r:embed="rId3"/>
          <a:stretch>
            <a:fillRect/>
          </a:stretch>
        </p:blipFill>
        <p:spPr>
          <a:xfrm>
            <a:off x="5166387" y="4053910"/>
            <a:ext cx="3596614" cy="2397743"/>
          </a:xfrm>
          <a:prstGeom prst="rect">
            <a:avLst/>
          </a:prstGeom>
          <a:ln>
            <a:solidFill>
              <a:srgbClr val="000000"/>
            </a:solidFill>
          </a:ln>
        </p:spPr>
      </p:pic>
      <p:sp>
        <p:nvSpPr>
          <p:cNvPr id="10" name="Rectangle 9"/>
          <p:cNvSpPr/>
          <p:nvPr/>
        </p:nvSpPr>
        <p:spPr>
          <a:xfrm>
            <a:off x="5166387" y="6488377"/>
            <a:ext cx="3596614" cy="246199"/>
          </a:xfrm>
          <a:prstGeom prst="rect">
            <a:avLst/>
          </a:prstGeom>
        </p:spPr>
        <p:txBody>
          <a:bodyPr wrap="square" lIns="91418" tIns="45709" rIns="91418" bIns="45709">
            <a:spAutoFit/>
          </a:bodyPr>
          <a:lstStyle/>
          <a:p>
            <a:pPr algn="ctr"/>
            <a:r>
              <a:rPr lang="en-US" sz="1000" dirty="0">
                <a:solidFill>
                  <a:srgbClr val="000000"/>
                </a:solidFill>
              </a:rPr>
              <a:t>Karan A. Rawlins, University of Georgia, </a:t>
            </a:r>
            <a:r>
              <a:rPr lang="en-US" sz="1000" dirty="0" err="1">
                <a:solidFill>
                  <a:srgbClr val="000000"/>
                </a:solidFill>
              </a:rPr>
              <a:t>Bugwood.org</a:t>
            </a:r>
            <a:endParaRPr lang="en-US" sz="1000" dirty="0">
              <a:solidFill>
                <a:srgbClr val="000000"/>
              </a:solidFill>
            </a:endParaRPr>
          </a:p>
        </p:txBody>
      </p:sp>
      <p:pic>
        <p:nvPicPr>
          <p:cNvPr id="11" name="Picture 10"/>
          <p:cNvPicPr>
            <a:picLocks noChangeAspect="1"/>
          </p:cNvPicPr>
          <p:nvPr/>
        </p:nvPicPr>
        <p:blipFill>
          <a:blip r:embed="rId4"/>
          <a:stretch>
            <a:fillRect/>
          </a:stretch>
        </p:blipFill>
        <p:spPr>
          <a:xfrm>
            <a:off x="5166388" y="1230080"/>
            <a:ext cx="3596614" cy="2397742"/>
          </a:xfrm>
          <a:prstGeom prst="rect">
            <a:avLst/>
          </a:prstGeom>
          <a:ln>
            <a:solidFill>
              <a:srgbClr val="000000"/>
            </a:solidFill>
          </a:ln>
        </p:spPr>
      </p:pic>
      <p:sp>
        <p:nvSpPr>
          <p:cNvPr id="12" name="Rectangle 11"/>
          <p:cNvSpPr/>
          <p:nvPr/>
        </p:nvSpPr>
        <p:spPr>
          <a:xfrm>
            <a:off x="5209423" y="3653823"/>
            <a:ext cx="3629779" cy="400087"/>
          </a:xfrm>
          <a:prstGeom prst="rect">
            <a:avLst/>
          </a:prstGeom>
        </p:spPr>
        <p:txBody>
          <a:bodyPr wrap="square" lIns="91418" tIns="45709" rIns="91418" bIns="45709">
            <a:spAutoFit/>
          </a:bodyPr>
          <a:lstStyle/>
          <a:p>
            <a:pPr algn="ctr"/>
            <a:r>
              <a:rPr lang="en-US" sz="1000" dirty="0">
                <a:solidFill>
                  <a:srgbClr val="000000"/>
                </a:solidFill>
              </a:rPr>
              <a:t>Michelle </a:t>
            </a:r>
            <a:r>
              <a:rPr lang="en-US" sz="1000" dirty="0" err="1">
                <a:solidFill>
                  <a:srgbClr val="000000"/>
                </a:solidFill>
              </a:rPr>
              <a:t>Villafranca</a:t>
            </a:r>
            <a:r>
              <a:rPr lang="en-US" sz="1000" dirty="0">
                <a:solidFill>
                  <a:srgbClr val="000000"/>
                </a:solidFill>
              </a:rPr>
              <a:t>, Fort Worth Nature Center &amp; Refuge, </a:t>
            </a:r>
            <a:r>
              <a:rPr lang="en-US" sz="1000" dirty="0" err="1">
                <a:solidFill>
                  <a:srgbClr val="000000"/>
                </a:solidFill>
              </a:rPr>
              <a:t>Bugwood.org</a:t>
            </a:r>
            <a:endParaRPr lang="en-US" sz="1000" dirty="0">
              <a:solidFill>
                <a:srgbClr val="000000"/>
              </a:solidFill>
            </a:endParaRPr>
          </a:p>
        </p:txBody>
      </p:sp>
      <p:pic>
        <p:nvPicPr>
          <p:cNvPr id="13" name="Picture 12" descr="header_log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6707737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1789358"/>
            <a:ext cx="9144000" cy="5054212"/>
            <a:chOff x="0" y="1486797"/>
            <a:chExt cx="9144000" cy="4404988"/>
          </a:xfrm>
        </p:grpSpPr>
        <p:pic>
          <p:nvPicPr>
            <p:cNvPr id="22" name="Picture 2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3" name="Picture 2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4" name="Picture 2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640078"/>
          </a:xfrm>
        </p:spPr>
        <p:txBody>
          <a:bodyPr>
            <a:normAutofit fontScale="90000"/>
          </a:bodyPr>
          <a:lstStyle/>
          <a:p>
            <a:r>
              <a:rPr lang="en-US" sz="3300" dirty="0">
                <a:latin typeface="WC ROUGHTRAD Bta"/>
                <a:cs typeface="WC ROUGHTRAD Bta"/>
              </a:rPr>
              <a:t>Take Action! </a:t>
            </a:r>
            <a:r>
              <a:rPr lang="en-US" dirty="0" smtClean="0"/>
              <a:t/>
            </a:r>
            <a:br>
              <a:rPr lang="en-US" dirty="0" smtClean="0"/>
            </a:br>
            <a:r>
              <a:rPr lang="en-US" sz="2400" dirty="0"/>
              <a:t>Eradicator Calculator</a:t>
            </a:r>
          </a:p>
        </p:txBody>
      </p:sp>
      <p:sp>
        <p:nvSpPr>
          <p:cNvPr id="13" name="Rectangle 12"/>
          <p:cNvSpPr/>
          <p:nvPr/>
        </p:nvSpPr>
        <p:spPr>
          <a:xfrm>
            <a:off x="293097" y="2278684"/>
            <a:ext cx="4993824" cy="3816429"/>
          </a:xfrm>
          <a:prstGeom prst="rect">
            <a:avLst/>
          </a:prstGeom>
        </p:spPr>
        <p:txBody>
          <a:bodyPr wrap="square" lIns="91418" tIns="45709" rIns="91418" bIns="45709">
            <a:spAutoFit/>
          </a:bodyPr>
          <a:lstStyle/>
          <a:p>
            <a:r>
              <a:rPr lang="en-US" sz="2200" b="1" dirty="0">
                <a:solidFill>
                  <a:srgbClr val="000000"/>
                </a:solidFill>
                <a:latin typeface="Calibri"/>
                <a:cs typeface="Calibri"/>
              </a:rPr>
              <a:t>Objectives: </a:t>
            </a:r>
            <a:r>
              <a:rPr lang="en-US" sz="2200" dirty="0">
                <a:solidFill>
                  <a:srgbClr val="000000"/>
                </a:solidFill>
                <a:latin typeface="Calibri"/>
                <a:cs typeface="Calibri"/>
              </a:rPr>
              <a:t/>
            </a:r>
            <a:br>
              <a:rPr lang="en-US" sz="2200" dirty="0">
                <a:solidFill>
                  <a:srgbClr val="000000"/>
                </a:solidFill>
                <a:latin typeface="Calibri"/>
                <a:cs typeface="Calibri"/>
              </a:rPr>
            </a:br>
            <a:endParaRPr lang="en-US" sz="2200" dirty="0">
              <a:solidFill>
                <a:srgbClr val="000000"/>
              </a:solidFill>
              <a:latin typeface="Calibri"/>
              <a:cs typeface="Calibri"/>
            </a:endParaRPr>
          </a:p>
          <a:p>
            <a:r>
              <a:rPr lang="en-US" sz="2200" b="1" dirty="0">
                <a:latin typeface="Calibri"/>
                <a:cs typeface="Calibri"/>
              </a:rPr>
              <a:t>Publicize </a:t>
            </a:r>
            <a:r>
              <a:rPr lang="en-US" sz="2200" dirty="0">
                <a:latin typeface="Calibri"/>
                <a:cs typeface="Calibri"/>
              </a:rPr>
              <a:t>invasive species management events throughout Texas.</a:t>
            </a:r>
          </a:p>
          <a:p>
            <a:endParaRPr lang="en-US" sz="2200" dirty="0">
              <a:latin typeface="Calibri"/>
              <a:cs typeface="Calibri"/>
            </a:endParaRPr>
          </a:p>
          <a:p>
            <a:r>
              <a:rPr lang="en-US" sz="2200" b="1" dirty="0">
                <a:latin typeface="Calibri"/>
                <a:cs typeface="Calibri"/>
              </a:rPr>
              <a:t>A unified statewide database </a:t>
            </a:r>
            <a:r>
              <a:rPr lang="en-US" sz="2200" dirty="0">
                <a:latin typeface="Calibri"/>
                <a:cs typeface="Calibri"/>
              </a:rPr>
              <a:t>to track volunteer-based management efforts.</a:t>
            </a:r>
          </a:p>
          <a:p>
            <a:endParaRPr lang="en-US" sz="2200" dirty="0">
              <a:latin typeface="Calibri"/>
              <a:cs typeface="Calibri"/>
            </a:endParaRPr>
          </a:p>
          <a:p>
            <a:r>
              <a:rPr lang="en-US" sz="2200" dirty="0">
                <a:latin typeface="Calibri"/>
                <a:cs typeface="Calibri"/>
              </a:rPr>
              <a:t>Provide data to help </a:t>
            </a:r>
            <a:r>
              <a:rPr lang="en-US" sz="2200" b="1" dirty="0">
                <a:latin typeface="Calibri"/>
                <a:cs typeface="Calibri"/>
              </a:rPr>
              <a:t>quantify the economic costs </a:t>
            </a:r>
            <a:r>
              <a:rPr lang="en-US" sz="2200" dirty="0">
                <a:latin typeface="Calibri"/>
                <a:cs typeface="Calibri"/>
              </a:rPr>
              <a:t>and</a:t>
            </a:r>
            <a:r>
              <a:rPr lang="en-US" sz="2200" b="1" dirty="0">
                <a:latin typeface="Calibri"/>
                <a:cs typeface="Calibri"/>
              </a:rPr>
              <a:t> environmental benefit </a:t>
            </a:r>
            <a:r>
              <a:rPr lang="en-US" sz="2200" dirty="0">
                <a:latin typeface="Calibri"/>
                <a:cs typeface="Calibri"/>
              </a:rPr>
              <a:t>of invasive species management.</a:t>
            </a:r>
          </a:p>
        </p:txBody>
      </p:sp>
      <p:pic>
        <p:nvPicPr>
          <p:cNvPr id="11" name="Picture 10" descr="Screen Shot 2014-01-02 at 4.01.56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86923" y="2306562"/>
            <a:ext cx="3560663" cy="3850558"/>
          </a:xfrm>
          <a:prstGeom prst="rect">
            <a:avLst/>
          </a:prstGeom>
          <a:ln>
            <a:solidFill>
              <a:srgbClr val="000000"/>
            </a:solidFill>
          </a:ln>
        </p:spPr>
      </p:pic>
      <p:pic>
        <p:nvPicPr>
          <p:cNvPr id="20" name="Picture 19"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6329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789358"/>
            <a:ext cx="9144000" cy="5054212"/>
            <a:chOff x="0" y="1486797"/>
            <a:chExt cx="9144000" cy="4404988"/>
          </a:xfrm>
        </p:grpSpPr>
        <p:pic>
          <p:nvPicPr>
            <p:cNvPr id="23" name="Picture 2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4" name="Picture 2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5" name="Picture 2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640078"/>
          </a:xfrm>
        </p:spPr>
        <p:txBody>
          <a:bodyPr>
            <a:normAutofit fontScale="90000"/>
          </a:bodyPr>
          <a:lstStyle/>
          <a:p>
            <a:r>
              <a:rPr lang="en-US" sz="3300" dirty="0">
                <a:latin typeface="WC ROUGHTRAD Bta"/>
                <a:cs typeface="WC ROUGHTRAD Bta"/>
              </a:rPr>
              <a:t>Take Action! </a:t>
            </a:r>
            <a:r>
              <a:rPr lang="en-US" dirty="0" smtClean="0"/>
              <a:t/>
            </a:r>
            <a:br>
              <a:rPr lang="en-US" dirty="0" smtClean="0"/>
            </a:br>
            <a:r>
              <a:rPr lang="en-US" sz="2400" dirty="0"/>
              <a:t>Eradicator Calculator</a:t>
            </a:r>
          </a:p>
        </p:txBody>
      </p:sp>
      <p:sp>
        <p:nvSpPr>
          <p:cNvPr id="12" name="Content Placeholder 8"/>
          <p:cNvSpPr>
            <a:spLocks noGrp="1"/>
          </p:cNvSpPr>
          <p:nvPr>
            <p:ph idx="1"/>
          </p:nvPr>
        </p:nvSpPr>
        <p:spPr>
          <a:xfrm>
            <a:off x="243788" y="2350287"/>
            <a:ext cx="5270104" cy="3922878"/>
          </a:xfrm>
        </p:spPr>
        <p:txBody>
          <a:bodyPr>
            <a:normAutofit/>
          </a:bodyPr>
          <a:lstStyle/>
          <a:p>
            <a:pPr>
              <a:lnSpc>
                <a:spcPct val="120000"/>
              </a:lnSpc>
              <a:spcBef>
                <a:spcPts val="0"/>
              </a:spcBef>
            </a:pPr>
            <a:r>
              <a:rPr lang="en-US" sz="2200" dirty="0"/>
              <a:t>A tracking system for volunteer-based invasive species eradication efforts.</a:t>
            </a:r>
          </a:p>
          <a:p>
            <a:pPr>
              <a:lnSpc>
                <a:spcPct val="120000"/>
              </a:lnSpc>
              <a:spcBef>
                <a:spcPts val="0"/>
              </a:spcBef>
            </a:pPr>
            <a:r>
              <a:rPr lang="en-US" sz="2200" dirty="0"/>
              <a:t>Offers an interactive calendar of events.</a:t>
            </a:r>
          </a:p>
          <a:p>
            <a:pPr>
              <a:lnSpc>
                <a:spcPct val="120000"/>
              </a:lnSpc>
              <a:spcBef>
                <a:spcPts val="0"/>
              </a:spcBef>
            </a:pPr>
            <a:r>
              <a:rPr lang="en-US" sz="2200" dirty="0"/>
              <a:t>Tracks:</a:t>
            </a:r>
          </a:p>
          <a:p>
            <a:pPr lvl="1">
              <a:lnSpc>
                <a:spcPct val="120000"/>
              </a:lnSpc>
              <a:spcBef>
                <a:spcPts val="0"/>
              </a:spcBef>
            </a:pPr>
            <a:r>
              <a:rPr lang="en-US" sz="1800" dirty="0"/>
              <a:t>Date and Time</a:t>
            </a:r>
          </a:p>
          <a:p>
            <a:pPr lvl="1">
              <a:lnSpc>
                <a:spcPct val="120000"/>
              </a:lnSpc>
              <a:spcBef>
                <a:spcPts val="0"/>
              </a:spcBef>
            </a:pPr>
            <a:r>
              <a:rPr lang="en-US" sz="1800" dirty="0"/>
              <a:t>Volunteer Hours</a:t>
            </a:r>
          </a:p>
          <a:p>
            <a:pPr lvl="1">
              <a:lnSpc>
                <a:spcPct val="120000"/>
              </a:lnSpc>
              <a:spcBef>
                <a:spcPts val="0"/>
              </a:spcBef>
            </a:pPr>
            <a:r>
              <a:rPr lang="en-US" sz="1800" dirty="0"/>
              <a:t>Volunteer Cost (Match)</a:t>
            </a:r>
          </a:p>
          <a:p>
            <a:pPr lvl="1">
              <a:lnSpc>
                <a:spcPct val="120000"/>
              </a:lnSpc>
              <a:spcBef>
                <a:spcPts val="0"/>
              </a:spcBef>
            </a:pPr>
            <a:r>
              <a:rPr lang="en-US" sz="1800" dirty="0"/>
              <a:t>Staff Hours and Cost</a:t>
            </a:r>
          </a:p>
          <a:p>
            <a:pPr lvl="1">
              <a:lnSpc>
                <a:spcPct val="120000"/>
              </a:lnSpc>
              <a:spcBef>
                <a:spcPts val="0"/>
              </a:spcBef>
            </a:pPr>
            <a:r>
              <a:rPr lang="en-US" sz="1800" dirty="0"/>
              <a:t>Supplies and Equipment Cost</a:t>
            </a:r>
            <a:endParaRPr lang="en-US" i="1" dirty="0" smtClean="0"/>
          </a:p>
          <a:p>
            <a:pPr lvl="1"/>
            <a:endParaRPr lang="en-US" i="1" dirty="0" smtClean="0"/>
          </a:p>
          <a:p>
            <a:pPr lvl="1"/>
            <a:endParaRPr lang="en-US" b="1" i="1" dirty="0" smtClean="0"/>
          </a:p>
        </p:txBody>
      </p:sp>
      <p:pic>
        <p:nvPicPr>
          <p:cNvPr id="14" name="Picture 13" descr="reportbutton.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39731" y="5663599"/>
            <a:ext cx="1270900" cy="596703"/>
          </a:xfrm>
          <a:prstGeom prst="rect">
            <a:avLst/>
          </a:prstGeom>
        </p:spPr>
      </p:pic>
      <p:pic>
        <p:nvPicPr>
          <p:cNvPr id="15" name="Picture 14" descr="EradCalender.tif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63610" y="2350287"/>
            <a:ext cx="3461744" cy="3922878"/>
          </a:xfrm>
          <a:prstGeom prst="rect">
            <a:avLst/>
          </a:prstGeom>
          <a:ln w="12700">
            <a:solidFill>
              <a:schemeClr val="tx1"/>
            </a:solidFill>
          </a:ln>
        </p:spPr>
      </p:pic>
      <p:pic>
        <p:nvPicPr>
          <p:cNvPr id="21" name="Picture 20"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535498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31926"/>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a:bodyPr>
          <a:lstStyle/>
          <a:p>
            <a:r>
              <a:rPr lang="en-US" sz="3300" dirty="0" err="1">
                <a:latin typeface="WC ROUGHTRAD Bta"/>
                <a:cs typeface="WC ROUGHTRAD Bta"/>
              </a:rPr>
              <a:t>Texasinvasives.org</a:t>
            </a:r>
            <a:endParaRPr lang="en-US" sz="2400" dirty="0"/>
          </a:p>
        </p:txBody>
      </p:sp>
      <p:sp>
        <p:nvSpPr>
          <p:cNvPr id="11" name="Content Placeholder 8"/>
          <p:cNvSpPr>
            <a:spLocks noGrp="1"/>
          </p:cNvSpPr>
          <p:nvPr>
            <p:ph idx="1"/>
          </p:nvPr>
        </p:nvSpPr>
        <p:spPr>
          <a:xfrm>
            <a:off x="1301246" y="2583025"/>
            <a:ext cx="6114291" cy="3546403"/>
          </a:xfrm>
        </p:spPr>
        <p:txBody>
          <a:bodyPr>
            <a:normAutofit/>
          </a:bodyPr>
          <a:lstStyle/>
          <a:p>
            <a:pPr marL="0" indent="0">
              <a:buNone/>
            </a:pPr>
            <a:r>
              <a:rPr lang="en-US" sz="4000" dirty="0">
                <a:solidFill>
                  <a:srgbClr val="000000"/>
                </a:solidFill>
                <a:cs typeface="Arial"/>
              </a:rPr>
              <a:t>Let’s look at the </a:t>
            </a:r>
            <a:endParaRPr lang="en-US" sz="4000" dirty="0" smtClean="0">
              <a:solidFill>
                <a:srgbClr val="000000"/>
              </a:solidFill>
              <a:cs typeface="Arial"/>
            </a:endParaRPr>
          </a:p>
          <a:p>
            <a:pPr marL="0" indent="0">
              <a:buNone/>
            </a:pPr>
            <a:r>
              <a:rPr lang="en-US" sz="4000" dirty="0" smtClean="0">
                <a:solidFill>
                  <a:srgbClr val="000000"/>
                </a:solidFill>
                <a:cs typeface="Arial"/>
              </a:rPr>
              <a:t>    </a:t>
            </a:r>
            <a:r>
              <a:rPr lang="en-US" sz="4000" b="1" dirty="0" smtClean="0">
                <a:solidFill>
                  <a:srgbClr val="000000"/>
                </a:solidFill>
                <a:cs typeface="Arial"/>
                <a:hlinkClick r:id="rId6"/>
              </a:rPr>
              <a:t>Eradicator Calculator</a:t>
            </a:r>
            <a:endParaRPr lang="en-US" sz="4000" b="1" dirty="0" smtClean="0">
              <a:solidFill>
                <a:srgbClr val="000000"/>
              </a:solidFill>
              <a:cs typeface="Arial"/>
            </a:endParaRPr>
          </a:p>
          <a:p>
            <a:pPr marL="0" indent="0">
              <a:buNone/>
            </a:pPr>
            <a:r>
              <a:rPr lang="en-US" sz="4000" dirty="0" smtClean="0">
                <a:solidFill>
                  <a:srgbClr val="000000"/>
                </a:solidFill>
                <a:cs typeface="Arial"/>
              </a:rPr>
              <a:t>        website</a:t>
            </a:r>
            <a:endParaRPr lang="en-US" sz="4000" i="1" dirty="0"/>
          </a:p>
        </p:txBody>
      </p:sp>
      <p:pic>
        <p:nvPicPr>
          <p:cNvPr id="9" name="Picture 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4282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2226408"/>
            <a:ext cx="8686800" cy="3704446"/>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4400" dirty="0" smtClean="0">
                <a:solidFill>
                  <a:schemeClr val="accent6">
                    <a:lumMod val="50000"/>
                  </a:schemeClr>
                </a:solidFill>
                <a:latin typeface="WC ROUGHTRAD Bta"/>
                <a:cs typeface="WC ROUGHTRAD Bta"/>
              </a:rPr>
              <a:t>Take Action!</a:t>
            </a:r>
            <a:endParaRPr lang="en-US" sz="4400" dirty="0">
              <a:solidFill>
                <a:schemeClr val="accent6">
                  <a:lumMod val="50000"/>
                </a:schemeClr>
              </a:solidFill>
              <a:latin typeface="WC ROUGHTRAD Bta"/>
              <a:cs typeface="WC ROUGHTRAD Bta"/>
            </a:endParaRPr>
          </a:p>
          <a:p>
            <a:pPr algn="ctr"/>
            <a:endParaRPr lang="en-US" sz="2800" dirty="0">
              <a:solidFill>
                <a:schemeClr val="accent6">
                  <a:lumMod val="50000"/>
                </a:schemeClr>
              </a:solidFill>
              <a:latin typeface="WC ROUGHTRAD Bta"/>
              <a:cs typeface="WC ROUGHTRAD Bta"/>
            </a:endParaRPr>
          </a:p>
          <a:p>
            <a:pPr algn="ctr"/>
            <a:r>
              <a:rPr lang="en-US" sz="3600" b="1" i="1" dirty="0" smtClean="0">
                <a:solidFill>
                  <a:schemeClr val="accent6">
                    <a:lumMod val="75000"/>
                  </a:schemeClr>
                </a:solidFill>
                <a:latin typeface="+mj-lt"/>
                <a:cs typeface="WC ROUGHTRAD Bta"/>
              </a:rPr>
              <a:t>Stop the Spread of Invasives</a:t>
            </a:r>
            <a:endParaRPr lang="en-US" sz="2800" b="1" i="1" dirty="0">
              <a:solidFill>
                <a:schemeClr val="accent6">
                  <a:lumMod val="75000"/>
                </a:schemeClr>
              </a:solidFill>
              <a:latin typeface="+mj-lt"/>
              <a:cs typeface="WC ROUGHTRAD Bta"/>
            </a:endParaRPr>
          </a:p>
          <a:p>
            <a:endParaRPr lang="en-US" sz="2400" b="1" i="1" dirty="0">
              <a:solidFill>
                <a:schemeClr val="accent6">
                  <a:lumMod val="75000"/>
                </a:schemeClr>
              </a:solidFill>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4123287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789358"/>
            <a:ext cx="9144000" cy="5054212"/>
            <a:chOff x="0" y="1486797"/>
            <a:chExt cx="9144000" cy="4404988"/>
          </a:xfrm>
        </p:grpSpPr>
        <p:pic>
          <p:nvPicPr>
            <p:cNvPr id="22" name="Picture 2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3" name="Picture 2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4" name="Picture 2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640078"/>
          </a:xfrm>
        </p:spPr>
        <p:txBody>
          <a:bodyPr>
            <a:normAutofit fontScale="90000"/>
          </a:bodyPr>
          <a:lstStyle/>
          <a:p>
            <a:r>
              <a:rPr lang="en-US" sz="3600" dirty="0">
                <a:latin typeface="WC ROUGHTRAD Bta"/>
                <a:cs typeface="WC ROUGHTRAD Bta"/>
              </a:rPr>
              <a:t>How to Stop Species from Spreading?</a:t>
            </a:r>
            <a:endParaRPr lang="en-US" sz="2400" dirty="0"/>
          </a:p>
        </p:txBody>
      </p:sp>
      <p:sp>
        <p:nvSpPr>
          <p:cNvPr id="12" name="Content Placeholder 8"/>
          <p:cNvSpPr>
            <a:spLocks noGrp="1"/>
          </p:cNvSpPr>
          <p:nvPr>
            <p:ph idx="1"/>
          </p:nvPr>
        </p:nvSpPr>
        <p:spPr>
          <a:xfrm>
            <a:off x="243788" y="2288009"/>
            <a:ext cx="4664519" cy="4298412"/>
          </a:xfrm>
        </p:spPr>
        <p:txBody>
          <a:bodyPr>
            <a:normAutofit/>
          </a:bodyPr>
          <a:lstStyle/>
          <a:p>
            <a:pPr marL="0" indent="0" algn="ctr">
              <a:buNone/>
            </a:pPr>
            <a:r>
              <a:rPr lang="en-US" sz="2400" b="1" dirty="0">
                <a:solidFill>
                  <a:srgbClr val="000000"/>
                </a:solidFill>
                <a:cs typeface="Calibri"/>
              </a:rPr>
              <a:t>Prevent Transport</a:t>
            </a:r>
          </a:p>
          <a:p>
            <a:pPr marL="0" indent="0">
              <a:buNone/>
            </a:pPr>
            <a:endParaRPr lang="en-US" sz="2400" b="1" dirty="0">
              <a:solidFill>
                <a:srgbClr val="000000"/>
              </a:solidFill>
              <a:cs typeface="Calibri"/>
            </a:endParaRPr>
          </a:p>
          <a:p>
            <a:pPr>
              <a:lnSpc>
                <a:spcPct val="120000"/>
              </a:lnSpc>
              <a:spcBef>
                <a:spcPts val="0"/>
              </a:spcBef>
            </a:pPr>
            <a:r>
              <a:rPr lang="en-US" sz="2400" dirty="0" smtClean="0"/>
              <a:t> </a:t>
            </a:r>
            <a:r>
              <a:rPr lang="en-US" sz="2400" dirty="0" smtClean="0">
                <a:solidFill>
                  <a:srgbClr val="0000FF"/>
                </a:solidFill>
              </a:rPr>
              <a:t>WE</a:t>
            </a:r>
            <a:r>
              <a:rPr lang="en-US" sz="2400" dirty="0" smtClean="0"/>
              <a:t> </a:t>
            </a:r>
            <a:r>
              <a:rPr lang="en-US" sz="2400" dirty="0"/>
              <a:t>aid the spread of invasives</a:t>
            </a:r>
          </a:p>
          <a:p>
            <a:pPr>
              <a:spcBef>
                <a:spcPts val="600"/>
              </a:spcBef>
            </a:pPr>
            <a:r>
              <a:rPr lang="en-US" sz="2400" dirty="0"/>
              <a:t> </a:t>
            </a:r>
            <a:r>
              <a:rPr lang="en-US" sz="2400" dirty="0" smtClean="0">
                <a:solidFill>
                  <a:srgbClr val="0000FF"/>
                </a:solidFill>
              </a:rPr>
              <a:t>WE</a:t>
            </a:r>
            <a:r>
              <a:rPr lang="en-US" sz="2400" dirty="0" smtClean="0"/>
              <a:t> </a:t>
            </a:r>
            <a:r>
              <a:rPr lang="en-US" sz="2400" dirty="0"/>
              <a:t>can help prevent the spread of invasives</a:t>
            </a:r>
          </a:p>
          <a:p>
            <a:pPr lvl="1">
              <a:lnSpc>
                <a:spcPct val="120000"/>
              </a:lnSpc>
              <a:spcBef>
                <a:spcPts val="0"/>
              </a:spcBef>
            </a:pPr>
            <a:r>
              <a:rPr lang="en-US" sz="2000" dirty="0"/>
              <a:t>Clean, Drain, Dry</a:t>
            </a:r>
          </a:p>
          <a:p>
            <a:pPr lvl="1">
              <a:lnSpc>
                <a:spcPct val="120000"/>
              </a:lnSpc>
              <a:spcBef>
                <a:spcPts val="0"/>
              </a:spcBef>
            </a:pPr>
            <a:r>
              <a:rPr lang="en-US" sz="2000" dirty="0"/>
              <a:t>Don’t Move Firewood</a:t>
            </a:r>
          </a:p>
          <a:p>
            <a:pPr lvl="1">
              <a:lnSpc>
                <a:spcPct val="120000"/>
              </a:lnSpc>
              <a:spcBef>
                <a:spcPts val="0"/>
              </a:spcBef>
            </a:pPr>
            <a:r>
              <a:rPr lang="en-US" sz="2000" dirty="0"/>
              <a:t>Remove seeds from boots, clothes</a:t>
            </a:r>
          </a:p>
          <a:p>
            <a:pPr lvl="1">
              <a:lnSpc>
                <a:spcPct val="120000"/>
              </a:lnSpc>
              <a:spcBef>
                <a:spcPts val="0"/>
              </a:spcBef>
            </a:pPr>
            <a:r>
              <a:rPr lang="en-US" sz="2000" dirty="0"/>
              <a:t>Plant Natives</a:t>
            </a:r>
            <a:endParaRPr lang="en-US" sz="2400" dirty="0"/>
          </a:p>
        </p:txBody>
      </p:sp>
      <p:pic>
        <p:nvPicPr>
          <p:cNvPr id="20" name="Picture 6" descr="C:\Users\ngoodman\Documents\Zebra Mussels\Images\BoatRampSign.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22307" y="3527709"/>
            <a:ext cx="1763718" cy="2748652"/>
          </a:xfrm>
          <a:prstGeom prst="rect">
            <a:avLst/>
          </a:prstGeom>
          <a:noFill/>
          <a:ln w="9525">
            <a:solidFill>
              <a:srgbClr val="7F7F7F"/>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1" name="Picture 20" descr="dontmovefirewood.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08308" y="3938221"/>
            <a:ext cx="1838089" cy="921385"/>
          </a:xfrm>
          <a:prstGeom prst="rect">
            <a:avLst/>
          </a:prstGeom>
          <a:ln>
            <a:solidFill>
              <a:srgbClr val="000000"/>
            </a:solidFill>
          </a:ln>
        </p:spPr>
      </p:pic>
      <p:pic>
        <p:nvPicPr>
          <p:cNvPr id="14" name="Picture 13"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1" name="Picture 10" descr="Logsplitter_1a.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08307" y="2708999"/>
            <a:ext cx="1838090" cy="1229223"/>
          </a:xfrm>
          <a:prstGeom prst="rect">
            <a:avLst/>
          </a:prstGeom>
          <a:noFill/>
          <a:ln w="12700" cap="sq" cmpd="sng">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13" name="Picture 12" descr="boat-trailer.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022307" y="2354370"/>
            <a:ext cx="1763718" cy="1175812"/>
          </a:xfrm>
          <a:prstGeom prst="rect">
            <a:avLst/>
          </a:prstGeom>
          <a:ln>
            <a:solidFill>
              <a:srgbClr val="000000"/>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25551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4490167" cy="3922877"/>
          </a:xfrm>
        </p:spPr>
        <p:txBody>
          <a:bodyPr>
            <a:normAutofit/>
          </a:bodyPr>
          <a:lstStyle/>
          <a:p>
            <a:pPr marL="0" indent="0" algn="ctr">
              <a:buNone/>
            </a:pPr>
            <a:r>
              <a:rPr lang="en-US" sz="2800" b="1" i="1" dirty="0" smtClean="0">
                <a:solidFill>
                  <a:srgbClr val="000000"/>
                </a:solidFill>
                <a:cs typeface="Calibri"/>
              </a:rPr>
              <a:t>Prevent Dispersal!</a:t>
            </a:r>
          </a:p>
          <a:p>
            <a:pPr marL="0" indent="0">
              <a:buNone/>
            </a:pPr>
            <a:endParaRPr lang="en-US" sz="2400" b="1" dirty="0">
              <a:solidFill>
                <a:srgbClr val="000000"/>
              </a:solidFill>
              <a:cs typeface="Calibri"/>
            </a:endParaRPr>
          </a:p>
          <a:p>
            <a:pPr marL="0" indent="0">
              <a:buNone/>
            </a:pPr>
            <a:r>
              <a:rPr lang="en-US" sz="2400" b="1" dirty="0" smtClean="0">
                <a:solidFill>
                  <a:srgbClr val="000000"/>
                </a:solidFill>
                <a:cs typeface="Calibri"/>
              </a:rPr>
              <a:t>Two-pronged approach:</a:t>
            </a:r>
          </a:p>
          <a:p>
            <a:pPr marL="457200" indent="-457200">
              <a:buFont typeface="+mj-lt"/>
              <a:buAutoNum type="arabicPeriod"/>
            </a:pPr>
            <a:r>
              <a:rPr lang="en-US" sz="2400" dirty="0" smtClean="0">
                <a:solidFill>
                  <a:srgbClr val="000000"/>
                </a:solidFill>
                <a:cs typeface="Calibri"/>
              </a:rPr>
              <a:t>Early detection</a:t>
            </a:r>
          </a:p>
          <a:p>
            <a:pPr marL="457200" indent="-457200">
              <a:buFont typeface="+mj-lt"/>
              <a:buAutoNum type="arabicPeriod"/>
            </a:pPr>
            <a:r>
              <a:rPr lang="en-US" sz="2400" dirty="0" smtClean="0">
                <a:solidFill>
                  <a:srgbClr val="000000"/>
                </a:solidFill>
                <a:cs typeface="Calibri"/>
              </a:rPr>
              <a:t>Prevent transport by humans</a:t>
            </a:r>
          </a:p>
          <a:p>
            <a:pPr marL="857250" lvl="1" indent="-457200"/>
            <a:r>
              <a:rPr lang="en-US" sz="2400" dirty="0" smtClean="0">
                <a:solidFill>
                  <a:srgbClr val="000000"/>
                </a:solidFill>
                <a:cs typeface="Calibri"/>
              </a:rPr>
              <a:t>Different for terrestrial vs. aquatic species</a:t>
            </a:r>
          </a:p>
        </p:txBody>
      </p:sp>
      <p:pic>
        <p:nvPicPr>
          <p:cNvPr id="11" name="Picture 10" descr="header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pic>
        <p:nvPicPr>
          <p:cNvPr id="14" name="Picture 13" descr="kang&amp;kodos-aliens_hitchhik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87984" y="2442719"/>
            <a:ext cx="3698816" cy="2785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quot;No&quot; Symbol 14"/>
          <p:cNvSpPr/>
          <p:nvPr/>
        </p:nvSpPr>
        <p:spPr>
          <a:xfrm>
            <a:off x="5429800" y="2426463"/>
            <a:ext cx="2937709" cy="2934227"/>
          </a:xfrm>
          <a:prstGeom prst="noSmoking">
            <a:avLst>
              <a:gd name="adj" fmla="val 851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3610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6062396" cy="3922877"/>
          </a:xfrm>
        </p:spPr>
        <p:txBody>
          <a:bodyPr>
            <a:normAutofit/>
          </a:bodyPr>
          <a:lstStyle/>
          <a:p>
            <a:pPr marL="0" indent="0" algn="ctr">
              <a:buNone/>
            </a:pPr>
            <a:r>
              <a:rPr lang="en-US" sz="2800" b="1" dirty="0" smtClean="0">
                <a:solidFill>
                  <a:srgbClr val="000000"/>
                </a:solidFill>
                <a:cs typeface="Calibri"/>
              </a:rPr>
              <a:t>Detection</a:t>
            </a:r>
          </a:p>
          <a:p>
            <a:pPr marL="0" indent="0">
              <a:buNone/>
            </a:pPr>
            <a:endParaRPr lang="en-US" sz="2600" b="1" dirty="0" smtClean="0">
              <a:solidFill>
                <a:srgbClr val="000000"/>
              </a:solidFill>
              <a:cs typeface="Calibri"/>
            </a:endParaRPr>
          </a:p>
          <a:p>
            <a:r>
              <a:rPr lang="en-US" sz="2600" b="1" dirty="0" smtClean="0">
                <a:solidFill>
                  <a:srgbClr val="000000"/>
                </a:solidFill>
                <a:cs typeface="Calibri"/>
              </a:rPr>
              <a:t>Trapping</a:t>
            </a:r>
          </a:p>
          <a:p>
            <a:r>
              <a:rPr lang="en-US" sz="2600" b="1" dirty="0" smtClean="0">
                <a:solidFill>
                  <a:srgbClr val="000000"/>
                </a:solidFill>
                <a:cs typeface="Calibri"/>
              </a:rPr>
              <a:t>Monitoring</a:t>
            </a:r>
          </a:p>
          <a:p>
            <a:r>
              <a:rPr lang="en-US" sz="2600" b="1" dirty="0" smtClean="0">
                <a:solidFill>
                  <a:srgbClr val="000000"/>
                </a:solidFill>
                <a:cs typeface="Calibri"/>
              </a:rPr>
              <a:t>Vigilance</a:t>
            </a:r>
            <a:endParaRPr lang="en-US" sz="2600" b="1" dirty="0">
              <a:solidFill>
                <a:srgbClr val="000000"/>
              </a:solidFill>
              <a:cs typeface="Calibri"/>
            </a:endParaRPr>
          </a:p>
        </p:txBody>
      </p:sp>
      <p:pic>
        <p:nvPicPr>
          <p:cNvPr id="4" name="Picture 3" descr="ash_borer_tra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1351" y="2538381"/>
            <a:ext cx="3492500" cy="2616200"/>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53899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1611734"/>
            <a:ext cx="9144000" cy="5231837"/>
            <a:chOff x="0" y="1486797"/>
            <a:chExt cx="9144000" cy="4404988"/>
          </a:xfrm>
        </p:grpSpPr>
        <p:pic>
          <p:nvPicPr>
            <p:cNvPr id="24" name="Picture 2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5" name="Picture 2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6" name="Picture 2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61279"/>
            <a:ext cx="8229600" cy="640078"/>
          </a:xfrm>
        </p:spPr>
        <p:txBody>
          <a:bodyPr>
            <a:normAutofit/>
          </a:bodyPr>
          <a:lstStyle/>
          <a:p>
            <a:r>
              <a:rPr lang="en-US" sz="3000" dirty="0">
                <a:latin typeface="WC ROUGHTRAD Bta"/>
                <a:cs typeface="WC ROUGHTRAD Bta"/>
              </a:rPr>
              <a:t>Invasive Species: Background</a:t>
            </a:r>
          </a:p>
        </p:txBody>
      </p:sp>
      <p:sp>
        <p:nvSpPr>
          <p:cNvPr id="3" name="Content Placeholder 2"/>
          <p:cNvSpPr>
            <a:spLocks noGrp="1"/>
          </p:cNvSpPr>
          <p:nvPr>
            <p:ph idx="1"/>
          </p:nvPr>
        </p:nvSpPr>
        <p:spPr>
          <a:xfrm>
            <a:off x="298448" y="2021551"/>
            <a:ext cx="4120379" cy="3922877"/>
          </a:xfrm>
        </p:spPr>
        <p:txBody>
          <a:bodyPr>
            <a:normAutofit/>
          </a:bodyPr>
          <a:lstStyle/>
          <a:p>
            <a:pPr marL="0" indent="0">
              <a:buNone/>
            </a:pPr>
            <a:r>
              <a:rPr lang="en-US" sz="2400" b="1" dirty="0">
                <a:cs typeface="Calibri"/>
              </a:rPr>
              <a:t>The Federal Definition</a:t>
            </a:r>
          </a:p>
          <a:p>
            <a:pPr marL="0" indent="0">
              <a:buNone/>
            </a:pPr>
            <a:endParaRPr lang="en-US" sz="1200" dirty="0">
              <a:solidFill>
                <a:srgbClr val="000000"/>
              </a:solidFill>
              <a:cs typeface="Calibri"/>
            </a:endParaRPr>
          </a:p>
          <a:p>
            <a:pPr marL="0" indent="0">
              <a:buNone/>
            </a:pPr>
            <a:r>
              <a:rPr lang="en-US" sz="2200" i="1" dirty="0">
                <a:solidFill>
                  <a:srgbClr val="000000"/>
                </a:solidFill>
                <a:cs typeface="Calibri"/>
              </a:rPr>
              <a:t>a species that is non-native (or alien) to the ecosystem under consideration and whose introduction causes or is likely to cause economic or environmental harm or harm to human health.</a:t>
            </a:r>
            <a:r>
              <a:rPr lang="en-US" sz="2200" dirty="0">
                <a:solidFill>
                  <a:srgbClr val="000000"/>
                </a:solidFill>
                <a:cs typeface="Calibri"/>
              </a:rPr>
              <a:t> </a:t>
            </a:r>
            <a:br>
              <a:rPr lang="en-US" sz="2200" dirty="0">
                <a:solidFill>
                  <a:srgbClr val="000000"/>
                </a:solidFill>
                <a:cs typeface="Calibri"/>
              </a:rPr>
            </a:br>
            <a:r>
              <a:rPr lang="en-US" sz="2200" dirty="0">
                <a:solidFill>
                  <a:srgbClr val="000000"/>
                </a:solidFill>
                <a:cs typeface="Calibri"/>
              </a:rPr>
              <a:t>(Executive Order 13112, 1999)</a:t>
            </a:r>
          </a:p>
          <a:p>
            <a:pPr marL="0" indent="0">
              <a:buNone/>
            </a:pPr>
            <a:endParaRPr lang="en-US" b="1" i="1" dirty="0">
              <a:cs typeface="Calibri"/>
            </a:endParaRPr>
          </a:p>
        </p:txBody>
      </p:sp>
      <p:grpSp>
        <p:nvGrpSpPr>
          <p:cNvPr id="7" name="Group 6"/>
          <p:cNvGrpSpPr/>
          <p:nvPr/>
        </p:nvGrpSpPr>
        <p:grpSpPr>
          <a:xfrm>
            <a:off x="4418825" y="2406381"/>
            <a:ext cx="4254271" cy="3340188"/>
            <a:chOff x="4572546" y="1862100"/>
            <a:chExt cx="4078224" cy="3079814"/>
          </a:xfrm>
        </p:grpSpPr>
        <p:pic>
          <p:nvPicPr>
            <p:cNvPr id="17" name="Picture 16"/>
            <p:cNvPicPr>
              <a:picLocks/>
            </p:cNvPicPr>
            <p:nvPr/>
          </p:nvPicPr>
          <p:blipFill>
            <a:blip r:embed="rId6"/>
            <a:stretch>
              <a:fillRect/>
            </a:stretch>
          </p:blipFill>
          <p:spPr>
            <a:xfrm>
              <a:off x="6611658" y="1862100"/>
              <a:ext cx="2039112" cy="1536192"/>
            </a:xfrm>
            <a:prstGeom prst="rect">
              <a:avLst/>
            </a:prstGeom>
            <a:ln w="15875">
              <a:solidFill>
                <a:schemeClr val="tx1"/>
              </a:solidFill>
            </a:ln>
          </p:spPr>
        </p:pic>
        <p:grpSp>
          <p:nvGrpSpPr>
            <p:cNvPr id="4" name="Group 3"/>
            <p:cNvGrpSpPr/>
            <p:nvPr/>
          </p:nvGrpSpPr>
          <p:grpSpPr>
            <a:xfrm>
              <a:off x="4572546" y="1862100"/>
              <a:ext cx="4078224" cy="3079814"/>
              <a:chOff x="4572546" y="1862100"/>
              <a:chExt cx="4078224" cy="3079814"/>
            </a:xfrm>
          </p:grpSpPr>
          <p:pic>
            <p:nvPicPr>
              <p:cNvPr id="18" name="Picture 17" descr="043"/>
              <p:cNvPicPr preferRelativeResize="0">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11658" y="3405722"/>
                <a:ext cx="2039112" cy="1536192"/>
              </a:xfrm>
              <a:prstGeom prst="rect">
                <a:avLst/>
              </a:prstGeom>
              <a:noFill/>
              <a:ln w="15875">
                <a:solidFill>
                  <a:schemeClr val="tx1"/>
                </a:solidFill>
                <a:miter lim="800000"/>
                <a:headEnd/>
                <a:tailEnd/>
              </a:ln>
            </p:spPr>
          </p:pic>
          <p:pic>
            <p:nvPicPr>
              <p:cNvPr id="19" name="Picture 18" descr="5078024.jpg"/>
              <p:cNvPicPr>
                <a:picLocks/>
              </p:cNvPicPr>
              <p:nvPr/>
            </p:nvPicPr>
            <p:blipFill>
              <a:blip r:embed="rId8" cstate="print">
                <a:extLst>
                  <a:ext uri="{28A0092B-C50C-407E-A947-70E740481C1C}">
                    <a14:useLocalDpi xmlns:a14="http://schemas.microsoft.com/office/drawing/2010/main"/>
                  </a:ext>
                </a:extLst>
              </a:blip>
              <a:stretch>
                <a:fillRect/>
              </a:stretch>
            </p:blipFill>
            <p:spPr>
              <a:xfrm>
                <a:off x="4572546" y="1862100"/>
                <a:ext cx="2039112" cy="1536192"/>
              </a:xfrm>
              <a:prstGeom prst="rect">
                <a:avLst/>
              </a:prstGeom>
              <a:ln w="15875">
                <a:solidFill>
                  <a:schemeClr val="tx1"/>
                </a:solidFill>
              </a:ln>
            </p:spPr>
          </p:pic>
          <p:pic>
            <p:nvPicPr>
              <p:cNvPr id="20" name="Picture 19"/>
              <p:cNvPicPr preferRelativeResize="0">
                <a:picLocks/>
              </p:cNvPicPr>
              <p:nvPr/>
            </p:nvPicPr>
            <p:blipFill>
              <a:blip r:embed="rId9"/>
              <a:stretch>
                <a:fillRect/>
              </a:stretch>
            </p:blipFill>
            <p:spPr>
              <a:xfrm>
                <a:off x="4572546" y="3405722"/>
                <a:ext cx="2039112" cy="1536192"/>
              </a:xfrm>
              <a:prstGeom prst="rect">
                <a:avLst/>
              </a:prstGeom>
              <a:ln w="15875">
                <a:solidFill>
                  <a:schemeClr val="tx1"/>
                </a:solidFill>
              </a:ln>
            </p:spPr>
          </p:pic>
        </p:grpSp>
      </p:grpSp>
      <p:pic>
        <p:nvPicPr>
          <p:cNvPr id="27" name="Picture 26" descr="header_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80033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6062396" cy="3922877"/>
          </a:xfrm>
        </p:spPr>
        <p:txBody>
          <a:bodyPr>
            <a:normAutofit/>
          </a:bodyPr>
          <a:lstStyle/>
          <a:p>
            <a:pPr marL="0" indent="0" algn="ctr">
              <a:buNone/>
            </a:pPr>
            <a:r>
              <a:rPr lang="en-US" sz="2800" b="1" dirty="0" smtClean="0">
                <a:solidFill>
                  <a:srgbClr val="000000"/>
                </a:solidFill>
                <a:cs typeface="Calibri"/>
              </a:rPr>
              <a:t>Detection</a:t>
            </a:r>
          </a:p>
          <a:p>
            <a:pPr marL="0" indent="0">
              <a:buNone/>
            </a:pPr>
            <a:endParaRPr lang="en-US" sz="2600" b="1" dirty="0" smtClean="0">
              <a:solidFill>
                <a:srgbClr val="000000"/>
              </a:solidFill>
              <a:cs typeface="Calibri"/>
            </a:endParaRPr>
          </a:p>
          <a:p>
            <a:pPr marL="0" indent="0">
              <a:buNone/>
            </a:pPr>
            <a:r>
              <a:rPr lang="en-US" sz="2600" b="1" dirty="0" smtClean="0">
                <a:solidFill>
                  <a:srgbClr val="000000"/>
                </a:solidFill>
                <a:cs typeface="Calibri"/>
              </a:rPr>
              <a:t>Texas:  Sentinel Pest Network</a:t>
            </a:r>
            <a:endParaRPr lang="en-US" sz="2600" b="1" dirty="0">
              <a:solidFill>
                <a:srgbClr val="000000"/>
              </a:solidFill>
              <a:cs typeface="Calibri"/>
            </a:endParaRPr>
          </a:p>
        </p:txBody>
      </p:sp>
      <p:pic>
        <p:nvPicPr>
          <p:cNvPr id="12" name="Picture 11" descr="smallinvaders_nv_bl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6129" y="4426344"/>
            <a:ext cx="1516492" cy="1857703"/>
          </a:xfrm>
          <a:prstGeom prst="rect">
            <a:avLst/>
          </a:prstGeom>
          <a:ln w="28575">
            <a:solidFill>
              <a:srgbClr val="000000"/>
            </a:solidFill>
          </a:ln>
        </p:spPr>
      </p:pic>
      <p:pic>
        <p:nvPicPr>
          <p:cNvPr id="4" name="Picture 3"/>
          <p:cNvPicPr>
            <a:picLocks noChangeAspect="1"/>
          </p:cNvPicPr>
          <p:nvPr/>
        </p:nvPicPr>
        <p:blipFill>
          <a:blip r:embed="rId8"/>
          <a:stretch>
            <a:fillRect/>
          </a:stretch>
        </p:blipFill>
        <p:spPr>
          <a:xfrm>
            <a:off x="5358568" y="2634043"/>
            <a:ext cx="1448266" cy="998512"/>
          </a:xfrm>
          <a:prstGeom prst="rect">
            <a:avLst/>
          </a:prstGeom>
        </p:spPr>
      </p:pic>
      <p:cxnSp>
        <p:nvCxnSpPr>
          <p:cNvPr id="9" name="Straight Connector 8"/>
          <p:cNvCxnSpPr/>
          <p:nvPr/>
        </p:nvCxnSpPr>
        <p:spPr>
          <a:xfrm>
            <a:off x="5807184" y="3632555"/>
            <a:ext cx="553657" cy="793789"/>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47440" y="3652655"/>
            <a:ext cx="416424" cy="63380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3816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smtClean="0">
                <a:solidFill>
                  <a:srgbClr val="000000"/>
                </a:solidFill>
                <a:cs typeface="Calibri"/>
              </a:rPr>
              <a:t>Prevent Transport</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Humans = major mover of species</a:t>
            </a:r>
          </a:p>
          <a:p>
            <a:r>
              <a:rPr lang="en-US" sz="2400" b="1" dirty="0" smtClean="0">
                <a:solidFill>
                  <a:srgbClr val="000000"/>
                </a:solidFill>
                <a:cs typeface="Calibri"/>
              </a:rPr>
              <a:t>Prevention involves education</a:t>
            </a:r>
          </a:p>
          <a:p>
            <a:r>
              <a:rPr lang="en-US" sz="2400" b="1" dirty="0" smtClean="0">
                <a:solidFill>
                  <a:srgbClr val="176613"/>
                </a:solidFill>
                <a:cs typeface="Calibri"/>
              </a:rPr>
              <a:t>Terrestrial</a:t>
            </a:r>
            <a:r>
              <a:rPr lang="en-US" sz="2400" b="1" dirty="0" smtClean="0">
                <a:solidFill>
                  <a:srgbClr val="000000"/>
                </a:solidFill>
                <a:cs typeface="Calibri"/>
              </a:rPr>
              <a:t>: </a:t>
            </a:r>
          </a:p>
          <a:p>
            <a:pPr lvl="1"/>
            <a:r>
              <a:rPr lang="en-US" sz="2000" b="1" dirty="0" smtClean="0">
                <a:solidFill>
                  <a:srgbClr val="000000"/>
                </a:solidFill>
                <a:cs typeface="Calibri"/>
              </a:rPr>
              <a:t>Don’t move </a:t>
            </a:r>
            <a:r>
              <a:rPr lang="en-US" sz="2000" b="1" dirty="0">
                <a:solidFill>
                  <a:srgbClr val="000000"/>
                </a:solidFill>
                <a:cs typeface="Calibri"/>
              </a:rPr>
              <a:t>f</a:t>
            </a:r>
            <a:r>
              <a:rPr lang="en-US" sz="2000" b="1" dirty="0" smtClean="0">
                <a:solidFill>
                  <a:srgbClr val="000000"/>
                </a:solidFill>
                <a:cs typeface="Calibri"/>
              </a:rPr>
              <a:t>irewood</a:t>
            </a:r>
          </a:p>
          <a:p>
            <a:r>
              <a:rPr lang="en-US" sz="2400" b="1" dirty="0" smtClean="0">
                <a:solidFill>
                  <a:srgbClr val="0000FF"/>
                </a:solidFill>
                <a:cs typeface="Calibri"/>
              </a:rPr>
              <a:t>Aquatic</a:t>
            </a:r>
            <a:r>
              <a:rPr lang="en-US" sz="2400" b="1" dirty="0" smtClean="0">
                <a:solidFill>
                  <a:srgbClr val="000000"/>
                </a:solidFill>
                <a:cs typeface="Calibri"/>
              </a:rPr>
              <a:t>: </a:t>
            </a:r>
          </a:p>
          <a:p>
            <a:pPr lvl="1"/>
            <a:r>
              <a:rPr lang="en-US" sz="2000" b="1" dirty="0" smtClean="0">
                <a:solidFill>
                  <a:srgbClr val="000000"/>
                </a:solidFill>
                <a:cs typeface="Calibri"/>
              </a:rPr>
              <a:t>Clean, drain and dry watercraft</a:t>
            </a:r>
          </a:p>
          <a:p>
            <a:pPr marL="457200" lvl="1" indent="0">
              <a:buNone/>
            </a:pPr>
            <a:endParaRPr lang="en-US" sz="2000" b="1" dirty="0">
              <a:solidFill>
                <a:srgbClr val="000000"/>
              </a:solidFill>
              <a:cs typeface="Calibri"/>
            </a:endParaRPr>
          </a:p>
        </p:txBody>
      </p:sp>
      <p:pic>
        <p:nvPicPr>
          <p:cNvPr id="12" name="Picture 11" descr="smallinvaders_nv_bl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551" y="2302041"/>
            <a:ext cx="2401886" cy="2942311"/>
          </a:xfrm>
          <a:prstGeom prst="rect">
            <a:avLst/>
          </a:prstGeom>
          <a:ln w="28575">
            <a:solidFill>
              <a:srgbClr val="000000"/>
            </a:solidFill>
          </a:ln>
        </p:spPr>
      </p:pic>
      <p:sp>
        <p:nvSpPr>
          <p:cNvPr id="4" name="&quot;No&quot; Symbol 3"/>
          <p:cNvSpPr/>
          <p:nvPr/>
        </p:nvSpPr>
        <p:spPr>
          <a:xfrm>
            <a:off x="5906015" y="2409134"/>
            <a:ext cx="2937709" cy="2708011"/>
          </a:xfrm>
          <a:prstGeom prst="noSmoking">
            <a:avLst>
              <a:gd name="adj" fmla="val 851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24777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2034833"/>
            <a:ext cx="5791180" cy="4547663"/>
          </a:xfrm>
        </p:spPr>
        <p:txBody>
          <a:bodyPr>
            <a:normAutofit/>
          </a:bodyPr>
          <a:lstStyle/>
          <a:p>
            <a:pPr marL="0" indent="0" algn="ctr">
              <a:buNone/>
            </a:pPr>
            <a:r>
              <a:rPr lang="en-US" sz="2800" b="1" dirty="0">
                <a:solidFill>
                  <a:srgbClr val="000000"/>
                </a:solidFill>
                <a:cs typeface="Calibri"/>
              </a:rPr>
              <a:t>Prevent Transport </a:t>
            </a:r>
            <a:r>
              <a:rPr lang="en-US" sz="2800" b="1" dirty="0" smtClean="0">
                <a:solidFill>
                  <a:srgbClr val="000000"/>
                </a:solidFill>
                <a:cs typeface="Calibri"/>
              </a:rPr>
              <a:t>– </a:t>
            </a:r>
            <a:r>
              <a:rPr lang="en-US" sz="2800" b="1" i="1" u="sng" dirty="0" smtClean="0">
                <a:solidFill>
                  <a:srgbClr val="176613"/>
                </a:solidFill>
                <a:cs typeface="Calibri"/>
              </a:rPr>
              <a:t>Terrestrial</a:t>
            </a:r>
          </a:p>
          <a:p>
            <a:pPr marL="0" indent="0">
              <a:buNone/>
            </a:pPr>
            <a:endParaRPr lang="en-US" sz="2600" b="1" dirty="0" smtClean="0">
              <a:solidFill>
                <a:srgbClr val="000000"/>
              </a:solidFill>
              <a:cs typeface="Calibri"/>
            </a:endParaRPr>
          </a:p>
        </p:txBody>
      </p:sp>
      <p:pic>
        <p:nvPicPr>
          <p:cNvPr id="6" name="Picture 5" descr="Logsplitter_1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3970">
            <a:off x="2850111" y="2985986"/>
            <a:ext cx="4914852" cy="32868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5486400" y="6616362"/>
            <a:ext cx="3386666" cy="246221"/>
          </a:xfrm>
          <a:prstGeom prst="rect">
            <a:avLst/>
          </a:prstGeom>
          <a:noFill/>
        </p:spPr>
        <p:txBody>
          <a:bodyPr wrap="square" rtlCol="0">
            <a:spAutoFit/>
          </a:bodyPr>
          <a:lstStyle/>
          <a:p>
            <a:r>
              <a:rPr lang="en-US" sz="1000" dirty="0"/>
              <a:t>http://</a:t>
            </a:r>
            <a:r>
              <a:rPr lang="en-US" sz="1000" dirty="0" err="1"/>
              <a:t>www.ifish.net</a:t>
            </a:r>
            <a:r>
              <a:rPr lang="en-US" sz="1000" dirty="0"/>
              <a:t>/gallery/data/500/Logsplitter_1a.JPG</a:t>
            </a:r>
          </a:p>
        </p:txBody>
      </p:sp>
    </p:spTree>
    <p:extLst>
      <p:ext uri="{BB962C8B-B14F-4D97-AF65-F5344CB8AC3E}">
        <p14:creationId xmlns:p14="http://schemas.microsoft.com/office/powerpoint/2010/main" val="29137323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362764" cy="4837707"/>
          </a:xfrm>
        </p:spPr>
        <p:txBody>
          <a:bodyPr>
            <a:normAutofit/>
          </a:bodyPr>
          <a:lstStyle/>
          <a:p>
            <a:pPr marL="0" indent="0" algn="ctr">
              <a:buNone/>
            </a:pPr>
            <a:r>
              <a:rPr lang="en-US" sz="2800" b="1" dirty="0" smtClean="0">
                <a:solidFill>
                  <a:srgbClr val="000000"/>
                </a:solidFill>
                <a:cs typeface="Calibri"/>
              </a:rPr>
              <a:t>Prevent Transport - </a:t>
            </a:r>
            <a:r>
              <a:rPr lang="en-US" sz="2800" b="1" i="1" u="sng" dirty="0" smtClean="0">
                <a:solidFill>
                  <a:srgbClr val="176613"/>
                </a:solidFill>
                <a:cs typeface="Calibri"/>
              </a:rPr>
              <a:t>Terrestrial</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PROBLEM:  Firewood can carry invasive pests</a:t>
            </a:r>
          </a:p>
          <a:p>
            <a:pPr lvl="1"/>
            <a:r>
              <a:rPr lang="en-US" sz="2000" dirty="0" smtClean="0"/>
              <a:t>Emerald Ash Borer</a:t>
            </a:r>
            <a:endParaRPr lang="en-US" sz="2000" dirty="0"/>
          </a:p>
          <a:p>
            <a:pPr lvl="1"/>
            <a:r>
              <a:rPr lang="en-US" sz="2000" dirty="0"/>
              <a:t>Asian Longhorn Beetle</a:t>
            </a:r>
          </a:p>
          <a:p>
            <a:pPr lvl="1"/>
            <a:r>
              <a:rPr lang="en-US" sz="2000" dirty="0" err="1"/>
              <a:t>Redbay</a:t>
            </a:r>
            <a:r>
              <a:rPr lang="en-US" sz="2000" dirty="0"/>
              <a:t> Ambrosia Beetle</a:t>
            </a:r>
          </a:p>
          <a:p>
            <a:pPr lvl="1"/>
            <a:r>
              <a:rPr lang="en-US" sz="2000" dirty="0"/>
              <a:t>Gypsy Moth</a:t>
            </a:r>
          </a:p>
          <a:p>
            <a:pPr lvl="1"/>
            <a:r>
              <a:rPr lang="en-US" sz="2000" dirty="0"/>
              <a:t>Soapberry borer</a:t>
            </a:r>
          </a:p>
          <a:p>
            <a:pPr lvl="1"/>
            <a:r>
              <a:rPr lang="en-US" sz="2000" dirty="0"/>
              <a:t>Brown Fir </a:t>
            </a:r>
            <a:r>
              <a:rPr lang="en-US" sz="2000" dirty="0" err="1"/>
              <a:t>Longhorned</a:t>
            </a:r>
            <a:r>
              <a:rPr lang="en-US" sz="2000" dirty="0"/>
              <a:t> Beetle</a:t>
            </a:r>
          </a:p>
          <a:p>
            <a:pPr lvl="1"/>
            <a:r>
              <a:rPr lang="en-US" sz="2000" dirty="0" err="1"/>
              <a:t>Sirex</a:t>
            </a:r>
            <a:r>
              <a:rPr lang="en-US" sz="2000" dirty="0"/>
              <a:t> </a:t>
            </a:r>
            <a:r>
              <a:rPr lang="en-US" sz="2000" dirty="0" err="1"/>
              <a:t>Woodwasp</a:t>
            </a:r>
            <a:endParaRPr lang="en-US" sz="2000" dirty="0"/>
          </a:p>
          <a:p>
            <a:pPr lvl="1"/>
            <a:endParaRPr lang="en-US" sz="2000" b="1" dirty="0" smtClean="0">
              <a:solidFill>
                <a:srgbClr val="000000"/>
              </a:solidFill>
              <a:cs typeface="Calibri"/>
            </a:endParaRPr>
          </a:p>
          <a:p>
            <a:pPr marL="457200" lvl="1" indent="0">
              <a:buNone/>
            </a:pPr>
            <a:endParaRPr lang="en-US" sz="2000" b="1" dirty="0">
              <a:solidFill>
                <a:srgbClr val="000000"/>
              </a:solidFill>
              <a:cs typeface="Calibri"/>
            </a:endParaRPr>
          </a:p>
        </p:txBody>
      </p:sp>
      <p:pic>
        <p:nvPicPr>
          <p:cNvPr id="11" name="Content Placeholder 8" descr="firewood stack.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595773" y="2478518"/>
            <a:ext cx="3091027" cy="3464041"/>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36390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a:solidFill>
                  <a:srgbClr val="000000"/>
                </a:solidFill>
                <a:cs typeface="Calibri"/>
              </a:rPr>
              <a:t>Prevent Transport - </a:t>
            </a:r>
            <a:r>
              <a:rPr lang="en-US" sz="2800" b="1" i="1" u="sng" dirty="0">
                <a:solidFill>
                  <a:srgbClr val="176613"/>
                </a:solidFill>
                <a:cs typeface="Calibri"/>
              </a:rPr>
              <a:t>Terrestrial</a:t>
            </a:r>
            <a:endParaRPr lang="en-US" sz="2800" b="1" i="1" u="sng" dirty="0" smtClean="0">
              <a:solidFill>
                <a:srgbClr val="176613"/>
              </a:solidFill>
              <a:cs typeface="Calibri"/>
            </a:endParaRPr>
          </a:p>
          <a:p>
            <a:pPr marL="0" indent="0">
              <a:buNone/>
            </a:pPr>
            <a:endParaRPr lang="en-US" sz="2600" b="1" dirty="0" smtClean="0">
              <a:solidFill>
                <a:srgbClr val="000000"/>
              </a:solidFill>
              <a:cs typeface="Calibri"/>
            </a:endParaRPr>
          </a:p>
          <a:p>
            <a:r>
              <a:rPr lang="en-US" sz="2400" b="1" dirty="0" smtClean="0">
                <a:solidFill>
                  <a:srgbClr val="000000"/>
                </a:solidFill>
                <a:cs typeface="Calibri"/>
              </a:rPr>
              <a:t>PROBLEM:  Firewood can carry invasive pests</a:t>
            </a:r>
          </a:p>
          <a:p>
            <a:pPr lvl="1"/>
            <a:r>
              <a:rPr lang="en-US" sz="2000" dirty="0" smtClean="0"/>
              <a:t>Depending on species:</a:t>
            </a:r>
          </a:p>
          <a:p>
            <a:pPr lvl="2"/>
            <a:r>
              <a:rPr lang="en-US" sz="1800" dirty="0" smtClean="0"/>
              <a:t>Eggs, Larvae, Pupae, Adults</a:t>
            </a:r>
          </a:p>
          <a:p>
            <a:pPr lvl="2"/>
            <a:r>
              <a:rPr lang="en-US" sz="1800" dirty="0" smtClean="0"/>
              <a:t>Some combination of these</a:t>
            </a:r>
          </a:p>
          <a:p>
            <a:pPr lvl="1"/>
            <a:r>
              <a:rPr lang="en-US" sz="2000" dirty="0" smtClean="0"/>
              <a:t>Depending on life stage</a:t>
            </a:r>
          </a:p>
          <a:p>
            <a:pPr lvl="2"/>
            <a:r>
              <a:rPr lang="en-US" sz="1800" dirty="0" smtClean="0"/>
              <a:t>Can survive weeks</a:t>
            </a:r>
          </a:p>
          <a:p>
            <a:pPr lvl="2"/>
            <a:r>
              <a:rPr lang="en-US" sz="1800" dirty="0" smtClean="0"/>
              <a:t>Plenty of time to be moved to another area</a:t>
            </a:r>
            <a:endParaRPr lang="en-US" sz="1800" dirty="0"/>
          </a:p>
          <a:p>
            <a:pPr lvl="1"/>
            <a:endParaRPr lang="en-US" sz="2000" b="1" dirty="0" smtClean="0">
              <a:solidFill>
                <a:srgbClr val="000000"/>
              </a:solidFill>
              <a:cs typeface="Calibri"/>
            </a:endParaRPr>
          </a:p>
          <a:p>
            <a:pPr marL="457200" lvl="1" indent="0">
              <a:buNone/>
            </a:pPr>
            <a:endParaRPr lang="en-US" sz="2000" b="1" dirty="0">
              <a:solidFill>
                <a:srgbClr val="000000"/>
              </a:solidFill>
              <a:cs typeface="Calibri"/>
            </a:endParaRPr>
          </a:p>
        </p:txBody>
      </p:sp>
      <p:pic>
        <p:nvPicPr>
          <p:cNvPr id="11" name="Content Placeholder 3" descr="eab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721614" y="1850130"/>
            <a:ext cx="2291164" cy="2567653"/>
          </a:xfrm>
          <a:prstGeom prst="rect">
            <a:avLst/>
          </a:prstGeom>
          <a:ln>
            <a:solidFill>
              <a:srgbClr val="000000"/>
            </a:solidFill>
          </a:ln>
        </p:spPr>
      </p:pic>
      <p:sp>
        <p:nvSpPr>
          <p:cNvPr id="14" name="TextBox 4"/>
          <p:cNvSpPr txBox="1">
            <a:spLocks noChangeArrowheads="1"/>
          </p:cNvSpPr>
          <p:nvPr/>
        </p:nvSpPr>
        <p:spPr bwMode="auto">
          <a:xfrm>
            <a:off x="5721614" y="5970587"/>
            <a:ext cx="3129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smtClean="0">
                <a:latin typeface="Arial" charset="0"/>
                <a:cs typeface="Arial" charset="0"/>
              </a:rPr>
              <a:t>Eric </a:t>
            </a:r>
            <a:r>
              <a:rPr lang="en-US" sz="1000" dirty="0">
                <a:latin typeface="Arial" charset="0"/>
                <a:cs typeface="Arial" charset="0"/>
              </a:rPr>
              <a:t>R. Day, Virginia Polytechnic Institute and State University, </a:t>
            </a:r>
            <a:r>
              <a:rPr lang="en-US" sz="1000" dirty="0" err="1">
                <a:latin typeface="Arial" charset="0"/>
                <a:cs typeface="Arial" charset="0"/>
              </a:rPr>
              <a:t>Bugwood.org</a:t>
            </a:r>
            <a:r>
              <a:rPr lang="en-US" sz="1000" dirty="0">
                <a:latin typeface="Arial" charset="0"/>
                <a:cs typeface="Arial" charset="0"/>
              </a:rPr>
              <a:t>.</a:t>
            </a:r>
          </a:p>
        </p:txBody>
      </p:sp>
      <p:pic>
        <p:nvPicPr>
          <p:cNvPr id="6" name="Picture 5" descr="gypsy_moth_eggs.jpg"/>
          <p:cNvPicPr>
            <a:picLocks noChangeAspect="1"/>
          </p:cNvPicPr>
          <p:nvPr/>
        </p:nvPicPr>
        <p:blipFill rotWithShape="1">
          <a:blip r:embed="rId8">
            <a:extLst>
              <a:ext uri="{28A0092B-C50C-407E-A947-70E740481C1C}">
                <a14:useLocalDpi xmlns:a14="http://schemas.microsoft.com/office/drawing/2010/main" val="0"/>
              </a:ext>
            </a:extLst>
          </a:blip>
          <a:srcRect t="17625" b="20549"/>
          <a:stretch/>
        </p:blipFill>
        <p:spPr>
          <a:xfrm>
            <a:off x="6671045" y="3761249"/>
            <a:ext cx="2180283" cy="2021959"/>
          </a:xfrm>
          <a:prstGeom prst="rect">
            <a:avLst/>
          </a:prstGeom>
          <a:ln>
            <a:solidFill>
              <a:srgbClr val="000000"/>
            </a:solidFill>
          </a:ln>
        </p:spPr>
      </p:pic>
    </p:spTree>
    <p:extLst>
      <p:ext uri="{BB962C8B-B14F-4D97-AF65-F5344CB8AC3E}">
        <p14:creationId xmlns:p14="http://schemas.microsoft.com/office/powerpoint/2010/main" val="6155275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4" y="1744789"/>
            <a:ext cx="5894685" cy="4837707"/>
          </a:xfrm>
        </p:spPr>
        <p:txBody>
          <a:bodyPr>
            <a:normAutofit/>
          </a:bodyPr>
          <a:lstStyle/>
          <a:p>
            <a:pPr marL="0" indent="0">
              <a:buNone/>
            </a:pPr>
            <a:r>
              <a:rPr lang="en-US" sz="2800" b="1" dirty="0">
                <a:solidFill>
                  <a:srgbClr val="000000"/>
                </a:solidFill>
                <a:cs typeface="Calibri"/>
              </a:rPr>
              <a:t>Prevent Transport </a:t>
            </a:r>
            <a:r>
              <a:rPr lang="en-US" sz="2800" b="1" dirty="0" smtClean="0">
                <a:solidFill>
                  <a:srgbClr val="000000"/>
                </a:solidFill>
                <a:cs typeface="Calibri"/>
              </a:rPr>
              <a:t>- </a:t>
            </a:r>
            <a:r>
              <a:rPr lang="en-US" sz="2800" b="1" i="1" u="sng" dirty="0" smtClean="0">
                <a:solidFill>
                  <a:srgbClr val="176613"/>
                </a:solidFill>
                <a:cs typeface="Calibri"/>
              </a:rPr>
              <a:t>Terrestrial</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SOLUTION:  Burn ONLY local or heat-treated firewood</a:t>
            </a:r>
          </a:p>
          <a:p>
            <a:pPr lvl="1"/>
            <a:r>
              <a:rPr lang="en-US" sz="2000" dirty="0" smtClean="0">
                <a:solidFill>
                  <a:srgbClr val="000000"/>
                </a:solidFill>
                <a:cs typeface="Calibri"/>
              </a:rPr>
              <a:t>Burn “Texas-born” wood</a:t>
            </a:r>
          </a:p>
          <a:p>
            <a:pPr marL="457200" lvl="1" indent="0">
              <a:buNone/>
            </a:pPr>
            <a:endParaRPr lang="en-US" sz="2000" b="1" dirty="0">
              <a:solidFill>
                <a:srgbClr val="000000"/>
              </a:solidFill>
              <a:cs typeface="Calibri"/>
            </a:endParaRPr>
          </a:p>
        </p:txBody>
      </p:sp>
      <p:pic>
        <p:nvPicPr>
          <p:cNvPr id="11" name="Content Placeholder 4" descr="USFS_dontmovefirewood.jpg"/>
          <p:cNvPicPr>
            <a:picLocks noChangeAspect="1"/>
          </p:cNvPicPr>
          <p:nvPr/>
        </p:nvPicPr>
        <p:blipFill>
          <a:blip r:embed="rId7">
            <a:extLst>
              <a:ext uri="{28A0092B-C50C-407E-A947-70E740481C1C}">
                <a14:useLocalDpi xmlns:a14="http://schemas.microsoft.com/office/drawing/2010/main" val="0"/>
              </a:ext>
            </a:extLst>
          </a:blip>
          <a:srcRect l="-7164" r="-7164"/>
          <a:stretch>
            <a:fillRect/>
          </a:stretch>
        </p:blipFill>
        <p:spPr>
          <a:xfrm rot="21422869">
            <a:off x="5448908" y="2266110"/>
            <a:ext cx="3367061" cy="3773385"/>
          </a:xfrm>
          <a:prstGeom prst="rect">
            <a:avLst/>
          </a:prstGeom>
          <a:effectLst>
            <a:outerShdw blurRad="76200" dir="13500000" sy="23000" kx="1200000" algn="br" rotWithShape="0">
              <a:prstClr val="black">
                <a:alpha val="20000"/>
              </a:prstClr>
            </a:outerShdw>
          </a:effectLst>
        </p:spPr>
      </p:pic>
      <p:pic>
        <p:nvPicPr>
          <p:cNvPr id="6" name="Picture 5" descr="dontmovefirewood.jpg"/>
          <p:cNvPicPr>
            <a:picLocks noChangeAspect="1"/>
          </p:cNvPicPr>
          <p:nvPr/>
        </p:nvPicPr>
        <p:blipFill rotWithShape="1">
          <a:blip r:embed="rId8">
            <a:extLst>
              <a:ext uri="{28A0092B-C50C-407E-A947-70E740481C1C}">
                <a14:useLocalDpi xmlns:a14="http://schemas.microsoft.com/office/drawing/2010/main" val="0"/>
              </a:ext>
            </a:extLst>
          </a:blip>
          <a:srcRect t="8902" b="18314"/>
          <a:stretch/>
        </p:blipFill>
        <p:spPr>
          <a:xfrm>
            <a:off x="298445" y="5490432"/>
            <a:ext cx="2003869" cy="972318"/>
          </a:xfrm>
          <a:prstGeom prst="rect">
            <a:avLst/>
          </a:prstGeom>
          <a:ln>
            <a:solidFill>
              <a:srgbClr val="000000"/>
            </a:solidFill>
          </a:ln>
        </p:spPr>
      </p:pic>
      <p:sp>
        <p:nvSpPr>
          <p:cNvPr id="9" name="TextBox 8"/>
          <p:cNvSpPr txBox="1"/>
          <p:nvPr/>
        </p:nvSpPr>
        <p:spPr>
          <a:xfrm>
            <a:off x="5798913" y="6093418"/>
            <a:ext cx="2356287" cy="369332"/>
          </a:xfrm>
          <a:prstGeom prst="rect">
            <a:avLst/>
          </a:prstGeom>
          <a:noFill/>
        </p:spPr>
        <p:txBody>
          <a:bodyPr wrap="square" rtlCol="0">
            <a:spAutoFit/>
          </a:bodyPr>
          <a:lstStyle/>
          <a:p>
            <a:pPr algn="ctr"/>
            <a:r>
              <a:rPr lang="en-US" dirty="0" smtClean="0"/>
              <a:t>Texas Poster</a:t>
            </a:r>
            <a:endParaRPr lang="en-US" dirty="0"/>
          </a:p>
        </p:txBody>
      </p:sp>
    </p:spTree>
    <p:extLst>
      <p:ext uri="{BB962C8B-B14F-4D97-AF65-F5344CB8AC3E}">
        <p14:creationId xmlns:p14="http://schemas.microsoft.com/office/powerpoint/2010/main" val="41283697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4" name="Content Placeholder 3"/>
          <p:cNvSpPr>
            <a:spLocks noGrp="1"/>
          </p:cNvSpPr>
          <p:nvPr>
            <p:ph idx="1"/>
          </p:nvPr>
        </p:nvSpPr>
        <p:spPr/>
        <p:txBody>
          <a:bodyPr/>
          <a:lstStyle/>
          <a:p>
            <a:endParaRPr lang="en-US" dirty="0"/>
          </a:p>
        </p:txBody>
      </p:sp>
      <p:pic>
        <p:nvPicPr>
          <p:cNvPr id="12" name="Content Placeholder 4" descr="DontMovefirewoodCollag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159999" y="1760644"/>
            <a:ext cx="6469548" cy="4821852"/>
          </a:xfrm>
          <a:prstGeom prst="rect">
            <a:avLst/>
          </a:prstGeom>
        </p:spPr>
      </p:pic>
    </p:spTree>
    <p:extLst>
      <p:ext uri="{BB962C8B-B14F-4D97-AF65-F5344CB8AC3E}">
        <p14:creationId xmlns:p14="http://schemas.microsoft.com/office/powerpoint/2010/main" val="116377576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a:solidFill>
                  <a:srgbClr val="000000"/>
                </a:solidFill>
                <a:cs typeface="Calibri"/>
              </a:rPr>
              <a:t>Prevent Transport - </a:t>
            </a:r>
            <a:r>
              <a:rPr lang="en-US" sz="2800" b="1" i="1" u="sng" dirty="0">
                <a:solidFill>
                  <a:srgbClr val="176613"/>
                </a:solidFill>
                <a:cs typeface="Calibri"/>
              </a:rPr>
              <a:t>Terrestrial</a:t>
            </a:r>
            <a:endParaRPr lang="en-US" sz="2800" b="1" i="1" u="sng" dirty="0" smtClean="0">
              <a:solidFill>
                <a:srgbClr val="176613"/>
              </a:solidFill>
              <a:cs typeface="Calibri"/>
            </a:endParaRPr>
          </a:p>
          <a:p>
            <a:pPr marL="0" indent="0">
              <a:buNone/>
            </a:pPr>
            <a:endParaRPr lang="en-US" sz="2600" b="1" dirty="0" smtClean="0">
              <a:solidFill>
                <a:srgbClr val="000000"/>
              </a:solidFill>
              <a:cs typeface="Calibri"/>
            </a:endParaRPr>
          </a:p>
          <a:p>
            <a:r>
              <a:rPr lang="en-US" sz="2400" b="1" dirty="0" smtClean="0">
                <a:solidFill>
                  <a:srgbClr val="000000"/>
                </a:solidFill>
                <a:cs typeface="Calibri"/>
              </a:rPr>
              <a:t>Texas Laws and Policies</a:t>
            </a:r>
          </a:p>
          <a:p>
            <a:pPr lvl="1"/>
            <a:r>
              <a:rPr lang="en-US" sz="2000" dirty="0" smtClean="0">
                <a:solidFill>
                  <a:srgbClr val="000000"/>
                </a:solidFill>
                <a:cs typeface="Calibri"/>
              </a:rPr>
              <a:t>Can’t move stumps from Red Fire Ant quarantine areas</a:t>
            </a:r>
          </a:p>
          <a:p>
            <a:pPr lvl="1"/>
            <a:r>
              <a:rPr lang="en-US" sz="2000" dirty="0" smtClean="0">
                <a:solidFill>
                  <a:srgbClr val="000000"/>
                </a:solidFill>
                <a:cs typeface="Calibri"/>
              </a:rPr>
              <a:t>Can’t move any ash product or living ash tree from Harrison County ( due to EAB)</a:t>
            </a:r>
            <a:endParaRPr lang="en-US" sz="2000" dirty="0" smtClean="0">
              <a:solidFill>
                <a:srgbClr val="000000"/>
              </a:solidFill>
              <a:cs typeface="Calibri"/>
            </a:endParaRPr>
          </a:p>
          <a:p>
            <a:r>
              <a:rPr lang="en-US" sz="2400" b="1" dirty="0" smtClean="0">
                <a:solidFill>
                  <a:srgbClr val="000000"/>
                </a:solidFill>
                <a:cs typeface="Calibri"/>
              </a:rPr>
              <a:t>Other States, </a:t>
            </a:r>
            <a:r>
              <a:rPr lang="en-US" sz="2400" b="1" dirty="0">
                <a:solidFill>
                  <a:srgbClr val="000000"/>
                </a:solidFill>
                <a:cs typeface="Calibri"/>
              </a:rPr>
              <a:t>F</a:t>
            </a:r>
            <a:r>
              <a:rPr lang="en-US" sz="2400" b="1" dirty="0" smtClean="0">
                <a:solidFill>
                  <a:srgbClr val="000000"/>
                </a:solidFill>
                <a:cs typeface="Calibri"/>
              </a:rPr>
              <a:t>ederal Laws and Policies</a:t>
            </a:r>
          </a:p>
          <a:p>
            <a:pPr lvl="1"/>
            <a:r>
              <a:rPr lang="en-US" sz="2000" dirty="0" smtClean="0">
                <a:solidFill>
                  <a:srgbClr val="000000"/>
                </a:solidFill>
                <a:cs typeface="Calibri"/>
              </a:rPr>
              <a:t>Depends on state and pest</a:t>
            </a:r>
          </a:p>
          <a:p>
            <a:pPr lvl="1"/>
            <a:r>
              <a:rPr lang="en-US" sz="2000" dirty="0" smtClean="0">
                <a:solidFill>
                  <a:srgbClr val="000000"/>
                </a:solidFill>
                <a:cs typeface="Calibri"/>
              </a:rPr>
              <a:t>Restrictions, quarantines</a:t>
            </a:r>
          </a:p>
          <a:p>
            <a:pPr lvl="1"/>
            <a:r>
              <a:rPr lang="en-US" sz="2000" dirty="0" smtClean="0">
                <a:solidFill>
                  <a:srgbClr val="000000"/>
                </a:solidFill>
                <a:cs typeface="Calibri"/>
              </a:rPr>
              <a:t>Fines</a:t>
            </a:r>
            <a:endParaRPr lang="en-US" sz="1600" b="1" dirty="0" smtClean="0">
              <a:solidFill>
                <a:srgbClr val="000000"/>
              </a:solidFill>
              <a:cs typeface="Calibri"/>
            </a:endParaRPr>
          </a:p>
          <a:p>
            <a:pPr marL="457200" lvl="1" indent="0">
              <a:buNone/>
            </a:pPr>
            <a:endParaRPr lang="en-US" sz="2000" b="1" dirty="0">
              <a:solidFill>
                <a:srgbClr val="000000"/>
              </a:solidFill>
              <a:cs typeface="Calibri"/>
            </a:endParaRPr>
          </a:p>
        </p:txBody>
      </p:sp>
      <p:pic>
        <p:nvPicPr>
          <p:cNvPr id="11" name="Content Placeholder 3" descr="AA039230.png"/>
          <p:cNvPicPr>
            <a:picLocks noChangeAspect="1"/>
          </p:cNvPicPr>
          <p:nvPr/>
        </p:nvPicPr>
        <p:blipFill>
          <a:blip r:embed="rId7">
            <a:extLst>
              <a:ext uri="{28A0092B-C50C-407E-A947-70E740481C1C}">
                <a14:useLocalDpi xmlns:a14="http://schemas.microsoft.com/office/drawing/2010/main" val="0"/>
              </a:ext>
            </a:extLst>
          </a:blip>
          <a:srcRect l="8092" r="8092"/>
          <a:stretch>
            <a:fillRect/>
          </a:stretch>
        </p:blipFill>
        <p:spPr>
          <a:xfrm rot="663395">
            <a:off x="5516891" y="2677413"/>
            <a:ext cx="2817995" cy="3158060"/>
          </a:xfrm>
          <a:prstGeom prst="rect">
            <a:avLst/>
          </a:prstGeom>
          <a:effectLst>
            <a:outerShdw blurRad="165100" dist="139700" dir="2700000" sx="107000" sy="107000" algn="tl" rotWithShape="0">
              <a:prstClr val="black">
                <a:alpha val="30000"/>
              </a:prstClr>
            </a:outerShdw>
          </a:effectLst>
        </p:spPr>
      </p:pic>
    </p:spTree>
    <p:extLst>
      <p:ext uri="{BB962C8B-B14F-4D97-AF65-F5344CB8AC3E}">
        <p14:creationId xmlns:p14="http://schemas.microsoft.com/office/powerpoint/2010/main" val="25006499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2034833"/>
            <a:ext cx="5791180" cy="4547663"/>
          </a:xfrm>
        </p:spPr>
        <p:txBody>
          <a:bodyPr>
            <a:normAutofit/>
          </a:bodyPr>
          <a:lstStyle/>
          <a:p>
            <a:pPr marL="0" indent="0" algn="ctr">
              <a:buNone/>
            </a:pPr>
            <a:r>
              <a:rPr lang="en-US" sz="2800" b="1" dirty="0">
                <a:solidFill>
                  <a:srgbClr val="000000"/>
                </a:solidFill>
                <a:cs typeface="Calibri"/>
              </a:rPr>
              <a:t>Prevent Transport </a:t>
            </a:r>
            <a:r>
              <a:rPr lang="en-US" sz="2800" b="1" dirty="0" smtClean="0">
                <a:solidFill>
                  <a:srgbClr val="000000"/>
                </a:solidFill>
                <a:cs typeface="Calibri"/>
              </a:rPr>
              <a:t>– </a:t>
            </a:r>
            <a:r>
              <a:rPr lang="en-US" sz="2800" b="1" i="1" u="sng" dirty="0" smtClean="0">
                <a:solidFill>
                  <a:srgbClr val="0000FF"/>
                </a:solidFill>
                <a:cs typeface="Calibri"/>
              </a:rPr>
              <a:t>Aquatic</a:t>
            </a:r>
          </a:p>
          <a:p>
            <a:pPr marL="0" indent="0">
              <a:buNone/>
            </a:pPr>
            <a:endParaRPr lang="en-US" sz="2600" b="1" dirty="0" smtClean="0">
              <a:solidFill>
                <a:srgbClr val="000000"/>
              </a:solidFill>
              <a:cs typeface="Calibri"/>
            </a:endParaRPr>
          </a:p>
        </p:txBody>
      </p:sp>
      <p:pic>
        <p:nvPicPr>
          <p:cNvPr id="4" name="Picture 3" descr="boat-traile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21594">
            <a:off x="2345456" y="2832851"/>
            <a:ext cx="5212186" cy="3474791"/>
          </a:xfrm>
          <a:prstGeom prst="rect">
            <a:avLst/>
          </a:prstGeom>
          <a:ln>
            <a:solidFill>
              <a:srgbClr val="000000"/>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8118779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pic>
        <p:nvPicPr>
          <p:cNvPr id="14" name="Picture 13" descr="Edenwood-Canoe-Paddles-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3599" y="4967062"/>
            <a:ext cx="1032974" cy="1543263"/>
          </a:xfrm>
          <a:prstGeom prst="rect">
            <a:avLst/>
          </a:prstGeom>
          <a:ln>
            <a:solidFill>
              <a:srgbClr val="000000"/>
            </a:solidFill>
          </a:ln>
        </p:spPr>
      </p:pic>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smtClean="0">
                <a:solidFill>
                  <a:srgbClr val="000000"/>
                </a:solidFill>
                <a:cs typeface="Calibri"/>
              </a:rPr>
              <a:t>Prevent Transport - </a:t>
            </a:r>
            <a:r>
              <a:rPr lang="en-US" sz="2800" b="1" i="1" u="sng" dirty="0" smtClean="0">
                <a:solidFill>
                  <a:srgbClr val="0000FF"/>
                </a:solidFill>
                <a:cs typeface="Calibri"/>
              </a:rPr>
              <a:t>Aquatic</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PROBLEM:  Watercraft can transport invasives</a:t>
            </a:r>
          </a:p>
          <a:p>
            <a:pPr lvl="1"/>
            <a:r>
              <a:rPr lang="en-US" sz="2000" dirty="0" smtClean="0"/>
              <a:t>Includes ANY watercraft, even </a:t>
            </a:r>
            <a:r>
              <a:rPr lang="en-US" sz="2000" dirty="0" err="1" smtClean="0"/>
              <a:t>paddlecraft</a:t>
            </a:r>
            <a:endParaRPr lang="en-US" sz="2000" dirty="0" smtClean="0"/>
          </a:p>
          <a:p>
            <a:pPr lvl="1"/>
            <a:r>
              <a:rPr lang="en-US" sz="2000" dirty="0" smtClean="0"/>
              <a:t>Also includes equipment</a:t>
            </a:r>
          </a:p>
          <a:p>
            <a:pPr lvl="1"/>
            <a:r>
              <a:rPr lang="en-US" sz="2000" dirty="0" smtClean="0"/>
              <a:t>Invasives may </a:t>
            </a:r>
          </a:p>
          <a:p>
            <a:pPr lvl="2"/>
            <a:r>
              <a:rPr lang="en-US" sz="1800" dirty="0" smtClean="0"/>
              <a:t>Attach to the craft</a:t>
            </a:r>
          </a:p>
          <a:p>
            <a:pPr lvl="2"/>
            <a:r>
              <a:rPr lang="en-US" sz="1800" dirty="0"/>
              <a:t>B</a:t>
            </a:r>
            <a:r>
              <a:rPr lang="en-US" sz="1800" dirty="0" smtClean="0"/>
              <a:t>e carried in water in or on the craft</a:t>
            </a:r>
          </a:p>
          <a:p>
            <a:pPr lvl="2"/>
            <a:r>
              <a:rPr lang="en-US" sz="1800" dirty="0" smtClean="0"/>
              <a:t>Stick to the craft</a:t>
            </a:r>
          </a:p>
          <a:p>
            <a:pPr lvl="2"/>
            <a:r>
              <a:rPr lang="en-US" sz="1800" dirty="0" smtClean="0"/>
              <a:t>Some combination of these</a:t>
            </a:r>
          </a:p>
          <a:p>
            <a:pPr lvl="2"/>
            <a:r>
              <a:rPr lang="en-US" sz="1800" dirty="0" smtClean="0"/>
              <a:t>Carried in bait water, live-buckets</a:t>
            </a:r>
          </a:p>
          <a:p>
            <a:pPr lvl="1"/>
            <a:endParaRPr lang="en-US" sz="2000" dirty="0"/>
          </a:p>
          <a:p>
            <a:pPr lvl="1"/>
            <a:endParaRPr lang="en-US" sz="2000" b="1" dirty="0" smtClean="0">
              <a:solidFill>
                <a:srgbClr val="000000"/>
              </a:solidFill>
              <a:cs typeface="Calibri"/>
            </a:endParaRPr>
          </a:p>
          <a:p>
            <a:pPr marL="457200" lvl="1" indent="0">
              <a:buNone/>
            </a:pPr>
            <a:endParaRPr lang="en-US" sz="2000" b="1" dirty="0">
              <a:solidFill>
                <a:srgbClr val="000000"/>
              </a:solidFill>
              <a:cs typeface="Calibri"/>
            </a:endParaRPr>
          </a:p>
        </p:txBody>
      </p:sp>
      <p:pic>
        <p:nvPicPr>
          <p:cNvPr id="4" name="Picture 3" descr="Tubing_behind_jetski.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93326" y="2205167"/>
            <a:ext cx="2903247" cy="1074671"/>
          </a:xfrm>
          <a:prstGeom prst="rect">
            <a:avLst/>
          </a:prstGeom>
          <a:ln>
            <a:solidFill>
              <a:srgbClr val="000000"/>
            </a:solidFill>
          </a:ln>
        </p:spPr>
      </p:pic>
      <p:pic>
        <p:nvPicPr>
          <p:cNvPr id="6" name="Picture 5" descr="River-fishing-equipmen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997" y="3642708"/>
            <a:ext cx="2129611" cy="1461807"/>
          </a:xfrm>
          <a:prstGeom prst="rect">
            <a:avLst/>
          </a:prstGeom>
          <a:ln>
            <a:solidFill>
              <a:srgbClr val="000000"/>
            </a:solidFill>
          </a:ln>
        </p:spPr>
      </p:pic>
      <p:pic>
        <p:nvPicPr>
          <p:cNvPr id="9" name="Picture 8" descr="life-ves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47209" y="3148989"/>
            <a:ext cx="984383" cy="1350320"/>
          </a:xfrm>
          <a:prstGeom prst="rect">
            <a:avLst/>
          </a:prstGeom>
          <a:ln>
            <a:solidFill>
              <a:srgbClr val="000000"/>
            </a:solidFill>
          </a:ln>
        </p:spPr>
      </p:pic>
      <p:pic>
        <p:nvPicPr>
          <p:cNvPr id="11" name="Picture 10" descr="salvinia_trail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275" y="4955380"/>
            <a:ext cx="2039224" cy="1529418"/>
          </a:xfrm>
          <a:prstGeom prst="rect">
            <a:avLst/>
          </a:prstGeom>
          <a:ln>
            <a:solidFill>
              <a:srgbClr val="000000"/>
            </a:solidFill>
          </a:ln>
        </p:spPr>
      </p:pic>
    </p:spTree>
    <p:extLst>
      <p:ext uri="{BB962C8B-B14F-4D97-AF65-F5344CB8AC3E}">
        <p14:creationId xmlns:p14="http://schemas.microsoft.com/office/powerpoint/2010/main" val="4313939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8"/>
            <a:ext cx="9144000" cy="5371203"/>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8" y="1744791"/>
            <a:ext cx="4237410" cy="3620456"/>
          </a:xfrm>
        </p:spPr>
        <p:txBody>
          <a:bodyPr>
            <a:normAutofit/>
          </a:bodyPr>
          <a:lstStyle/>
          <a:p>
            <a:pPr marL="0" indent="0">
              <a:buNone/>
            </a:pPr>
            <a:endParaRPr lang="en-US" sz="2900" dirty="0">
              <a:solidFill>
                <a:srgbClr val="F9E1B9"/>
              </a:solidFill>
              <a:cs typeface="Calibri"/>
            </a:endParaRPr>
          </a:p>
          <a:p>
            <a:pPr marL="0" indent="0">
              <a:buNone/>
            </a:pPr>
            <a:endParaRPr lang="en-US" b="1" i="1" dirty="0">
              <a:cs typeface="Calibri"/>
            </a:endParaRPr>
          </a:p>
        </p:txBody>
      </p:sp>
      <p:sp>
        <p:nvSpPr>
          <p:cNvPr id="16" name="Content Placeholder 15"/>
          <p:cNvSpPr txBox="1">
            <a:spLocks/>
          </p:cNvSpPr>
          <p:nvPr/>
        </p:nvSpPr>
        <p:spPr>
          <a:xfrm>
            <a:off x="298446" y="1744791"/>
            <a:ext cx="4527553" cy="3922877"/>
          </a:xfrm>
          <a:prstGeom prst="rect">
            <a:avLst/>
          </a:prstGeom>
        </p:spPr>
        <p:txBody>
          <a:bodyPr vert="horz" lIns="91418" tIns="45709" rIns="91418"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buNone/>
            </a:pPr>
            <a:r>
              <a:rPr lang="en-US" sz="2400" dirty="0" smtClean="0">
                <a:latin typeface="Calibri"/>
                <a:cs typeface="Calibri"/>
              </a:rPr>
              <a:t>Not All Exotics Are Invasive</a:t>
            </a:r>
          </a:p>
          <a:p>
            <a:pPr lvl="1">
              <a:lnSpc>
                <a:spcPct val="110000"/>
              </a:lnSpc>
              <a:spcBef>
                <a:spcPts val="0"/>
              </a:spcBef>
            </a:pPr>
            <a:r>
              <a:rPr lang="en-US" sz="2000" dirty="0" smtClean="0">
                <a:latin typeface="Calibri"/>
                <a:cs typeface="Calibri"/>
              </a:rPr>
              <a:t>98% U.S. agricultural crops are non-native</a:t>
            </a:r>
          </a:p>
          <a:p>
            <a:pPr lvl="1">
              <a:lnSpc>
                <a:spcPct val="110000"/>
              </a:lnSpc>
              <a:spcBef>
                <a:spcPts val="0"/>
              </a:spcBef>
            </a:pPr>
            <a:r>
              <a:rPr lang="en-US" sz="2000" b="1" dirty="0" smtClean="0">
                <a:latin typeface="Calibri"/>
                <a:cs typeface="Calibri"/>
              </a:rPr>
              <a:t>Remember: </a:t>
            </a:r>
            <a:r>
              <a:rPr lang="en-US" sz="2000" i="1" dirty="0" smtClean="0">
                <a:latin typeface="Calibri"/>
                <a:cs typeface="Calibri"/>
              </a:rPr>
              <a:t>Must Cause Harm</a:t>
            </a:r>
          </a:p>
          <a:p>
            <a:pPr lvl="1">
              <a:lnSpc>
                <a:spcPct val="110000"/>
              </a:lnSpc>
              <a:spcBef>
                <a:spcPts val="0"/>
              </a:spcBef>
            </a:pPr>
            <a:endParaRPr lang="en-US" sz="2000" i="1" dirty="0" smtClean="0">
              <a:latin typeface="Calibri"/>
              <a:cs typeface="Calibri"/>
            </a:endParaRPr>
          </a:p>
          <a:p>
            <a:pPr marL="0" indent="0">
              <a:lnSpc>
                <a:spcPct val="110000"/>
              </a:lnSpc>
              <a:spcBef>
                <a:spcPts val="0"/>
              </a:spcBef>
              <a:buNone/>
            </a:pPr>
            <a:r>
              <a:rPr lang="en-US" sz="2400" dirty="0" smtClean="0">
                <a:latin typeface="Calibri"/>
                <a:cs typeface="Calibri"/>
              </a:rPr>
              <a:t>How Exotics Become Invasive</a:t>
            </a:r>
          </a:p>
          <a:p>
            <a:pPr lvl="1">
              <a:lnSpc>
                <a:spcPct val="110000"/>
              </a:lnSpc>
              <a:spcBef>
                <a:spcPts val="0"/>
              </a:spcBef>
            </a:pPr>
            <a:r>
              <a:rPr lang="en-US" sz="2000" dirty="0">
                <a:cs typeface="Calibri"/>
              </a:rPr>
              <a:t>Become </a:t>
            </a:r>
            <a:r>
              <a:rPr lang="en-US" sz="2000" i="1" dirty="0" smtClean="0">
                <a:cs typeface="Calibri"/>
              </a:rPr>
              <a:t>naturalized</a:t>
            </a:r>
          </a:p>
          <a:p>
            <a:pPr lvl="1">
              <a:lnSpc>
                <a:spcPct val="110000"/>
              </a:lnSpc>
              <a:spcBef>
                <a:spcPts val="0"/>
              </a:spcBef>
            </a:pPr>
            <a:r>
              <a:rPr lang="en-US" sz="2000" dirty="0" smtClean="0">
                <a:cs typeface="Calibri"/>
              </a:rPr>
              <a:t>Spread (more on this later)</a:t>
            </a:r>
            <a:endParaRPr lang="en-US" sz="2000" dirty="0">
              <a:cs typeface="Calibri"/>
            </a:endParaRPr>
          </a:p>
          <a:p>
            <a:pPr marL="457092" lvl="1" indent="0">
              <a:lnSpc>
                <a:spcPct val="110000"/>
              </a:lnSpc>
              <a:spcBef>
                <a:spcPts val="0"/>
              </a:spcBef>
              <a:buNone/>
            </a:pPr>
            <a:r>
              <a:rPr lang="en-US" sz="2000" b="1" dirty="0">
                <a:cs typeface="Calibri"/>
              </a:rPr>
              <a:t>“How” Example: Ornamental </a:t>
            </a:r>
            <a:r>
              <a:rPr lang="en-US" sz="2000" b="1" dirty="0" smtClean="0">
                <a:cs typeface="Calibri"/>
              </a:rPr>
              <a:t>Plants</a:t>
            </a:r>
          </a:p>
          <a:p>
            <a:pPr marL="457092" lvl="1" indent="0">
              <a:lnSpc>
                <a:spcPct val="110000"/>
              </a:lnSpc>
              <a:spcBef>
                <a:spcPts val="0"/>
              </a:spcBef>
              <a:buNone/>
            </a:pPr>
            <a:endParaRPr lang="en-US" sz="2000" dirty="0" smtClean="0">
              <a:latin typeface="Calibri"/>
              <a:cs typeface="Calibri"/>
            </a:endParaRPr>
          </a:p>
        </p:txBody>
      </p:sp>
      <p:pic>
        <p:nvPicPr>
          <p:cNvPr id="4" name="Picture 3" descr="corn_field.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5531" y="1942212"/>
            <a:ext cx="3671133" cy="2753350"/>
          </a:xfrm>
          <a:prstGeom prst="rect">
            <a:avLst/>
          </a:prstGeom>
          <a:ln>
            <a:solidFill>
              <a:srgbClr val="000000"/>
            </a:solidFill>
          </a:ln>
        </p:spPr>
      </p:pic>
      <p:pic>
        <p:nvPicPr>
          <p:cNvPr id="5" name="Picture 4" descr="privet.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30761" y="3856916"/>
            <a:ext cx="2515937" cy="1677291"/>
          </a:xfrm>
          <a:prstGeom prst="rect">
            <a:avLst/>
          </a:prstGeom>
          <a:ln>
            <a:solidFill>
              <a:srgbClr val="000000"/>
            </a:solidFill>
          </a:ln>
        </p:spPr>
      </p:pic>
      <p:pic>
        <p:nvPicPr>
          <p:cNvPr id="6" name="Picture 5" descr="Ligustrum-Japonica_hedge.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58216" y="1828245"/>
            <a:ext cx="2802417" cy="1896201"/>
          </a:xfrm>
          <a:prstGeom prst="rect">
            <a:avLst/>
          </a:prstGeom>
          <a:ln>
            <a:solidFill>
              <a:srgbClr val="000000"/>
            </a:solidFill>
          </a:ln>
        </p:spPr>
      </p:pic>
      <p:sp>
        <p:nvSpPr>
          <p:cNvPr id="7" name="TextBox 6"/>
          <p:cNvSpPr txBox="1"/>
          <p:nvPr/>
        </p:nvSpPr>
        <p:spPr>
          <a:xfrm>
            <a:off x="3304476" y="5888635"/>
            <a:ext cx="3043049" cy="430887"/>
          </a:xfrm>
          <a:prstGeom prst="rect">
            <a:avLst/>
          </a:prstGeom>
          <a:noFill/>
        </p:spPr>
        <p:txBody>
          <a:bodyPr wrap="square" lIns="91418" tIns="45709" rIns="91418" bIns="45709" rtlCol="0">
            <a:spAutoFit/>
          </a:bodyPr>
          <a:lstStyle/>
          <a:p>
            <a:r>
              <a:rPr lang="en-US" sz="1100" dirty="0"/>
              <a:t>2: http://</a:t>
            </a:r>
            <a:r>
              <a:rPr lang="en-US" sz="1100" dirty="0" err="1"/>
              <a:t>www.hatchettcreek.com</a:t>
            </a:r>
            <a:r>
              <a:rPr lang="en-US" sz="1100" dirty="0"/>
              <a:t>/</a:t>
            </a:r>
            <a:r>
              <a:rPr lang="en-US" sz="1100" dirty="0" err="1"/>
              <a:t>wp</a:t>
            </a:r>
            <a:r>
              <a:rPr lang="en-US" sz="1100" dirty="0"/>
              <a:t>-content/uploads/2015/07/Ligustrum-</a:t>
            </a:r>
            <a:r>
              <a:rPr lang="en-US" sz="1100" dirty="0" err="1"/>
              <a:t>Japonica.jpg</a:t>
            </a:r>
            <a:endParaRPr lang="en-US" sz="1100" dirty="0"/>
          </a:p>
        </p:txBody>
      </p:sp>
      <p:sp>
        <p:nvSpPr>
          <p:cNvPr id="8" name="TextBox 7"/>
          <p:cNvSpPr txBox="1"/>
          <p:nvPr/>
        </p:nvSpPr>
        <p:spPr>
          <a:xfrm>
            <a:off x="6320906" y="5888635"/>
            <a:ext cx="2616249" cy="430887"/>
          </a:xfrm>
          <a:prstGeom prst="rect">
            <a:avLst/>
          </a:prstGeom>
          <a:noFill/>
        </p:spPr>
        <p:txBody>
          <a:bodyPr wrap="square" lIns="91418" tIns="45709" rIns="91418" bIns="45709" rtlCol="0">
            <a:spAutoFit/>
          </a:bodyPr>
          <a:lstStyle/>
          <a:p>
            <a:r>
              <a:rPr lang="en-US" sz="1100" dirty="0"/>
              <a:t>3: http://</a:t>
            </a:r>
            <a:r>
              <a:rPr lang="en-US" sz="1100" dirty="0" err="1"/>
              <a:t>freedomlouisiana.org</a:t>
            </a:r>
            <a:r>
              <a:rPr lang="en-US" sz="1100" dirty="0"/>
              <a:t>/</a:t>
            </a:r>
            <a:r>
              <a:rPr lang="en-US" sz="1100" dirty="0" err="1"/>
              <a:t>wp</a:t>
            </a:r>
            <a:r>
              <a:rPr lang="en-US" sz="1100" dirty="0"/>
              <a:t>-content/uploads/</a:t>
            </a:r>
            <a:r>
              <a:rPr lang="en-US" sz="1100" dirty="0" err="1"/>
              <a:t>privet.jpg</a:t>
            </a:r>
            <a:endParaRPr lang="en-US" sz="1100" dirty="0"/>
          </a:p>
        </p:txBody>
      </p:sp>
      <p:sp>
        <p:nvSpPr>
          <p:cNvPr id="9" name="TextBox 8"/>
          <p:cNvSpPr txBox="1"/>
          <p:nvPr/>
        </p:nvSpPr>
        <p:spPr>
          <a:xfrm>
            <a:off x="298448" y="5888635"/>
            <a:ext cx="3006028" cy="769429"/>
          </a:xfrm>
          <a:prstGeom prst="rect">
            <a:avLst/>
          </a:prstGeom>
          <a:noFill/>
        </p:spPr>
        <p:txBody>
          <a:bodyPr wrap="square" lIns="91418" tIns="45709" rIns="91418" bIns="45709" rtlCol="0">
            <a:spAutoFit/>
          </a:bodyPr>
          <a:lstStyle/>
          <a:p>
            <a:r>
              <a:rPr lang="en-US" sz="1100" dirty="0"/>
              <a:t>1: http://static6.businessinsider.com/image/4d6fea5fcadcbb2f40260000/wheat-and-corn-prices-are-surging-after-one-of-the-most-critical-crop-reports-of-the-year.jpg</a:t>
            </a:r>
          </a:p>
        </p:txBody>
      </p:sp>
      <p:cxnSp>
        <p:nvCxnSpPr>
          <p:cNvPr id="11" name="Straight Connector 10"/>
          <p:cNvCxnSpPr/>
          <p:nvPr/>
        </p:nvCxnSpPr>
        <p:spPr>
          <a:xfrm>
            <a:off x="457202" y="5787978"/>
            <a:ext cx="8306171"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978401" y="4391782"/>
            <a:ext cx="302126" cy="246199"/>
          </a:xfrm>
          <a:prstGeom prst="rect">
            <a:avLst/>
          </a:prstGeom>
          <a:solidFill>
            <a:schemeClr val="tx1"/>
          </a:solidFill>
        </p:spPr>
        <p:txBody>
          <a:bodyPr wrap="square" lIns="91418" tIns="45709" rIns="91418" bIns="45709" rtlCol="0">
            <a:spAutoFit/>
          </a:bodyPr>
          <a:lstStyle/>
          <a:p>
            <a:pPr algn="ctr"/>
            <a:r>
              <a:rPr lang="en-US" sz="1000" dirty="0">
                <a:solidFill>
                  <a:schemeClr val="bg1"/>
                </a:solidFill>
              </a:rPr>
              <a:t>1</a:t>
            </a:r>
          </a:p>
        </p:txBody>
      </p:sp>
      <p:sp>
        <p:nvSpPr>
          <p:cNvPr id="24" name="TextBox 23"/>
          <p:cNvSpPr txBox="1"/>
          <p:nvPr/>
        </p:nvSpPr>
        <p:spPr>
          <a:xfrm>
            <a:off x="5130403" y="3363500"/>
            <a:ext cx="302126" cy="246199"/>
          </a:xfrm>
          <a:prstGeom prst="rect">
            <a:avLst/>
          </a:prstGeom>
          <a:solidFill>
            <a:schemeClr val="tx1"/>
          </a:solidFill>
        </p:spPr>
        <p:txBody>
          <a:bodyPr wrap="square" lIns="91418" tIns="45709" rIns="91418" bIns="45709" rtlCol="0">
            <a:spAutoFit/>
          </a:bodyPr>
          <a:lstStyle/>
          <a:p>
            <a:pPr algn="ctr"/>
            <a:r>
              <a:rPr lang="en-US" sz="1000" dirty="0">
                <a:solidFill>
                  <a:schemeClr val="bg1"/>
                </a:solidFill>
              </a:rPr>
              <a:t>2</a:t>
            </a:r>
          </a:p>
        </p:txBody>
      </p:sp>
      <p:sp>
        <p:nvSpPr>
          <p:cNvPr id="25" name="TextBox 24"/>
          <p:cNvSpPr txBox="1"/>
          <p:nvPr/>
        </p:nvSpPr>
        <p:spPr>
          <a:xfrm>
            <a:off x="6196462" y="5146785"/>
            <a:ext cx="302126" cy="246199"/>
          </a:xfrm>
          <a:prstGeom prst="rect">
            <a:avLst/>
          </a:prstGeom>
          <a:solidFill>
            <a:schemeClr val="tx1"/>
          </a:solidFill>
        </p:spPr>
        <p:txBody>
          <a:bodyPr wrap="square" lIns="91418" tIns="45709" rIns="91418" bIns="45709" rtlCol="0">
            <a:spAutoFit/>
          </a:bodyPr>
          <a:lstStyle/>
          <a:p>
            <a:pPr algn="ctr"/>
            <a:r>
              <a:rPr lang="en-US" sz="1000" dirty="0">
                <a:solidFill>
                  <a:schemeClr val="bg1"/>
                </a:solidFill>
              </a:rPr>
              <a:t>3</a:t>
            </a:r>
          </a:p>
        </p:txBody>
      </p:sp>
      <p:sp>
        <p:nvSpPr>
          <p:cNvPr id="2" name="Title 1"/>
          <p:cNvSpPr>
            <a:spLocks noGrp="1"/>
          </p:cNvSpPr>
          <p:nvPr>
            <p:ph type="title"/>
          </p:nvPr>
        </p:nvSpPr>
        <p:spPr>
          <a:xfrm>
            <a:off x="457200" y="698177"/>
            <a:ext cx="8229600" cy="640078"/>
          </a:xfrm>
        </p:spPr>
        <p:txBody>
          <a:bodyPr>
            <a:normAutofit fontScale="90000"/>
          </a:bodyPr>
          <a:lstStyle/>
          <a:p>
            <a:r>
              <a:rPr lang="en-US" sz="3300" dirty="0">
                <a:latin typeface="WC ROUGHTRAD Bta"/>
                <a:cs typeface="WC ROUGHTRAD Bta"/>
              </a:rPr>
              <a:t>Invasive Species: Background</a:t>
            </a:r>
            <a:r>
              <a:rPr lang="en-US" dirty="0" smtClean="0"/>
              <a:t/>
            </a:r>
            <a:br>
              <a:rPr lang="en-US" dirty="0" smtClean="0"/>
            </a:br>
            <a:r>
              <a:rPr lang="en-US" sz="2400" dirty="0">
                <a:solidFill>
                  <a:srgbClr val="984807"/>
                </a:solidFill>
              </a:rPr>
              <a:t>Are All </a:t>
            </a:r>
            <a:r>
              <a:rPr lang="en-US" sz="2400" dirty="0" smtClean="0">
                <a:solidFill>
                  <a:srgbClr val="984807"/>
                </a:solidFill>
              </a:rPr>
              <a:t>Non-native Species </a:t>
            </a:r>
            <a:r>
              <a:rPr lang="en-US" sz="2400" dirty="0">
                <a:solidFill>
                  <a:srgbClr val="984807"/>
                </a:solidFill>
              </a:rPr>
              <a:t>Invasive?</a:t>
            </a:r>
          </a:p>
        </p:txBody>
      </p:sp>
      <p:pic>
        <p:nvPicPr>
          <p:cNvPr id="26" name="Picture 25"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09492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9" grpId="0" animBg="1"/>
      <p:bldP spid="19" grpId="1" animBg="1"/>
      <p:bldP spid="24"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smtClean="0">
                <a:solidFill>
                  <a:srgbClr val="000000"/>
                </a:solidFill>
                <a:cs typeface="Calibri"/>
              </a:rPr>
              <a:t>Prevent Transport - </a:t>
            </a:r>
            <a:r>
              <a:rPr lang="en-US" sz="2800" b="1" i="1" u="sng" dirty="0" smtClean="0">
                <a:solidFill>
                  <a:srgbClr val="0000FF"/>
                </a:solidFill>
                <a:cs typeface="Calibri"/>
              </a:rPr>
              <a:t>Aquatic</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PROBLEM:  Watercraft can transport invasives</a:t>
            </a:r>
          </a:p>
          <a:p>
            <a:pPr lvl="1"/>
            <a:r>
              <a:rPr lang="en-US" sz="2000" dirty="0" err="1"/>
              <a:t>Hydrilla</a:t>
            </a:r>
            <a:endParaRPr lang="en-US" sz="2000" dirty="0"/>
          </a:p>
          <a:p>
            <a:pPr lvl="1"/>
            <a:r>
              <a:rPr lang="en-US" sz="2000" dirty="0"/>
              <a:t>Water hyacinth</a:t>
            </a:r>
          </a:p>
          <a:p>
            <a:pPr lvl="1"/>
            <a:r>
              <a:rPr lang="en-US" sz="2000" dirty="0"/>
              <a:t>Zebra mussel</a:t>
            </a:r>
          </a:p>
          <a:p>
            <a:pPr lvl="1"/>
            <a:r>
              <a:rPr lang="en-US" sz="2000" dirty="0"/>
              <a:t>Crested </a:t>
            </a:r>
            <a:r>
              <a:rPr lang="en-US" sz="2000" dirty="0" smtClean="0"/>
              <a:t>floating </a:t>
            </a:r>
            <a:r>
              <a:rPr lang="en-US" sz="2000" dirty="0"/>
              <a:t>h</a:t>
            </a:r>
            <a:r>
              <a:rPr lang="en-US" sz="2000" dirty="0" smtClean="0"/>
              <a:t>eart</a:t>
            </a:r>
            <a:endParaRPr lang="en-US" sz="2000" dirty="0"/>
          </a:p>
          <a:p>
            <a:pPr lvl="1"/>
            <a:r>
              <a:rPr lang="en-US" sz="2000" dirty="0"/>
              <a:t>Yellow f</a:t>
            </a:r>
            <a:r>
              <a:rPr lang="en-US" sz="2000" dirty="0" smtClean="0"/>
              <a:t>loating heart</a:t>
            </a:r>
            <a:endParaRPr lang="en-US" sz="2000" dirty="0"/>
          </a:p>
          <a:p>
            <a:pPr lvl="1"/>
            <a:r>
              <a:rPr lang="en-US" sz="2000" dirty="0"/>
              <a:t>Giant </a:t>
            </a:r>
            <a:r>
              <a:rPr lang="en-US" sz="2000" dirty="0" err="1"/>
              <a:t>s</a:t>
            </a:r>
            <a:r>
              <a:rPr lang="en-US" sz="2000" dirty="0" err="1" smtClean="0"/>
              <a:t>alvinia</a:t>
            </a:r>
            <a:endParaRPr lang="en-US" sz="2000" dirty="0" smtClean="0"/>
          </a:p>
          <a:p>
            <a:pPr lvl="1"/>
            <a:r>
              <a:rPr lang="en-US" sz="2000" dirty="0" smtClean="0"/>
              <a:t>Milfoils</a:t>
            </a:r>
            <a:endParaRPr lang="en-US" sz="2000" dirty="0"/>
          </a:p>
          <a:p>
            <a:pPr lvl="1"/>
            <a:endParaRPr lang="en-US" sz="2000" b="1" dirty="0" smtClean="0">
              <a:solidFill>
                <a:srgbClr val="000000"/>
              </a:solidFill>
              <a:cs typeface="Calibri"/>
            </a:endParaRPr>
          </a:p>
          <a:p>
            <a:pPr marL="457200" lvl="1" indent="0">
              <a:buNone/>
            </a:pPr>
            <a:endParaRPr lang="en-US" sz="2000" b="1" dirty="0">
              <a:solidFill>
                <a:srgbClr val="000000"/>
              </a:solidFill>
              <a:cs typeface="Calibri"/>
            </a:endParaRPr>
          </a:p>
        </p:txBody>
      </p:sp>
      <p:pic>
        <p:nvPicPr>
          <p:cNvPr id="12" name="Picture 11" descr="smallinvaders_nv_bl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551" y="2302041"/>
            <a:ext cx="2401886" cy="2942311"/>
          </a:xfrm>
          <a:prstGeom prst="rect">
            <a:avLst/>
          </a:prstGeom>
          <a:ln w="28575">
            <a:solidFill>
              <a:srgbClr val="000000"/>
            </a:solidFill>
          </a:ln>
        </p:spPr>
      </p:pic>
    </p:spTree>
    <p:extLst>
      <p:ext uri="{BB962C8B-B14F-4D97-AF65-F5344CB8AC3E}">
        <p14:creationId xmlns:p14="http://schemas.microsoft.com/office/powerpoint/2010/main" val="334949947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a:solidFill>
                  <a:srgbClr val="000000"/>
                </a:solidFill>
                <a:cs typeface="Calibri"/>
              </a:rPr>
              <a:t>Prevent Transport - </a:t>
            </a:r>
            <a:r>
              <a:rPr lang="en-US" sz="2800" b="1" i="1" u="sng" dirty="0" smtClean="0">
                <a:solidFill>
                  <a:srgbClr val="0000FF"/>
                </a:solidFill>
                <a:cs typeface="Calibri"/>
              </a:rPr>
              <a:t>Aquatic</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SOLUTION:  Clean, Drain, Dry</a:t>
            </a:r>
          </a:p>
          <a:p>
            <a:pPr lvl="1"/>
            <a:r>
              <a:rPr lang="en-US" sz="2000" dirty="0" smtClean="0">
                <a:solidFill>
                  <a:srgbClr val="000000"/>
                </a:solidFill>
                <a:cs typeface="Calibri"/>
              </a:rPr>
              <a:t>When removing watercraft from water</a:t>
            </a:r>
          </a:p>
          <a:p>
            <a:pPr lvl="2"/>
            <a:r>
              <a:rPr lang="en-US" sz="1800" b="1" dirty="0" smtClean="0">
                <a:solidFill>
                  <a:srgbClr val="000000"/>
                </a:solidFill>
                <a:cs typeface="Calibri"/>
              </a:rPr>
              <a:t>Clean</a:t>
            </a:r>
            <a:r>
              <a:rPr lang="en-US" sz="1800" dirty="0" smtClean="0">
                <a:solidFill>
                  <a:srgbClr val="000000"/>
                </a:solidFill>
                <a:cs typeface="Calibri"/>
              </a:rPr>
              <a:t> all visible organisms off</a:t>
            </a:r>
          </a:p>
          <a:p>
            <a:pPr lvl="3"/>
            <a:r>
              <a:rPr lang="en-US" sz="1600" dirty="0" smtClean="0">
                <a:solidFill>
                  <a:srgbClr val="000000"/>
                </a:solidFill>
                <a:cs typeface="Calibri"/>
              </a:rPr>
              <a:t>High-pressure</a:t>
            </a:r>
          </a:p>
          <a:p>
            <a:pPr lvl="3"/>
            <a:r>
              <a:rPr lang="en-US" sz="1600" dirty="0" smtClean="0">
                <a:solidFill>
                  <a:srgbClr val="000000"/>
                </a:solidFill>
                <a:cs typeface="Calibri"/>
              </a:rPr>
              <a:t>Hot (140°F)</a:t>
            </a:r>
          </a:p>
          <a:p>
            <a:pPr lvl="2"/>
            <a:r>
              <a:rPr lang="en-US" sz="1800" b="1" dirty="0" smtClean="0">
                <a:solidFill>
                  <a:srgbClr val="000000"/>
                </a:solidFill>
                <a:cs typeface="Calibri"/>
              </a:rPr>
              <a:t>Drain</a:t>
            </a:r>
            <a:r>
              <a:rPr lang="en-US" sz="1800" dirty="0" smtClean="0">
                <a:solidFill>
                  <a:srgbClr val="000000"/>
                </a:solidFill>
                <a:cs typeface="Calibri"/>
              </a:rPr>
              <a:t> all water from craft, and containers such as bait or fish buckets</a:t>
            </a:r>
          </a:p>
          <a:p>
            <a:pPr lvl="2"/>
            <a:r>
              <a:rPr lang="en-US" sz="1800" b="1" dirty="0" smtClean="0">
                <a:solidFill>
                  <a:srgbClr val="000000"/>
                </a:solidFill>
                <a:cs typeface="Calibri"/>
              </a:rPr>
              <a:t>Dry </a:t>
            </a:r>
            <a:r>
              <a:rPr lang="en-US" sz="1800" dirty="0" smtClean="0">
                <a:solidFill>
                  <a:srgbClr val="000000"/>
                </a:solidFill>
                <a:cs typeface="Calibri"/>
              </a:rPr>
              <a:t>craft, equipment</a:t>
            </a:r>
          </a:p>
          <a:p>
            <a:pPr lvl="1"/>
            <a:r>
              <a:rPr lang="en-US" sz="2200" dirty="0" smtClean="0">
                <a:solidFill>
                  <a:srgbClr val="000000"/>
                </a:solidFill>
                <a:cs typeface="Calibri"/>
              </a:rPr>
              <a:t>Can use cleaning stations</a:t>
            </a:r>
          </a:p>
          <a:p>
            <a:pPr marL="457200" lvl="1" indent="0">
              <a:buNone/>
            </a:pPr>
            <a:endParaRPr lang="en-US" sz="2200" dirty="0" smtClean="0">
              <a:solidFill>
                <a:srgbClr val="000000"/>
              </a:solidFill>
              <a:cs typeface="Calibri"/>
            </a:endParaRPr>
          </a:p>
          <a:p>
            <a:pPr lvl="2"/>
            <a:endParaRPr lang="en-US" sz="1800" dirty="0" smtClean="0">
              <a:solidFill>
                <a:srgbClr val="000000"/>
              </a:solidFill>
              <a:cs typeface="Calibri"/>
            </a:endParaRPr>
          </a:p>
          <a:p>
            <a:pPr lvl="2"/>
            <a:endParaRPr lang="en-US" sz="1600" b="1" dirty="0" smtClean="0">
              <a:solidFill>
                <a:srgbClr val="000000"/>
              </a:solidFill>
              <a:cs typeface="Calibri"/>
            </a:endParaRPr>
          </a:p>
          <a:p>
            <a:pPr marL="457200" lvl="1" indent="0">
              <a:buNone/>
            </a:pPr>
            <a:endParaRPr lang="en-US" sz="2000" b="1" dirty="0">
              <a:solidFill>
                <a:srgbClr val="000000"/>
              </a:solidFill>
              <a:cs typeface="Calibri"/>
            </a:endParaRPr>
          </a:p>
        </p:txBody>
      </p:sp>
      <p:pic>
        <p:nvPicPr>
          <p:cNvPr id="4" name="Picture 3" descr="clean_drain_dry_300x25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0185" y="2540223"/>
            <a:ext cx="2820795" cy="2350663"/>
          </a:xfrm>
          <a:prstGeom prst="rect">
            <a:avLst/>
          </a:prstGeom>
        </p:spPr>
      </p:pic>
    </p:spTree>
    <p:extLst>
      <p:ext uri="{BB962C8B-B14F-4D97-AF65-F5344CB8AC3E}">
        <p14:creationId xmlns:p14="http://schemas.microsoft.com/office/powerpoint/2010/main" val="276421592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a:bodyPr>
          <a:lstStyle/>
          <a:p>
            <a:pPr marL="0" indent="0" algn="ctr">
              <a:buNone/>
            </a:pPr>
            <a:r>
              <a:rPr lang="en-US" sz="2800" b="1" dirty="0">
                <a:solidFill>
                  <a:srgbClr val="000000"/>
                </a:solidFill>
                <a:cs typeface="Calibri"/>
              </a:rPr>
              <a:t>Prevent Transport - </a:t>
            </a:r>
            <a:r>
              <a:rPr lang="en-US" sz="2800" b="1" i="1" u="sng" dirty="0" smtClean="0">
                <a:solidFill>
                  <a:srgbClr val="0000FF"/>
                </a:solidFill>
                <a:cs typeface="Calibri"/>
              </a:rPr>
              <a:t>Aquatic</a:t>
            </a:r>
          </a:p>
          <a:p>
            <a:pPr marL="0" indent="0">
              <a:buNone/>
            </a:pPr>
            <a:endParaRPr lang="en-US" sz="2600" b="1" dirty="0" smtClean="0">
              <a:solidFill>
                <a:srgbClr val="000000"/>
              </a:solidFill>
              <a:cs typeface="Calibri"/>
            </a:endParaRPr>
          </a:p>
          <a:p>
            <a:r>
              <a:rPr lang="en-US" sz="2400" b="1" dirty="0" smtClean="0">
                <a:solidFill>
                  <a:srgbClr val="000000"/>
                </a:solidFill>
                <a:cs typeface="Calibri"/>
              </a:rPr>
              <a:t>SOLUTION:  Clean, Drain, Dry</a:t>
            </a:r>
          </a:p>
          <a:p>
            <a:pPr lvl="1"/>
            <a:r>
              <a:rPr lang="en-US" sz="2000" dirty="0" smtClean="0">
                <a:solidFill>
                  <a:srgbClr val="000000"/>
                </a:solidFill>
                <a:cs typeface="Calibri"/>
              </a:rPr>
              <a:t>ADDITIONAL INFORMATION IS AVAILABLE ON THIS FROM OTHER AGENCIES ACROSS THE U.S.</a:t>
            </a:r>
            <a:endParaRPr lang="en-US" sz="2200" dirty="0" smtClean="0">
              <a:solidFill>
                <a:srgbClr val="000000"/>
              </a:solidFill>
              <a:cs typeface="Calibri"/>
            </a:endParaRPr>
          </a:p>
        </p:txBody>
      </p:sp>
      <p:pic>
        <p:nvPicPr>
          <p:cNvPr id="6" name="Picture 5" descr="cleandraindry dec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10997">
            <a:off x="5427942" y="3996669"/>
            <a:ext cx="3258858" cy="2310240"/>
          </a:xfrm>
          <a:prstGeom prst="rect">
            <a:avLst/>
          </a:prstGeom>
          <a:ln>
            <a:solidFill>
              <a:srgbClr val="000000"/>
            </a:solidFill>
          </a:ln>
        </p:spPr>
      </p:pic>
      <p:pic>
        <p:nvPicPr>
          <p:cNvPr id="9" name="Picture 8" descr="conservation-stop-aquatic-aliens-New-Mexico-840w.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47115">
            <a:off x="1184700" y="4821813"/>
            <a:ext cx="4366494" cy="1091624"/>
          </a:xfrm>
          <a:prstGeom prst="rect">
            <a:avLst/>
          </a:prstGeom>
          <a:ln>
            <a:solidFill>
              <a:srgbClr val="000000"/>
            </a:solidFill>
          </a:ln>
        </p:spPr>
      </p:pic>
      <p:pic>
        <p:nvPicPr>
          <p:cNvPr id="4" name="Picture 3" descr="Mussel_law-427x30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69800">
            <a:off x="6003963" y="2316820"/>
            <a:ext cx="2347670" cy="1649417"/>
          </a:xfrm>
          <a:prstGeom prst="rect">
            <a:avLst/>
          </a:prstGeom>
          <a:ln>
            <a:solidFill>
              <a:srgbClr val="000000"/>
            </a:solidFill>
          </a:ln>
        </p:spPr>
      </p:pic>
    </p:spTree>
    <p:extLst>
      <p:ext uri="{BB962C8B-B14F-4D97-AF65-F5344CB8AC3E}">
        <p14:creationId xmlns:p14="http://schemas.microsoft.com/office/powerpoint/2010/main" val="7517966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How to Stop Species from Spreading?</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744789"/>
            <a:ext cx="5423169" cy="4837707"/>
          </a:xfrm>
        </p:spPr>
        <p:txBody>
          <a:bodyPr>
            <a:normAutofit fontScale="85000" lnSpcReduction="20000"/>
          </a:bodyPr>
          <a:lstStyle/>
          <a:p>
            <a:pPr marL="0" indent="0" algn="ctr">
              <a:buNone/>
            </a:pPr>
            <a:r>
              <a:rPr lang="en-US" sz="3000" b="1" dirty="0">
                <a:solidFill>
                  <a:srgbClr val="000000"/>
                </a:solidFill>
                <a:cs typeface="Calibri"/>
              </a:rPr>
              <a:t>Prevent Transport - </a:t>
            </a:r>
            <a:r>
              <a:rPr lang="en-US" sz="3000" b="1" i="1" u="sng" dirty="0" smtClean="0">
                <a:solidFill>
                  <a:srgbClr val="0000FF"/>
                </a:solidFill>
                <a:cs typeface="Calibri"/>
              </a:rPr>
              <a:t>Aquatic</a:t>
            </a:r>
          </a:p>
          <a:p>
            <a:pPr marL="0" indent="0">
              <a:buNone/>
            </a:pPr>
            <a:endParaRPr lang="en-US" sz="2600" b="1" dirty="0" smtClean="0">
              <a:solidFill>
                <a:srgbClr val="000000"/>
              </a:solidFill>
              <a:cs typeface="Calibri"/>
            </a:endParaRPr>
          </a:p>
          <a:p>
            <a:r>
              <a:rPr lang="en-US" sz="2600" b="1" dirty="0" smtClean="0">
                <a:solidFill>
                  <a:srgbClr val="000000"/>
                </a:solidFill>
                <a:cs typeface="Calibri"/>
              </a:rPr>
              <a:t>Texas Laws and Policies</a:t>
            </a:r>
          </a:p>
          <a:p>
            <a:pPr lvl="1">
              <a:lnSpc>
                <a:spcPct val="120000"/>
              </a:lnSpc>
              <a:spcBef>
                <a:spcPts val="600"/>
              </a:spcBef>
            </a:pPr>
            <a:r>
              <a:rPr lang="en-US" sz="2200" dirty="0" smtClean="0"/>
              <a:t>Cannot “possess </a:t>
            </a:r>
            <a:r>
              <a:rPr lang="en-US" sz="2200" dirty="0"/>
              <a:t>or transport any </a:t>
            </a:r>
            <a:r>
              <a:rPr lang="en-US" sz="2200" dirty="0" smtClean="0"/>
              <a:t>[listed] exotic </a:t>
            </a:r>
            <a:r>
              <a:rPr lang="en-US" sz="2200" dirty="0"/>
              <a:t>aquatic plant or </a:t>
            </a:r>
            <a:r>
              <a:rPr lang="en-US" sz="2200" dirty="0" smtClean="0"/>
              <a:t>animal”</a:t>
            </a:r>
            <a:endParaRPr lang="en-US" sz="2200" dirty="0">
              <a:hlinkClick r:id="rId7"/>
            </a:endParaRPr>
          </a:p>
          <a:p>
            <a:pPr lvl="1">
              <a:lnSpc>
                <a:spcPct val="120000"/>
              </a:lnSpc>
              <a:spcBef>
                <a:spcPts val="600"/>
              </a:spcBef>
            </a:pPr>
            <a:r>
              <a:rPr lang="en-US" sz="2200" dirty="0" smtClean="0"/>
              <a:t>Must “immediately </a:t>
            </a:r>
            <a:r>
              <a:rPr lang="en-US" sz="2200" dirty="0"/>
              <a:t>remove and lawfully dispose of any harmful or potentially harmful aquatic plant that is clinging or attached to a vessel, watercraft, trailer, motor vehicle, or other device used to transport or launch a vessel or </a:t>
            </a:r>
            <a:r>
              <a:rPr lang="en-US" sz="2200" dirty="0" smtClean="0"/>
              <a:t>watercraft”</a:t>
            </a:r>
          </a:p>
          <a:p>
            <a:pPr lvl="1">
              <a:lnSpc>
                <a:spcPct val="120000"/>
              </a:lnSpc>
              <a:spcBef>
                <a:spcPts val="600"/>
              </a:spcBef>
            </a:pPr>
            <a:r>
              <a:rPr lang="en-US" sz="2200" dirty="0" smtClean="0"/>
              <a:t>Must “drain all water from [watercraft]”</a:t>
            </a:r>
          </a:p>
          <a:p>
            <a:pPr lvl="1">
              <a:lnSpc>
                <a:spcPct val="120000"/>
              </a:lnSpc>
              <a:spcBef>
                <a:spcPts val="600"/>
              </a:spcBef>
            </a:pPr>
            <a:r>
              <a:rPr lang="en-US" sz="2200" dirty="0" smtClean="0"/>
              <a:t>Follow rules for bait</a:t>
            </a:r>
            <a:endParaRPr lang="en-US" sz="2200" dirty="0" smtClean="0">
              <a:solidFill>
                <a:srgbClr val="000000"/>
              </a:solidFill>
              <a:cs typeface="Calibri"/>
            </a:endParaRPr>
          </a:p>
          <a:p>
            <a:pPr lvl="1">
              <a:lnSpc>
                <a:spcPct val="120000"/>
              </a:lnSpc>
              <a:spcBef>
                <a:spcPts val="600"/>
              </a:spcBef>
            </a:pPr>
            <a:r>
              <a:rPr lang="en-US" sz="2200" dirty="0" smtClean="0">
                <a:solidFill>
                  <a:srgbClr val="000000"/>
                </a:solidFill>
                <a:cs typeface="Calibri"/>
              </a:rPr>
              <a:t>$25 - $500 fine</a:t>
            </a:r>
          </a:p>
        </p:txBody>
      </p:sp>
      <p:pic>
        <p:nvPicPr>
          <p:cNvPr id="11" name="Content Placeholder 3" descr="AA039230.png"/>
          <p:cNvPicPr>
            <a:picLocks noChangeAspect="1"/>
          </p:cNvPicPr>
          <p:nvPr/>
        </p:nvPicPr>
        <p:blipFill>
          <a:blip r:embed="rId8">
            <a:extLst>
              <a:ext uri="{28A0092B-C50C-407E-A947-70E740481C1C}">
                <a14:useLocalDpi xmlns:a14="http://schemas.microsoft.com/office/drawing/2010/main" val="0"/>
              </a:ext>
            </a:extLst>
          </a:blip>
          <a:srcRect l="8092" r="8092"/>
          <a:stretch>
            <a:fillRect/>
          </a:stretch>
        </p:blipFill>
        <p:spPr>
          <a:xfrm rot="663395">
            <a:off x="5905865" y="2603288"/>
            <a:ext cx="2532313" cy="2837903"/>
          </a:xfrm>
          <a:prstGeom prst="rect">
            <a:avLst/>
          </a:prstGeom>
          <a:effectLst>
            <a:outerShdw blurRad="165100" dist="139700" dir="2700000" sx="107000" sy="107000" algn="tl" rotWithShape="0">
              <a:prstClr val="black">
                <a:alpha val="30000"/>
              </a:prstClr>
            </a:outerShdw>
          </a:effectLst>
        </p:spPr>
      </p:pic>
    </p:spTree>
    <p:extLst>
      <p:ext uri="{BB962C8B-B14F-4D97-AF65-F5344CB8AC3E}">
        <p14:creationId xmlns:p14="http://schemas.microsoft.com/office/powerpoint/2010/main" val="24416054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59"/>
            <a:ext cx="8229600" cy="640078"/>
          </a:xfrm>
        </p:spPr>
        <p:txBody>
          <a:bodyPr>
            <a:normAutofit/>
          </a:bodyPr>
          <a:lstStyle/>
          <a:p>
            <a:r>
              <a:rPr lang="en-US" sz="3000" dirty="0" smtClean="0">
                <a:latin typeface="WC ROUGHTRAD Bta"/>
                <a:cs typeface="WC ROUGHTRAD Bta"/>
              </a:rPr>
              <a:t>Summary</a:t>
            </a:r>
            <a:endParaRPr lang="en-US" sz="3000" dirty="0">
              <a:latin typeface="WC ROUGHTRAD Bta"/>
              <a:cs typeface="WC ROUGHTRAD Bta"/>
            </a:endParaRPr>
          </a:p>
        </p:txBody>
      </p:sp>
      <p:pic>
        <p:nvPicPr>
          <p:cNvPr id="5" name="Picture 4" descr="heade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9731" cy="534677"/>
          </a:xfrm>
          <a:prstGeom prst="rect">
            <a:avLst/>
          </a:prstGeom>
        </p:spPr>
      </p:pic>
      <p:grpSp>
        <p:nvGrpSpPr>
          <p:cNvPr id="13" name="Group 12"/>
          <p:cNvGrpSpPr/>
          <p:nvPr/>
        </p:nvGrpSpPr>
        <p:grpSpPr>
          <a:xfrm>
            <a:off x="0" y="1443031"/>
            <a:ext cx="9144000" cy="5414969"/>
            <a:chOff x="0" y="1486797"/>
            <a:chExt cx="9144000" cy="4404988"/>
          </a:xfrm>
        </p:grpSpPr>
        <p:pic>
          <p:nvPicPr>
            <p:cNvPr id="7" name="Picture 6" descr="midd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1976951"/>
            <a:ext cx="5423169" cy="4605545"/>
          </a:xfrm>
        </p:spPr>
        <p:txBody>
          <a:bodyPr>
            <a:normAutofit/>
          </a:bodyPr>
          <a:lstStyle/>
          <a:p>
            <a:r>
              <a:rPr lang="en-US" sz="2200" dirty="0" smtClean="0">
                <a:solidFill>
                  <a:srgbClr val="000000"/>
                </a:solidFill>
                <a:cs typeface="Calibri"/>
              </a:rPr>
              <a:t>Invasive species spread naturally and with human help</a:t>
            </a:r>
          </a:p>
          <a:p>
            <a:r>
              <a:rPr lang="en-US" sz="2200" dirty="0" smtClean="0">
                <a:solidFill>
                  <a:srgbClr val="000000"/>
                </a:solidFill>
                <a:cs typeface="Calibri"/>
              </a:rPr>
              <a:t>Preventing their spread requires our vigilance and  modified behavior</a:t>
            </a:r>
          </a:p>
          <a:p>
            <a:r>
              <a:rPr lang="en-US" sz="2200" dirty="0" smtClean="0">
                <a:solidFill>
                  <a:srgbClr val="000000"/>
                </a:solidFill>
                <a:cs typeface="Calibri"/>
              </a:rPr>
              <a:t>Don’t move firewood: use local or treated wood</a:t>
            </a:r>
          </a:p>
          <a:p>
            <a:r>
              <a:rPr lang="en-US" sz="2200" dirty="0" smtClean="0">
                <a:solidFill>
                  <a:srgbClr val="000000"/>
                </a:solidFill>
                <a:cs typeface="Calibri"/>
              </a:rPr>
              <a:t>Clean, drain and dry watercraft and equipment</a:t>
            </a:r>
          </a:p>
          <a:p>
            <a:r>
              <a:rPr lang="en-US" sz="2200" dirty="0" smtClean="0">
                <a:solidFill>
                  <a:srgbClr val="000000"/>
                </a:solidFill>
                <a:cs typeface="Calibri"/>
              </a:rPr>
              <a:t>Be aware of laws and policies</a:t>
            </a:r>
          </a:p>
          <a:p>
            <a:endParaRPr lang="en-US" sz="2200" dirty="0" smtClean="0">
              <a:solidFill>
                <a:srgbClr val="000000"/>
              </a:solidFill>
              <a:cs typeface="Calibri"/>
            </a:endParaRPr>
          </a:p>
        </p:txBody>
      </p:sp>
      <p:pic>
        <p:nvPicPr>
          <p:cNvPr id="12" name="Picture 11" descr="smallinvaders_nv_bl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551" y="2302041"/>
            <a:ext cx="2401886" cy="2942311"/>
          </a:xfrm>
          <a:prstGeom prst="rect">
            <a:avLst/>
          </a:prstGeom>
          <a:ln w="28575">
            <a:solidFill>
              <a:srgbClr val="000000"/>
            </a:solidFill>
          </a:ln>
        </p:spPr>
      </p:pic>
      <p:sp>
        <p:nvSpPr>
          <p:cNvPr id="11" name="&quot;No&quot; Symbol 10"/>
          <p:cNvSpPr/>
          <p:nvPr/>
        </p:nvSpPr>
        <p:spPr>
          <a:xfrm>
            <a:off x="5906015" y="2409134"/>
            <a:ext cx="2937709" cy="2708011"/>
          </a:xfrm>
          <a:prstGeom prst="noSmoking">
            <a:avLst>
              <a:gd name="adj" fmla="val 8516"/>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508742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rPr>
              <a:t>10 minute </a:t>
            </a:r>
            <a:r>
              <a:rPr lang="en-US" b="1" dirty="0" smtClean="0"/>
              <a:t>break!</a:t>
            </a:r>
            <a:endParaRPr lang="en-US"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5087922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2226408"/>
            <a:ext cx="8686800" cy="3704446"/>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3600" dirty="0" smtClean="0">
                <a:solidFill>
                  <a:schemeClr val="accent6">
                    <a:lumMod val="50000"/>
                  </a:schemeClr>
                </a:solidFill>
                <a:latin typeface="WC ROUGHTRAD Bta"/>
                <a:cs typeface="WC ROUGHTRAD Bta"/>
              </a:rPr>
              <a:t>Invasives in Texas</a:t>
            </a:r>
            <a:endParaRPr lang="en-US" sz="3600" dirty="0">
              <a:solidFill>
                <a:schemeClr val="accent6">
                  <a:lumMod val="50000"/>
                </a:schemeClr>
              </a:solidFill>
              <a:latin typeface="WC ROUGHTRAD Bta"/>
              <a:cs typeface="WC ROUGHTRAD Bta"/>
            </a:endParaRPr>
          </a:p>
          <a:p>
            <a:pPr algn="ctr"/>
            <a:endParaRPr lang="en-US" sz="2000" dirty="0">
              <a:solidFill>
                <a:schemeClr val="accent6">
                  <a:lumMod val="50000"/>
                </a:schemeClr>
              </a:solidFill>
              <a:latin typeface="WC ROUGHTRAD Bta"/>
              <a:cs typeface="WC ROUGHTRAD Bta"/>
            </a:endParaRPr>
          </a:p>
          <a:p>
            <a:pPr algn="ctr"/>
            <a:endParaRPr lang="en-US" sz="2000" b="1" i="1" dirty="0">
              <a:solidFill>
                <a:schemeClr val="accent6">
                  <a:lumMod val="75000"/>
                </a:schemeClr>
              </a:solidFill>
              <a:latin typeface="+mj-lt"/>
              <a:cs typeface="WC ROUGHTRAD Bta"/>
            </a:endParaRPr>
          </a:p>
          <a:p>
            <a:endParaRPr lang="en-US" b="1" i="1" dirty="0">
              <a:solidFill>
                <a:schemeClr val="accent6">
                  <a:lumMod val="75000"/>
                </a:schemeClr>
              </a:solidFill>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2338744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486798"/>
            <a:ext cx="9144000" cy="5371203"/>
            <a:chOff x="0" y="1486797"/>
            <a:chExt cx="9144000" cy="4404988"/>
          </a:xfrm>
          <a:solidFill>
            <a:srgbClr val="C4B694"/>
          </a:solidFill>
        </p:grpSpPr>
        <p:pic>
          <p:nvPicPr>
            <p:cNvPr id="20" name="Picture 1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a:grpFill/>
          </p:spPr>
        </p:pic>
        <p:pic>
          <p:nvPicPr>
            <p:cNvPr id="21" name="Picture 20"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a:grpFill/>
          </p:spPr>
        </p:pic>
        <p:pic>
          <p:nvPicPr>
            <p:cNvPr id="22" name="Picture 21"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a:grpFill/>
          </p:spPr>
        </p:pic>
      </p:grpSp>
      <p:sp>
        <p:nvSpPr>
          <p:cNvPr id="2" name="Title 1"/>
          <p:cNvSpPr>
            <a:spLocks noGrp="1"/>
          </p:cNvSpPr>
          <p:nvPr>
            <p:ph type="title"/>
          </p:nvPr>
        </p:nvSpPr>
        <p:spPr>
          <a:xfrm>
            <a:off x="442259" y="653702"/>
            <a:ext cx="8229600" cy="640078"/>
          </a:xfrm>
        </p:spPr>
        <p:txBody>
          <a:bodyPr>
            <a:normAutofit fontScale="90000"/>
          </a:bodyPr>
          <a:lstStyle/>
          <a:p>
            <a:r>
              <a:rPr lang="en-US" sz="3300" dirty="0">
                <a:latin typeface="WC ROUGHTRAD Bta"/>
                <a:cs typeface="WC ROUGHTRAD Bta"/>
              </a:rPr>
              <a:t>Invasive Species in Texas</a:t>
            </a:r>
            <a:r>
              <a:rPr lang="en-US" dirty="0" smtClean="0"/>
              <a:t/>
            </a:r>
            <a:br>
              <a:rPr lang="en-US" dirty="0" smtClean="0"/>
            </a:br>
            <a:r>
              <a:rPr lang="en-US" sz="2400" dirty="0" err="1"/>
              <a:t>Rauschuber</a:t>
            </a:r>
            <a:r>
              <a:rPr lang="en-US" sz="2400" dirty="0"/>
              <a:t> C. 2002.</a:t>
            </a:r>
          </a:p>
        </p:txBody>
      </p:sp>
      <p:pic>
        <p:nvPicPr>
          <p:cNvPr id="9" name="Picture 8" descr="Concerned_Scientist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079202">
            <a:off x="7199291" y="458892"/>
            <a:ext cx="1381431" cy="17886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8"/>
          <p:cNvSpPr>
            <a:spLocks noGrp="1"/>
          </p:cNvSpPr>
          <p:nvPr>
            <p:ph idx="1"/>
          </p:nvPr>
        </p:nvSpPr>
        <p:spPr>
          <a:xfrm>
            <a:off x="228608" y="1758944"/>
            <a:ext cx="4731865" cy="3908724"/>
          </a:xfrm>
        </p:spPr>
        <p:txBody>
          <a:bodyPr>
            <a:normAutofit fontScale="92500"/>
          </a:bodyPr>
          <a:lstStyle/>
          <a:p>
            <a:pPr marL="0" indent="0">
              <a:lnSpc>
                <a:spcPct val="120000"/>
              </a:lnSpc>
              <a:buNone/>
            </a:pPr>
            <a:r>
              <a:rPr lang="en-US" sz="2700" b="1" dirty="0"/>
              <a:t>How Many Invasives are in Texas?</a:t>
            </a:r>
          </a:p>
          <a:p>
            <a:pPr lvl="1"/>
            <a:r>
              <a:rPr lang="en-US" sz="2600" dirty="0"/>
              <a:t>67 terrestrial plants</a:t>
            </a:r>
          </a:p>
          <a:p>
            <a:pPr lvl="1"/>
            <a:r>
              <a:rPr lang="en-US" sz="2600" dirty="0"/>
              <a:t>12 aquatic/wetland plants</a:t>
            </a:r>
          </a:p>
          <a:p>
            <a:pPr lvl="1"/>
            <a:r>
              <a:rPr lang="en-US" sz="2600" dirty="0"/>
              <a:t>10 mammals</a:t>
            </a:r>
          </a:p>
          <a:p>
            <a:pPr lvl="1"/>
            <a:r>
              <a:rPr lang="en-US" sz="2600" dirty="0"/>
              <a:t>4 birds</a:t>
            </a:r>
          </a:p>
          <a:p>
            <a:pPr lvl="1"/>
            <a:r>
              <a:rPr lang="en-US" sz="2600" dirty="0"/>
              <a:t>7 fishes</a:t>
            </a:r>
          </a:p>
          <a:p>
            <a:pPr lvl="1"/>
            <a:r>
              <a:rPr lang="en-US" sz="2600" dirty="0"/>
              <a:t>11 insects</a:t>
            </a:r>
          </a:p>
          <a:p>
            <a:pPr lvl="1"/>
            <a:r>
              <a:rPr lang="en-US" sz="2600" dirty="0"/>
              <a:t>11 mollusks and crustaceans</a:t>
            </a:r>
            <a:endParaRPr lang="en-US" b="1" i="1" dirty="0" smtClean="0"/>
          </a:p>
          <a:p>
            <a:pPr lvl="1"/>
            <a:endParaRPr lang="en-US" b="1" i="1" dirty="0" smtClean="0"/>
          </a:p>
        </p:txBody>
      </p:sp>
      <p:sp>
        <p:nvSpPr>
          <p:cNvPr id="12" name="Content Placeholder 8"/>
          <p:cNvSpPr txBox="1">
            <a:spLocks/>
          </p:cNvSpPr>
          <p:nvPr/>
        </p:nvSpPr>
        <p:spPr>
          <a:xfrm>
            <a:off x="4768645" y="2633741"/>
            <a:ext cx="4054478" cy="3606302"/>
          </a:xfrm>
          <a:prstGeom prst="rect">
            <a:avLst/>
          </a:prstGeom>
          <a:solidFill>
            <a:schemeClr val="bg2">
              <a:lumMod val="50000"/>
            </a:schemeClr>
          </a:solidFill>
          <a:ln>
            <a:solidFill>
              <a:schemeClr val="accent6"/>
            </a:solidFill>
          </a:ln>
        </p:spPr>
        <p:txBody>
          <a:bodyPr vert="horz" lIns="91418" tIns="45709" rIns="91418" bIns="45709"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a:t>The Worst of the Worst:</a:t>
            </a:r>
          </a:p>
          <a:p>
            <a:pPr lvl="1"/>
            <a:r>
              <a:rPr lang="en-US" sz="2200" dirty="0" err="1"/>
              <a:t>Saltcedar</a:t>
            </a:r>
            <a:r>
              <a:rPr lang="en-US" sz="2200" dirty="0"/>
              <a:t> (</a:t>
            </a:r>
            <a:r>
              <a:rPr lang="en-US" sz="2200" dirty="0" err="1"/>
              <a:t>Ispp</a:t>
            </a:r>
            <a:r>
              <a:rPr lang="en-US" sz="2200" dirty="0"/>
              <a:t>.)</a:t>
            </a:r>
          </a:p>
          <a:p>
            <a:pPr lvl="1"/>
            <a:r>
              <a:rPr lang="en-US" sz="2200" dirty="0" err="1"/>
              <a:t>Hydrilla</a:t>
            </a:r>
            <a:r>
              <a:rPr lang="en-US" sz="2200" dirty="0"/>
              <a:t> (</a:t>
            </a:r>
            <a:r>
              <a:rPr lang="en-US" sz="2200" i="1" dirty="0" err="1"/>
              <a:t>Hydrilla</a:t>
            </a:r>
            <a:r>
              <a:rPr lang="en-US" sz="2200" i="1" dirty="0"/>
              <a:t> </a:t>
            </a:r>
            <a:r>
              <a:rPr lang="en-US" sz="2200" i="1" dirty="0" err="1"/>
              <a:t>verticillata</a:t>
            </a:r>
            <a:r>
              <a:rPr lang="en-US" sz="2200" dirty="0"/>
              <a:t>)</a:t>
            </a:r>
          </a:p>
          <a:p>
            <a:pPr lvl="1"/>
            <a:r>
              <a:rPr lang="en-US" sz="2200" dirty="0"/>
              <a:t>Giant </a:t>
            </a:r>
            <a:r>
              <a:rPr lang="en-US" sz="2200" dirty="0" err="1"/>
              <a:t>Salvinia</a:t>
            </a:r>
            <a:r>
              <a:rPr lang="en-US" sz="2200" dirty="0"/>
              <a:t> (</a:t>
            </a:r>
            <a:r>
              <a:rPr lang="en-US" sz="2200" i="1" dirty="0" err="1"/>
              <a:t>Salvinia</a:t>
            </a:r>
            <a:r>
              <a:rPr lang="en-US" sz="2200" i="1" dirty="0"/>
              <a:t> </a:t>
            </a:r>
            <a:r>
              <a:rPr lang="en-US" sz="2200" i="1" dirty="0" err="1"/>
              <a:t>molesta</a:t>
            </a:r>
            <a:r>
              <a:rPr lang="en-US" sz="2200" dirty="0"/>
              <a:t>)</a:t>
            </a:r>
          </a:p>
          <a:p>
            <a:pPr lvl="1"/>
            <a:r>
              <a:rPr lang="en-US" sz="2200" dirty="0"/>
              <a:t>Nutria (</a:t>
            </a:r>
            <a:r>
              <a:rPr lang="en-US" sz="2200" i="1" dirty="0" err="1"/>
              <a:t>Myocaster</a:t>
            </a:r>
            <a:r>
              <a:rPr lang="en-US" sz="2200" i="1" dirty="0"/>
              <a:t> coypus</a:t>
            </a:r>
            <a:r>
              <a:rPr lang="en-US" sz="2200" dirty="0"/>
              <a:t>)</a:t>
            </a:r>
          </a:p>
          <a:p>
            <a:pPr lvl="1"/>
            <a:r>
              <a:rPr lang="en-US" sz="2200" dirty="0"/>
              <a:t>Red Imported Fire Ant (</a:t>
            </a:r>
            <a:r>
              <a:rPr lang="en-US" sz="2200" i="1" dirty="0" err="1"/>
              <a:t>Solenopsis</a:t>
            </a:r>
            <a:r>
              <a:rPr lang="en-US" sz="2200" i="1" dirty="0"/>
              <a:t> </a:t>
            </a:r>
            <a:r>
              <a:rPr lang="en-US" sz="2200" i="1" dirty="0" err="1"/>
              <a:t>invicta</a:t>
            </a:r>
            <a:r>
              <a:rPr lang="en-US" sz="2200" dirty="0"/>
              <a:t>)</a:t>
            </a:r>
          </a:p>
          <a:p>
            <a:pPr lvl="1"/>
            <a:r>
              <a:rPr lang="en-US" sz="2200" dirty="0"/>
              <a:t>Channeled </a:t>
            </a:r>
            <a:r>
              <a:rPr lang="en-US" sz="2200" dirty="0" err="1"/>
              <a:t>Applesnail</a:t>
            </a:r>
            <a:r>
              <a:rPr lang="en-US" sz="2200" dirty="0"/>
              <a:t> (</a:t>
            </a:r>
            <a:r>
              <a:rPr lang="en-US" sz="2200" i="1" dirty="0" err="1"/>
              <a:t>Pomacea</a:t>
            </a:r>
            <a:r>
              <a:rPr lang="en-US" sz="2200" i="1" dirty="0"/>
              <a:t> </a:t>
            </a:r>
            <a:r>
              <a:rPr lang="en-US" sz="2200" i="1" dirty="0" err="1"/>
              <a:t>canaliculata</a:t>
            </a:r>
            <a:endParaRPr lang="en-US" b="1" i="1" dirty="0" smtClean="0"/>
          </a:p>
        </p:txBody>
      </p:sp>
      <p:pic>
        <p:nvPicPr>
          <p:cNvPr id="19" name="Picture 1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0168802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59" y="609742"/>
            <a:ext cx="8229600" cy="640078"/>
          </a:xfrm>
        </p:spPr>
        <p:txBody>
          <a:bodyPr>
            <a:normAutofit fontScale="90000"/>
          </a:bodyPr>
          <a:lstStyle/>
          <a:p>
            <a:r>
              <a:rPr lang="en-US" sz="3300" dirty="0">
                <a:latin typeface="WC ROUGHTRAD Bta"/>
                <a:cs typeface="WC ROUGHTRAD Bta"/>
              </a:rPr>
              <a:t>Invasive Species in Texas</a:t>
            </a:r>
            <a:r>
              <a:rPr lang="en-US" dirty="0" smtClean="0"/>
              <a:t/>
            </a:r>
            <a:br>
              <a:rPr lang="en-US" dirty="0" smtClean="0"/>
            </a:br>
            <a:r>
              <a:rPr lang="en-US" sz="2400" dirty="0"/>
              <a:t>Texas Parks and Wildlife Prohibited Aquatic &amp; Exotic Species</a:t>
            </a:r>
          </a:p>
        </p:txBody>
      </p:sp>
      <p:pic>
        <p:nvPicPr>
          <p:cNvPr id="4" name="Picture 3" descr="partner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07915"/>
            <a:ext cx="9144000" cy="1150087"/>
          </a:xfrm>
          <a:prstGeom prst="rect">
            <a:avLst/>
          </a:prstGeom>
        </p:spPr>
      </p:pic>
      <p:grpSp>
        <p:nvGrpSpPr>
          <p:cNvPr id="6" name="Group 5"/>
          <p:cNvGrpSpPr/>
          <p:nvPr/>
        </p:nvGrpSpPr>
        <p:grpSpPr>
          <a:xfrm>
            <a:off x="0" y="1475850"/>
            <a:ext cx="9144000" cy="4113516"/>
            <a:chOff x="0" y="1475848"/>
            <a:chExt cx="9144000" cy="4113516"/>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90"/>
              <a:ext cx="9144000" cy="362045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365246"/>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75848"/>
              <a:ext cx="9144000" cy="268941"/>
            </a:xfrm>
            <a:prstGeom prst="rect">
              <a:avLst/>
            </a:prstGeom>
          </p:spPr>
        </p:pic>
      </p:grpSp>
      <p:pic>
        <p:nvPicPr>
          <p:cNvPr id="9" name="tabl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1475848"/>
            <a:ext cx="9144000" cy="5382152"/>
          </a:xfrm>
          <a:prstGeom prst="rect">
            <a:avLst/>
          </a:prstGeom>
        </p:spPr>
      </p:pic>
      <p:pic>
        <p:nvPicPr>
          <p:cNvPr id="11" name="Picture 10"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 y="1"/>
            <a:ext cx="2953249" cy="400798"/>
          </a:xfrm>
          <a:prstGeom prst="rect">
            <a:avLst/>
          </a:prstGeom>
        </p:spPr>
      </p:pic>
    </p:spTree>
    <p:extLst>
      <p:ext uri="{BB962C8B-B14F-4D97-AF65-F5344CB8AC3E}">
        <p14:creationId xmlns:p14="http://schemas.microsoft.com/office/powerpoint/2010/main" val="373229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59" y="609742"/>
            <a:ext cx="8229600" cy="640078"/>
          </a:xfrm>
        </p:spPr>
        <p:txBody>
          <a:bodyPr>
            <a:normAutofit fontScale="90000"/>
          </a:bodyPr>
          <a:lstStyle/>
          <a:p>
            <a:r>
              <a:rPr lang="en-US" sz="3300" dirty="0">
                <a:latin typeface="WC ROUGHTRAD Bta"/>
                <a:cs typeface="WC ROUGHTRAD Bta"/>
              </a:rPr>
              <a:t>Invasive Species in Texas</a:t>
            </a:r>
            <a:r>
              <a:rPr lang="en-US" dirty="0" smtClean="0"/>
              <a:t/>
            </a:r>
            <a:br>
              <a:rPr lang="en-US" dirty="0" smtClean="0"/>
            </a:br>
            <a:r>
              <a:rPr lang="en-US" sz="2400" dirty="0"/>
              <a:t>Texas Department of Agriculture Plant List</a:t>
            </a:r>
          </a:p>
        </p:txBody>
      </p:sp>
      <p:pic>
        <p:nvPicPr>
          <p:cNvPr id="4" name="Picture 3" descr="partner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07915"/>
            <a:ext cx="9144000" cy="1150087"/>
          </a:xfrm>
          <a:prstGeom prst="rect">
            <a:avLst/>
          </a:prstGeom>
        </p:spPr>
      </p:pic>
      <p:grpSp>
        <p:nvGrpSpPr>
          <p:cNvPr id="6" name="Group 5"/>
          <p:cNvGrpSpPr/>
          <p:nvPr/>
        </p:nvGrpSpPr>
        <p:grpSpPr>
          <a:xfrm>
            <a:off x="0" y="1475850"/>
            <a:ext cx="9144000" cy="4113516"/>
            <a:chOff x="0" y="1475848"/>
            <a:chExt cx="9144000" cy="4113516"/>
          </a:xfrm>
        </p:grpSpPr>
        <p:pic>
          <p:nvPicPr>
            <p:cNvPr id="7" name="Picture 6" descr="middl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44790"/>
              <a:ext cx="9144000" cy="3620456"/>
            </a:xfrm>
            <a:prstGeom prst="rect">
              <a:avLst/>
            </a:prstGeom>
          </p:spPr>
        </p:pic>
        <p:pic>
          <p:nvPicPr>
            <p:cNvPr id="8" name="Picture 7" descr="main_botto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365246"/>
              <a:ext cx="9144000" cy="224118"/>
            </a:xfrm>
            <a:prstGeom prst="rect">
              <a:avLst/>
            </a:prstGeom>
          </p:spPr>
        </p:pic>
        <p:pic>
          <p:nvPicPr>
            <p:cNvPr id="10" name="Picture 9" descr="main_t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75848"/>
              <a:ext cx="9144000" cy="268941"/>
            </a:xfrm>
            <a:prstGeom prst="rect">
              <a:avLst/>
            </a:prstGeom>
          </p:spPr>
        </p:pic>
      </p:grpSp>
      <p:pic>
        <p:nvPicPr>
          <p:cNvPr id="11" name="tabl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1490878"/>
            <a:ext cx="9144000" cy="5367122"/>
          </a:xfrm>
          <a:prstGeom prst="rect">
            <a:avLst/>
          </a:prstGeom>
        </p:spPr>
      </p:pic>
      <p:pic>
        <p:nvPicPr>
          <p:cNvPr id="13" name="Picture 12"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44858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486798"/>
            <a:ext cx="9144000" cy="5371203"/>
            <a:chOff x="0" y="1486797"/>
            <a:chExt cx="9144000" cy="4404988"/>
          </a:xfrm>
        </p:grpSpPr>
        <p:pic>
          <p:nvPicPr>
            <p:cNvPr id="20" name="Picture 19"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1" name="Picture 20"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2" name="Picture 21"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Damages</a:t>
            </a:r>
            <a:r>
              <a:rPr lang="en-US" dirty="0" smtClean="0"/>
              <a:t/>
            </a:r>
            <a:br>
              <a:rPr lang="en-US" dirty="0" smtClean="0"/>
            </a:br>
            <a:r>
              <a:rPr lang="en-US" sz="2400" dirty="0"/>
              <a:t>Economic</a:t>
            </a:r>
          </a:p>
        </p:txBody>
      </p:sp>
      <p:sp>
        <p:nvSpPr>
          <p:cNvPr id="12" name="Content Placeholder 8"/>
          <p:cNvSpPr>
            <a:spLocks noGrp="1"/>
          </p:cNvSpPr>
          <p:nvPr>
            <p:ph idx="1"/>
          </p:nvPr>
        </p:nvSpPr>
        <p:spPr>
          <a:xfrm>
            <a:off x="283345" y="1887023"/>
            <a:ext cx="8621568" cy="4487089"/>
          </a:xfrm>
        </p:spPr>
        <p:txBody>
          <a:bodyPr>
            <a:normAutofit/>
          </a:bodyPr>
          <a:lstStyle/>
          <a:p>
            <a:pPr marL="0" lvl="1" indent="0" algn="ctr">
              <a:spcBef>
                <a:spcPts val="1999"/>
              </a:spcBef>
              <a:buNone/>
            </a:pPr>
            <a:r>
              <a:rPr lang="en-US" sz="1800" b="1" dirty="0">
                <a:latin typeface="Calibri"/>
                <a:cs typeface="Calibri"/>
              </a:rPr>
              <a:t>50,000 non-native species in the U.S. costs over $138 billion annually:</a:t>
            </a:r>
          </a:p>
          <a:p>
            <a:pPr marL="344408" lvl="1" algn="just">
              <a:buNone/>
            </a:pPr>
            <a:r>
              <a:rPr lang="en-US" sz="1800" b="1" i="1" dirty="0">
                <a:latin typeface="Calibri"/>
                <a:cs typeface="Calibri"/>
              </a:rPr>
              <a:t>Examples:</a:t>
            </a:r>
          </a:p>
          <a:p>
            <a:pPr marL="344408" lvl="1" algn="just"/>
            <a:r>
              <a:rPr lang="en-US" sz="1800" b="1" dirty="0">
                <a:latin typeface="Calibri"/>
                <a:cs typeface="Calibri"/>
              </a:rPr>
              <a:t>Agricultural Losses: </a:t>
            </a:r>
            <a:r>
              <a:rPr lang="en-US" sz="1800" dirty="0">
                <a:latin typeface="Calibri"/>
                <a:cs typeface="Calibri"/>
              </a:rPr>
              <a:t>65% of crop losses ($21 billion) attributed to non-native plant pathogens</a:t>
            </a:r>
            <a:r>
              <a:rPr lang="en-US" sz="1800" baseline="30000" dirty="0">
                <a:latin typeface="Calibri"/>
                <a:cs typeface="Calibri"/>
              </a:rPr>
              <a:t>1</a:t>
            </a:r>
            <a:endParaRPr lang="en-US" sz="1800" dirty="0">
              <a:latin typeface="Calibri"/>
              <a:cs typeface="Calibri"/>
            </a:endParaRPr>
          </a:p>
          <a:p>
            <a:pPr marL="344408" lvl="1" algn="just"/>
            <a:r>
              <a:rPr lang="en-US" sz="1800" b="1" dirty="0">
                <a:latin typeface="Calibri"/>
                <a:cs typeface="Calibri"/>
              </a:rPr>
              <a:t>Urban Pest Management: </a:t>
            </a:r>
            <a:r>
              <a:rPr lang="en-US" sz="1800" dirty="0">
                <a:latin typeface="Calibri"/>
                <a:cs typeface="Calibri"/>
              </a:rPr>
              <a:t>Pigeons cost over $1 billon/year in control and damages</a:t>
            </a:r>
            <a:r>
              <a:rPr lang="en-US" sz="1800" baseline="30000" dirty="0">
                <a:latin typeface="Calibri"/>
                <a:cs typeface="Calibri"/>
              </a:rPr>
              <a:t>1</a:t>
            </a:r>
            <a:r>
              <a:rPr lang="en-US" sz="1800" dirty="0">
                <a:latin typeface="Calibri"/>
                <a:cs typeface="Calibri"/>
              </a:rPr>
              <a:t> </a:t>
            </a:r>
          </a:p>
          <a:p>
            <a:pPr marL="344408" lvl="1" algn="just"/>
            <a:r>
              <a:rPr lang="en-US" sz="1800" b="1" dirty="0">
                <a:latin typeface="Calibri"/>
                <a:cs typeface="Calibri"/>
              </a:rPr>
              <a:t>Aquatic Nuisances: </a:t>
            </a:r>
            <a:r>
              <a:rPr lang="en-US" sz="1800" dirty="0">
                <a:latin typeface="Calibri"/>
                <a:cs typeface="Calibri"/>
              </a:rPr>
              <a:t>Zebra mussels cause $100 million/year in damages to pipes and filtration systems</a:t>
            </a:r>
            <a:r>
              <a:rPr lang="en-US" sz="1800" baseline="30000" dirty="0">
                <a:latin typeface="Calibri"/>
                <a:cs typeface="Calibri"/>
              </a:rPr>
              <a:t>1</a:t>
            </a:r>
            <a:r>
              <a:rPr lang="en-US" sz="1800" dirty="0">
                <a:latin typeface="Calibri"/>
                <a:cs typeface="Calibri"/>
              </a:rPr>
              <a:t>; US Great Lakes—exotic species introduced by ships cost $138 million/year in damages to 4 ecosystem services</a:t>
            </a:r>
            <a:r>
              <a:rPr lang="en-US" sz="1800" baseline="30000" dirty="0">
                <a:latin typeface="Calibri"/>
                <a:cs typeface="Calibri"/>
              </a:rPr>
              <a:t>4</a:t>
            </a:r>
            <a:r>
              <a:rPr lang="en-US" sz="1800" dirty="0">
                <a:latin typeface="Calibri"/>
                <a:cs typeface="Calibri"/>
              </a:rPr>
              <a:t> </a:t>
            </a:r>
          </a:p>
          <a:p>
            <a:pPr marL="344408" lvl="1" algn="just"/>
            <a:r>
              <a:rPr lang="en-US" sz="1800" b="1" dirty="0">
                <a:latin typeface="Calibri"/>
                <a:cs typeface="Calibri"/>
              </a:rPr>
              <a:t>Insect Damage and Control:</a:t>
            </a:r>
            <a:r>
              <a:rPr lang="en-US" sz="1800" dirty="0">
                <a:latin typeface="Calibri"/>
                <a:cs typeface="Calibri"/>
              </a:rPr>
              <a:t> Fire ants cause $500 million/year in livestock, wildlife, and public health damages and control efforts in TEXAS alone</a:t>
            </a:r>
            <a:r>
              <a:rPr lang="en-US" sz="1800" baseline="30000" dirty="0">
                <a:latin typeface="Calibri"/>
                <a:cs typeface="Calibri"/>
              </a:rPr>
              <a:t>2</a:t>
            </a:r>
          </a:p>
          <a:p>
            <a:pPr marL="344408" lvl="1" algn="just"/>
            <a:r>
              <a:rPr lang="en-US" sz="1800" b="1" dirty="0">
                <a:latin typeface="Calibri"/>
                <a:cs typeface="Calibri"/>
              </a:rPr>
              <a:t>Feral Animals: </a:t>
            </a:r>
            <a:r>
              <a:rPr lang="en-US" sz="1800" dirty="0">
                <a:latin typeface="Calibri"/>
                <a:cs typeface="Calibri"/>
              </a:rPr>
              <a:t>cats kill approximately 465 million birds/year and cost an estimated $14 billion/year</a:t>
            </a:r>
            <a:r>
              <a:rPr lang="en-US" sz="1800" baseline="30000" dirty="0">
                <a:latin typeface="Calibri"/>
                <a:cs typeface="Calibri"/>
              </a:rPr>
              <a:t>1</a:t>
            </a:r>
          </a:p>
          <a:p>
            <a:pPr marL="344408" lvl="1" algn="just">
              <a:lnSpc>
                <a:spcPct val="110000"/>
              </a:lnSpc>
            </a:pPr>
            <a:r>
              <a:rPr lang="en-US" sz="1800" b="1" dirty="0">
                <a:latin typeface="Calibri"/>
                <a:cs typeface="Calibri"/>
              </a:rPr>
              <a:t>Invasive Animals: </a:t>
            </a:r>
            <a:r>
              <a:rPr lang="en-US" sz="1800" dirty="0">
                <a:latin typeface="Calibri"/>
                <a:cs typeface="Calibri"/>
              </a:rPr>
              <a:t>Control of Burmese python in Florida costs USFWS $720,000 annually</a:t>
            </a:r>
            <a:r>
              <a:rPr lang="en-US" sz="1800" baseline="30000" dirty="0">
                <a:latin typeface="Calibri"/>
                <a:cs typeface="Calibri"/>
              </a:rPr>
              <a:t>3</a:t>
            </a:r>
          </a:p>
        </p:txBody>
      </p:sp>
      <p:sp>
        <p:nvSpPr>
          <p:cNvPr id="13" name="TextBox 12"/>
          <p:cNvSpPr txBox="1"/>
          <p:nvPr/>
        </p:nvSpPr>
        <p:spPr>
          <a:xfrm>
            <a:off x="283347" y="6374112"/>
            <a:ext cx="8101745" cy="276999"/>
          </a:xfrm>
          <a:prstGeom prst="rect">
            <a:avLst/>
          </a:prstGeom>
          <a:noFill/>
        </p:spPr>
        <p:txBody>
          <a:bodyPr wrap="square" lIns="91418" tIns="45709" rIns="91418" bIns="45709" rtlCol="0">
            <a:spAutoFit/>
          </a:bodyPr>
          <a:lstStyle/>
          <a:p>
            <a:pPr marL="0" lvl="1"/>
            <a:r>
              <a:rPr lang="en-US" sz="1200" dirty="0">
                <a:solidFill>
                  <a:schemeClr val="bg1"/>
                </a:solidFill>
              </a:rPr>
              <a:t> </a:t>
            </a:r>
            <a:r>
              <a:rPr lang="fr-FR" sz="1200" baseline="30000" dirty="0">
                <a:solidFill>
                  <a:schemeClr val="bg1"/>
                </a:solidFill>
              </a:rPr>
              <a:t>1</a:t>
            </a:r>
            <a:r>
              <a:rPr lang="fr-FR" sz="1200" dirty="0">
                <a:solidFill>
                  <a:schemeClr val="bg1"/>
                </a:solidFill>
              </a:rPr>
              <a:t>National Invasive Species Information Center, 2006  </a:t>
            </a:r>
            <a:r>
              <a:rPr lang="fr-FR" sz="1200" baseline="30000" dirty="0">
                <a:solidFill>
                  <a:schemeClr val="bg1"/>
                </a:solidFill>
              </a:rPr>
              <a:t>2</a:t>
            </a:r>
            <a:r>
              <a:rPr lang="fr-FR" sz="1200" dirty="0">
                <a:solidFill>
                  <a:schemeClr val="bg1"/>
                </a:solidFill>
              </a:rPr>
              <a:t>Pimentel et al., 2000   </a:t>
            </a:r>
            <a:r>
              <a:rPr lang="fr-FR" sz="1200" baseline="30000" dirty="0">
                <a:solidFill>
                  <a:schemeClr val="bg1"/>
                </a:solidFill>
              </a:rPr>
              <a:t>3</a:t>
            </a:r>
            <a:r>
              <a:rPr lang="fr-FR" sz="1200" dirty="0">
                <a:solidFill>
                  <a:schemeClr val="bg1"/>
                </a:solidFill>
              </a:rPr>
              <a:t>USFWS, 2012  </a:t>
            </a:r>
            <a:r>
              <a:rPr lang="fr-FR" sz="1200" baseline="30000" dirty="0">
                <a:solidFill>
                  <a:schemeClr val="bg1"/>
                </a:solidFill>
              </a:rPr>
              <a:t>4</a:t>
            </a:r>
            <a:r>
              <a:rPr lang="fr-FR" sz="1200" dirty="0">
                <a:solidFill>
                  <a:schemeClr val="bg1"/>
                </a:solidFill>
              </a:rPr>
              <a:t>Rothlisberger et al., 2012</a:t>
            </a:r>
            <a:endParaRPr lang="en-US" dirty="0"/>
          </a:p>
        </p:txBody>
      </p:sp>
      <p:pic>
        <p:nvPicPr>
          <p:cNvPr id="19" name="Picture 18"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4950980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486798"/>
            <a:ext cx="9144000" cy="5371203"/>
            <a:chOff x="0" y="1486797"/>
            <a:chExt cx="9144000" cy="4404988"/>
          </a:xfrm>
        </p:grpSpPr>
        <p:pic>
          <p:nvPicPr>
            <p:cNvPr id="21" name="Picture 20"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2" name="Picture 21"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3" name="Picture 22"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38848"/>
            <a:ext cx="8229600" cy="640078"/>
          </a:xfrm>
        </p:spPr>
        <p:txBody>
          <a:bodyPr>
            <a:normAutofit fontScale="90000"/>
          </a:bodyPr>
          <a:lstStyle/>
          <a:p>
            <a:r>
              <a:rPr lang="en-US" dirty="0" smtClean="0">
                <a:latin typeface="WC ROUGHTRAD Bta"/>
                <a:cs typeface="WC ROUGHTRAD Bta"/>
              </a:rPr>
              <a:t>Invasive Species in Texas</a:t>
            </a:r>
            <a:r>
              <a:rPr lang="en-US" dirty="0" smtClean="0"/>
              <a:t/>
            </a:r>
            <a:br>
              <a:rPr lang="en-US" dirty="0" smtClean="0"/>
            </a:br>
            <a:r>
              <a:rPr lang="en-US" sz="2400" dirty="0"/>
              <a:t>City of Austin Top 25 Invasive Plant Species</a:t>
            </a:r>
          </a:p>
        </p:txBody>
      </p:sp>
      <p:sp>
        <p:nvSpPr>
          <p:cNvPr id="12" name="Content Placeholder 3"/>
          <p:cNvSpPr>
            <a:spLocks noGrp="1"/>
          </p:cNvSpPr>
          <p:nvPr>
            <p:ph sz="half" idx="4294967295"/>
          </p:nvPr>
        </p:nvSpPr>
        <p:spPr>
          <a:xfrm>
            <a:off x="254690" y="1819150"/>
            <a:ext cx="4530442" cy="3959922"/>
          </a:xfrm>
          <a:prstGeom prst="rect">
            <a:avLst/>
          </a:prstGeom>
        </p:spPr>
        <p:txBody>
          <a:bodyPr>
            <a:normAutofit fontScale="92500" lnSpcReduction="20000"/>
          </a:bodyPr>
          <a:lstStyle/>
          <a:p>
            <a:r>
              <a:rPr lang="en-US" sz="2000" b="1" dirty="0"/>
              <a:t>Herbaceous </a:t>
            </a:r>
          </a:p>
          <a:p>
            <a:pPr lvl="1"/>
            <a:r>
              <a:rPr lang="en-US" sz="2000" b="1" dirty="0">
                <a:solidFill>
                  <a:schemeClr val="accent6">
                    <a:lumMod val="50000"/>
                  </a:schemeClr>
                </a:solidFill>
              </a:rPr>
              <a:t>Giant reed </a:t>
            </a:r>
          </a:p>
          <a:p>
            <a:pPr lvl="1"/>
            <a:r>
              <a:rPr lang="en-US" sz="2000" dirty="0"/>
              <a:t>King Ranch Bluestem</a:t>
            </a:r>
          </a:p>
          <a:p>
            <a:pPr lvl="1"/>
            <a:r>
              <a:rPr lang="en-US" sz="2000" dirty="0"/>
              <a:t>Malta star-thistle </a:t>
            </a:r>
          </a:p>
          <a:p>
            <a:pPr lvl="1"/>
            <a:r>
              <a:rPr lang="en-US" sz="2000" dirty="0" err="1"/>
              <a:t>Bermudagrass</a:t>
            </a:r>
            <a:endParaRPr lang="en-US" sz="2000" dirty="0"/>
          </a:p>
          <a:p>
            <a:pPr lvl="1"/>
            <a:r>
              <a:rPr lang="en-US" sz="2000" dirty="0"/>
              <a:t>Japanese </a:t>
            </a:r>
            <a:r>
              <a:rPr lang="en-US" sz="2000" dirty="0" err="1"/>
              <a:t>netvein</a:t>
            </a:r>
            <a:r>
              <a:rPr lang="en-US" sz="2000" dirty="0"/>
              <a:t> </a:t>
            </a:r>
            <a:r>
              <a:rPr lang="en-US" sz="2000" dirty="0" err="1"/>
              <a:t>hollyfern</a:t>
            </a:r>
            <a:r>
              <a:rPr lang="en-US" sz="2000" dirty="0"/>
              <a:t> </a:t>
            </a:r>
          </a:p>
          <a:p>
            <a:pPr lvl="1"/>
            <a:r>
              <a:rPr lang="en-US" sz="2000" dirty="0"/>
              <a:t>Golden bamboo </a:t>
            </a:r>
          </a:p>
          <a:p>
            <a:pPr lvl="1"/>
            <a:r>
              <a:rPr lang="en-US" sz="2000" dirty="0"/>
              <a:t>Bastard cabbage </a:t>
            </a:r>
          </a:p>
          <a:p>
            <a:pPr lvl="1"/>
            <a:r>
              <a:rPr lang="en-US" sz="2000" dirty="0" err="1"/>
              <a:t>Johnsongrass</a:t>
            </a:r>
            <a:endParaRPr lang="en-US" sz="2000" dirty="0"/>
          </a:p>
          <a:p>
            <a:r>
              <a:rPr lang="en-US" sz="2000" b="1" dirty="0"/>
              <a:t>Vines</a:t>
            </a:r>
            <a:r>
              <a:rPr lang="en-US" sz="2000" dirty="0"/>
              <a:t> </a:t>
            </a:r>
          </a:p>
          <a:p>
            <a:pPr lvl="1"/>
            <a:r>
              <a:rPr lang="en-US" sz="2000" dirty="0"/>
              <a:t>Japanese honeysuckle</a:t>
            </a:r>
          </a:p>
          <a:p>
            <a:pPr lvl="1"/>
            <a:r>
              <a:rPr lang="en-US" sz="2000" dirty="0" err="1"/>
              <a:t>Catclawvine</a:t>
            </a:r>
            <a:r>
              <a:rPr lang="en-US" sz="2000" dirty="0"/>
              <a:t> </a:t>
            </a:r>
          </a:p>
          <a:p>
            <a:pPr lvl="1"/>
            <a:r>
              <a:rPr lang="en-US" sz="2000" b="1" dirty="0">
                <a:solidFill>
                  <a:srgbClr val="984807"/>
                </a:solidFill>
              </a:rPr>
              <a:t>Kudzu </a:t>
            </a:r>
          </a:p>
          <a:p>
            <a:pPr marL="457092" lvl="1" indent="0">
              <a:buNone/>
            </a:pPr>
            <a:endParaRPr lang="en-US" dirty="0"/>
          </a:p>
          <a:p>
            <a:endParaRPr lang="en-US" dirty="0"/>
          </a:p>
        </p:txBody>
      </p:sp>
      <p:sp>
        <p:nvSpPr>
          <p:cNvPr id="15" name="Content Placeholder 4"/>
          <p:cNvSpPr>
            <a:spLocks noGrp="1"/>
          </p:cNvSpPr>
          <p:nvPr>
            <p:ph sz="half" idx="1"/>
          </p:nvPr>
        </p:nvSpPr>
        <p:spPr>
          <a:xfrm>
            <a:off x="4512236" y="1837335"/>
            <a:ext cx="4362824" cy="3956593"/>
          </a:xfrm>
        </p:spPr>
        <p:txBody>
          <a:bodyPr>
            <a:normAutofit fontScale="55000" lnSpcReduction="20000"/>
          </a:bodyPr>
          <a:lstStyle/>
          <a:p>
            <a:r>
              <a:rPr lang="en-US" sz="3100" b="1" dirty="0"/>
              <a:t>Woody </a:t>
            </a:r>
          </a:p>
          <a:p>
            <a:pPr lvl="1"/>
            <a:r>
              <a:rPr lang="en-US" sz="3100" dirty="0"/>
              <a:t>Tree of heaven</a:t>
            </a:r>
          </a:p>
          <a:p>
            <a:pPr lvl="1"/>
            <a:r>
              <a:rPr lang="en-US" sz="3100" dirty="0"/>
              <a:t>Paper mulberry</a:t>
            </a:r>
          </a:p>
          <a:p>
            <a:pPr lvl="1"/>
            <a:r>
              <a:rPr lang="en-US" sz="3100" dirty="0"/>
              <a:t>Chinese </a:t>
            </a:r>
            <a:r>
              <a:rPr lang="en-US" sz="3100" dirty="0" err="1"/>
              <a:t>parasoltree</a:t>
            </a:r>
            <a:endParaRPr lang="en-US" sz="3100" dirty="0"/>
          </a:p>
          <a:p>
            <a:pPr lvl="1"/>
            <a:r>
              <a:rPr lang="en-US" sz="3100" dirty="0">
                <a:solidFill>
                  <a:srgbClr val="000000"/>
                </a:solidFill>
              </a:rPr>
              <a:t>Glossy privet</a:t>
            </a:r>
          </a:p>
          <a:p>
            <a:pPr lvl="1"/>
            <a:r>
              <a:rPr lang="en-US" sz="3100" b="1" dirty="0">
                <a:solidFill>
                  <a:srgbClr val="984807"/>
                </a:solidFill>
              </a:rPr>
              <a:t>Chinaberry tree</a:t>
            </a:r>
          </a:p>
          <a:p>
            <a:pPr lvl="1"/>
            <a:r>
              <a:rPr lang="en-US" sz="3100" dirty="0">
                <a:solidFill>
                  <a:srgbClr val="000000"/>
                </a:solidFill>
              </a:rPr>
              <a:t>Heavenly (sacred) bamboo</a:t>
            </a:r>
          </a:p>
          <a:p>
            <a:pPr lvl="1"/>
            <a:r>
              <a:rPr lang="en-US" sz="3100" dirty="0">
                <a:solidFill>
                  <a:srgbClr val="000000"/>
                </a:solidFill>
              </a:rPr>
              <a:t>Chinese </a:t>
            </a:r>
            <a:r>
              <a:rPr lang="en-US" sz="3100" dirty="0" err="1"/>
              <a:t>pistache</a:t>
            </a:r>
            <a:endParaRPr lang="en-US" sz="3100" dirty="0"/>
          </a:p>
          <a:p>
            <a:pPr lvl="1"/>
            <a:r>
              <a:rPr lang="en-US" sz="3100" dirty="0"/>
              <a:t>Scarlet firethorn</a:t>
            </a:r>
          </a:p>
          <a:p>
            <a:pPr lvl="1"/>
            <a:r>
              <a:rPr lang="en-US" sz="3100" b="1" dirty="0">
                <a:solidFill>
                  <a:srgbClr val="984807"/>
                </a:solidFill>
              </a:rPr>
              <a:t>Salt cedar</a:t>
            </a:r>
          </a:p>
          <a:p>
            <a:pPr lvl="1"/>
            <a:r>
              <a:rPr lang="en-US" sz="3100" b="1" dirty="0">
                <a:solidFill>
                  <a:srgbClr val="984807"/>
                </a:solidFill>
              </a:rPr>
              <a:t>Chinese tallow tree </a:t>
            </a:r>
          </a:p>
          <a:p>
            <a:r>
              <a:rPr lang="en-US" sz="3100" b="1" dirty="0"/>
              <a:t>Aquatic </a:t>
            </a:r>
          </a:p>
          <a:p>
            <a:pPr lvl="1"/>
            <a:r>
              <a:rPr lang="en-US" sz="3100" dirty="0"/>
              <a:t>Elephant ears </a:t>
            </a:r>
          </a:p>
          <a:p>
            <a:pPr lvl="1"/>
            <a:r>
              <a:rPr lang="en-US" sz="3100" b="1" dirty="0">
                <a:solidFill>
                  <a:srgbClr val="984807"/>
                </a:solidFill>
              </a:rPr>
              <a:t>Common water hyacinth</a:t>
            </a:r>
            <a:r>
              <a:rPr lang="en-US" sz="3100" b="1" dirty="0"/>
              <a:t>*</a:t>
            </a:r>
          </a:p>
          <a:p>
            <a:pPr lvl="1"/>
            <a:r>
              <a:rPr lang="en-US" sz="3100" b="1" dirty="0" err="1">
                <a:solidFill>
                  <a:srgbClr val="984807"/>
                </a:solidFill>
              </a:rPr>
              <a:t>Hydrilla</a:t>
            </a:r>
            <a:r>
              <a:rPr lang="en-US" sz="3100" b="1" dirty="0">
                <a:solidFill>
                  <a:srgbClr val="000000"/>
                </a:solidFill>
              </a:rPr>
              <a:t>*</a:t>
            </a:r>
          </a:p>
          <a:p>
            <a:pPr lvl="1"/>
            <a:endParaRPr lang="en-US" b="1" dirty="0">
              <a:solidFill>
                <a:srgbClr val="720808"/>
              </a:solidFill>
            </a:endParaRPr>
          </a:p>
          <a:p>
            <a:pPr marL="0" indent="0">
              <a:buNone/>
            </a:pPr>
            <a:endParaRPr lang="en-US" dirty="0"/>
          </a:p>
        </p:txBody>
      </p:sp>
      <p:sp>
        <p:nvSpPr>
          <p:cNvPr id="16" name="Rectangle 15"/>
          <p:cNvSpPr/>
          <p:nvPr/>
        </p:nvSpPr>
        <p:spPr>
          <a:xfrm>
            <a:off x="254692" y="6276947"/>
            <a:ext cx="8711199" cy="307777"/>
          </a:xfrm>
          <a:prstGeom prst="rect">
            <a:avLst/>
          </a:prstGeom>
        </p:spPr>
        <p:txBody>
          <a:bodyPr wrap="square" lIns="91418" tIns="45709" rIns="91418" bIns="45709">
            <a:spAutoFit/>
          </a:bodyPr>
          <a:lstStyle/>
          <a:p>
            <a:r>
              <a:rPr lang="en-US" sz="1400" b="1" dirty="0">
                <a:solidFill>
                  <a:srgbClr val="984807"/>
                </a:solidFill>
              </a:rPr>
              <a:t>TDA Noxious Plant List (§19.300) species</a:t>
            </a:r>
            <a:r>
              <a:rPr lang="en-US" sz="1400" b="1" dirty="0">
                <a:solidFill>
                  <a:srgbClr val="4F6228"/>
                </a:solidFill>
              </a:rPr>
              <a:t>        </a:t>
            </a:r>
            <a:r>
              <a:rPr lang="en-US" sz="1400" b="1" dirty="0"/>
              <a:t>*TPWD Prohibited Aquatic &amp; Exotic species</a:t>
            </a:r>
          </a:p>
        </p:txBody>
      </p:sp>
      <p:pic>
        <p:nvPicPr>
          <p:cNvPr id="20" name="Picture 19"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27010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7"/>
            <a:ext cx="9144000" cy="4404988"/>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5" name="Picture 14" descr="logocr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6047287"/>
            <a:ext cx="9144000" cy="810714"/>
          </a:xfrm>
          <a:prstGeom prst="rect">
            <a:avLst/>
          </a:prstGeom>
          <a:ln w="38100" cmpd="sng">
            <a:solidFill>
              <a:srgbClr val="FF0000"/>
            </a:solidFill>
          </a:ln>
        </p:spPr>
      </p:pic>
      <p:sp>
        <p:nvSpPr>
          <p:cNvPr id="2" name="Title 1"/>
          <p:cNvSpPr>
            <a:spLocks noGrp="1"/>
          </p:cNvSpPr>
          <p:nvPr>
            <p:ph type="title"/>
          </p:nvPr>
        </p:nvSpPr>
        <p:spPr>
          <a:xfrm>
            <a:off x="457200" y="777559"/>
            <a:ext cx="8229600" cy="640078"/>
          </a:xfrm>
        </p:spPr>
        <p:txBody>
          <a:bodyPr>
            <a:normAutofit/>
          </a:bodyPr>
          <a:lstStyle/>
          <a:p>
            <a:r>
              <a:rPr lang="en-US" sz="3000" dirty="0">
                <a:solidFill>
                  <a:srgbClr val="000000"/>
                </a:solidFill>
                <a:latin typeface="WC ROUGHTRAD Bta"/>
                <a:cs typeface="WC ROUGHTRAD Bta"/>
              </a:rPr>
              <a:t>Texasinvasives.org</a:t>
            </a:r>
          </a:p>
        </p:txBody>
      </p:sp>
      <p:sp>
        <p:nvSpPr>
          <p:cNvPr id="3" name="Content Placeholder 2"/>
          <p:cNvSpPr>
            <a:spLocks noGrp="1"/>
          </p:cNvSpPr>
          <p:nvPr>
            <p:ph idx="1"/>
          </p:nvPr>
        </p:nvSpPr>
        <p:spPr>
          <a:xfrm>
            <a:off x="298447" y="1890212"/>
            <a:ext cx="3825318" cy="3608143"/>
          </a:xfrm>
        </p:spPr>
        <p:txBody>
          <a:bodyPr>
            <a:normAutofit/>
          </a:bodyPr>
          <a:lstStyle/>
          <a:p>
            <a:pPr marL="222198" indent="-222198"/>
            <a:r>
              <a:rPr lang="en-US" sz="2200" dirty="0">
                <a:cs typeface="Calibri"/>
              </a:rPr>
              <a:t>A partnership between the Texas Forest Service, USDA-APHIS, Texas Parks and Wildlife Department, and others.</a:t>
            </a:r>
          </a:p>
          <a:p>
            <a:pPr marL="222198" indent="-222198">
              <a:spcBef>
                <a:spcPts val="1176"/>
              </a:spcBef>
            </a:pPr>
            <a:r>
              <a:rPr lang="en-US" sz="2200" dirty="0">
                <a:cs typeface="Calibri"/>
              </a:rPr>
              <a:t>Designed to present a coordinated approach to address invasive species throughout Texas.</a:t>
            </a:r>
          </a:p>
          <a:p>
            <a:pPr marL="0" indent="0">
              <a:buNone/>
            </a:pPr>
            <a:endParaRPr lang="en-US" sz="2200" dirty="0">
              <a:cs typeface="Calibri"/>
            </a:endParaRPr>
          </a:p>
        </p:txBody>
      </p:sp>
      <p:sp>
        <p:nvSpPr>
          <p:cNvPr id="9" name="Content Placeholder 2"/>
          <p:cNvSpPr txBox="1">
            <a:spLocks/>
          </p:cNvSpPr>
          <p:nvPr/>
        </p:nvSpPr>
        <p:spPr>
          <a:xfrm>
            <a:off x="3996023" y="2043609"/>
            <a:ext cx="4729642" cy="3454744"/>
          </a:xfrm>
          <a:prstGeom prst="rect">
            <a:avLst/>
          </a:prstGeom>
          <a:solidFill>
            <a:schemeClr val="accent3"/>
          </a:solidFill>
        </p:spPr>
        <p:txBody>
          <a:bodyPr vert="horz" lIns="91418" tIns="45709" rIns="91418" bIns="45709"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Aft>
                <a:spcPts val="1100"/>
              </a:spcAft>
              <a:buNone/>
            </a:pPr>
            <a:r>
              <a:rPr lang="en-US" sz="5000" b="1" dirty="0">
                <a:solidFill>
                  <a:srgbClr val="000000"/>
                </a:solidFill>
                <a:latin typeface="Arial" charset="0"/>
              </a:rPr>
              <a:t>Goals</a:t>
            </a:r>
          </a:p>
          <a:p>
            <a:pPr>
              <a:lnSpc>
                <a:spcPct val="120000"/>
              </a:lnSpc>
              <a:spcAft>
                <a:spcPts val="1100"/>
              </a:spcAft>
            </a:pPr>
            <a:r>
              <a:rPr lang="en-US" sz="5000" b="1" dirty="0">
                <a:solidFill>
                  <a:srgbClr val="000000"/>
                </a:solidFill>
                <a:latin typeface="Arial" charset="0"/>
              </a:rPr>
              <a:t>Facilitate communication </a:t>
            </a:r>
            <a:r>
              <a:rPr lang="en-US" sz="5000" dirty="0">
                <a:solidFill>
                  <a:srgbClr val="000000"/>
                </a:solidFill>
                <a:latin typeface="Arial" charset="0"/>
              </a:rPr>
              <a:t>among the state's invasive species stakeholders</a:t>
            </a:r>
          </a:p>
          <a:p>
            <a:pPr>
              <a:lnSpc>
                <a:spcPct val="120000"/>
              </a:lnSpc>
              <a:spcAft>
                <a:spcPts val="1100"/>
              </a:spcAft>
            </a:pPr>
            <a:r>
              <a:rPr lang="en-US" sz="5000" b="1" dirty="0">
                <a:solidFill>
                  <a:srgbClr val="000000"/>
                </a:solidFill>
                <a:latin typeface="Arial" charset="0"/>
              </a:rPr>
              <a:t>Implement a coordinated response </a:t>
            </a:r>
            <a:r>
              <a:rPr lang="en-US" sz="5000" dirty="0">
                <a:solidFill>
                  <a:srgbClr val="000000"/>
                </a:solidFill>
                <a:latin typeface="Arial" charset="0"/>
              </a:rPr>
              <a:t>to address invasive species issues on a statewide level</a:t>
            </a:r>
          </a:p>
          <a:p>
            <a:pPr>
              <a:lnSpc>
                <a:spcPct val="120000"/>
              </a:lnSpc>
              <a:spcAft>
                <a:spcPts val="1100"/>
              </a:spcAft>
            </a:pPr>
            <a:r>
              <a:rPr lang="en-US" sz="5000" dirty="0">
                <a:solidFill>
                  <a:srgbClr val="000000"/>
                </a:solidFill>
                <a:latin typeface="Arial" charset="0"/>
              </a:rPr>
              <a:t>Provide a venue for </a:t>
            </a:r>
            <a:r>
              <a:rPr lang="en-US" sz="5000" b="1" dirty="0">
                <a:solidFill>
                  <a:srgbClr val="000000"/>
                </a:solidFill>
                <a:latin typeface="Arial" charset="0"/>
              </a:rPr>
              <a:t>sharing information </a:t>
            </a:r>
            <a:r>
              <a:rPr lang="en-US" sz="5000" dirty="0">
                <a:solidFill>
                  <a:srgbClr val="000000"/>
                </a:solidFill>
                <a:latin typeface="Arial" charset="0"/>
              </a:rPr>
              <a:t>about key invasive strategies</a:t>
            </a:r>
          </a:p>
          <a:p>
            <a:pPr>
              <a:lnSpc>
                <a:spcPct val="120000"/>
              </a:lnSpc>
              <a:spcAft>
                <a:spcPts val="1100"/>
              </a:spcAft>
            </a:pPr>
            <a:r>
              <a:rPr lang="en-US" sz="5000" dirty="0">
                <a:solidFill>
                  <a:srgbClr val="000000"/>
                </a:solidFill>
                <a:latin typeface="Arial" charset="0"/>
              </a:rPr>
              <a:t>Create </a:t>
            </a:r>
            <a:r>
              <a:rPr lang="en-US" sz="5000" b="1" dirty="0">
                <a:solidFill>
                  <a:srgbClr val="000000"/>
                </a:solidFill>
                <a:latin typeface="Arial" charset="0"/>
              </a:rPr>
              <a:t>public awareness </a:t>
            </a:r>
            <a:r>
              <a:rPr lang="en-US" sz="5000" dirty="0">
                <a:solidFill>
                  <a:srgbClr val="000000"/>
                </a:solidFill>
                <a:latin typeface="Arial" charset="0"/>
              </a:rPr>
              <a:t>of the problems posed by invasive species in Texas</a:t>
            </a:r>
            <a:endParaRPr lang="en-US" dirty="0" smtClean="0">
              <a:cs typeface="Calibri"/>
            </a:endParaRPr>
          </a:p>
          <a:p>
            <a:endParaRPr lang="en-US" dirty="0">
              <a:cs typeface="Calibri"/>
            </a:endParaRPr>
          </a:p>
        </p:txBody>
      </p:sp>
      <p:cxnSp>
        <p:nvCxnSpPr>
          <p:cNvPr id="5" name="Straight Arrow Connector 4"/>
          <p:cNvCxnSpPr/>
          <p:nvPr/>
        </p:nvCxnSpPr>
        <p:spPr>
          <a:xfrm>
            <a:off x="3475790" y="3475791"/>
            <a:ext cx="831330" cy="2571497"/>
          </a:xfrm>
          <a:prstGeom prst="straightConnector1">
            <a:avLst/>
          </a:prstGeom>
          <a:ln w="57150" cmpd="sng">
            <a:solidFill>
              <a:srgbClr val="800000"/>
            </a:solidFill>
            <a:headEnd type="none"/>
            <a:tailEnd type="stealth" w="lg" len="lg"/>
          </a:ln>
        </p:spPr>
        <p:style>
          <a:lnRef idx="2">
            <a:schemeClr val="accent2"/>
          </a:lnRef>
          <a:fillRef idx="0">
            <a:schemeClr val="accent2"/>
          </a:fillRef>
          <a:effectRef idx="1">
            <a:schemeClr val="accent2"/>
          </a:effectRef>
          <a:fontRef idx="minor">
            <a:schemeClr val="tx1"/>
          </a:fontRef>
        </p:style>
      </p:cxnSp>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49312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616196"/>
            <a:ext cx="9144000" cy="5237491"/>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842988"/>
            <a:ext cx="8229600" cy="640078"/>
          </a:xfrm>
        </p:spPr>
        <p:txBody>
          <a:bodyPr>
            <a:normAutofit/>
          </a:bodyPr>
          <a:lstStyle/>
          <a:p>
            <a:r>
              <a:rPr lang="en-US" sz="3000" dirty="0">
                <a:solidFill>
                  <a:srgbClr val="000000"/>
                </a:solidFill>
                <a:latin typeface="WC ROUGHTRAD Bta"/>
                <a:cs typeface="WC ROUGHTRAD Bta"/>
              </a:rPr>
              <a:t>Texasinvasives.org</a:t>
            </a:r>
            <a:endParaRPr lang="en-US" sz="3000" dirty="0"/>
          </a:p>
        </p:txBody>
      </p:sp>
      <p:sp>
        <p:nvSpPr>
          <p:cNvPr id="3" name="Rectangle 2"/>
          <p:cNvSpPr/>
          <p:nvPr/>
        </p:nvSpPr>
        <p:spPr>
          <a:xfrm>
            <a:off x="277908" y="2047819"/>
            <a:ext cx="4241870" cy="4185762"/>
          </a:xfrm>
          <a:prstGeom prst="rect">
            <a:avLst/>
          </a:prstGeom>
        </p:spPr>
        <p:txBody>
          <a:bodyPr wrap="square" lIns="91418" tIns="45709" rIns="91418" bIns="45709">
            <a:spAutoFit/>
          </a:bodyPr>
          <a:lstStyle/>
          <a:p>
            <a:r>
              <a:rPr lang="en-US" sz="2800" b="1" dirty="0"/>
              <a:t>Invasives Database</a:t>
            </a:r>
          </a:p>
          <a:p>
            <a:endParaRPr lang="en-US" b="1" i="1" dirty="0"/>
          </a:p>
          <a:p>
            <a:pPr marL="285684" indent="-285684">
              <a:spcAft>
                <a:spcPts val="600"/>
              </a:spcAft>
              <a:buFont typeface="Arial"/>
              <a:buChar char="•"/>
            </a:pPr>
            <a:r>
              <a:rPr lang="en-US" sz="2000" dirty="0">
                <a:latin typeface="Trebuchet MS"/>
                <a:cs typeface="Trebuchet MS"/>
              </a:rPr>
              <a:t>Illustrated Descriptions</a:t>
            </a:r>
          </a:p>
          <a:p>
            <a:pPr marL="285684" indent="-285684">
              <a:spcAft>
                <a:spcPts val="600"/>
              </a:spcAft>
              <a:buFont typeface="Arial"/>
              <a:buChar char="•"/>
            </a:pPr>
            <a:r>
              <a:rPr lang="en-US" sz="2000" dirty="0">
                <a:latin typeface="Trebuchet MS"/>
                <a:cs typeface="Trebuchet MS"/>
              </a:rPr>
              <a:t>Ecological Information</a:t>
            </a:r>
          </a:p>
          <a:p>
            <a:pPr marL="285684" indent="-285684">
              <a:spcAft>
                <a:spcPts val="600"/>
              </a:spcAft>
              <a:buFont typeface="Arial"/>
              <a:buChar char="•"/>
            </a:pPr>
            <a:r>
              <a:rPr lang="en-US" sz="2000" dirty="0">
                <a:latin typeface="Trebuchet MS"/>
                <a:cs typeface="Trebuchet MS"/>
              </a:rPr>
              <a:t>Distribution &amp; Habitat</a:t>
            </a:r>
          </a:p>
          <a:p>
            <a:pPr marL="285684" indent="-285684">
              <a:spcAft>
                <a:spcPts val="600"/>
              </a:spcAft>
              <a:buFont typeface="Arial"/>
              <a:buChar char="•"/>
            </a:pPr>
            <a:r>
              <a:rPr lang="en-US" sz="2000" dirty="0">
                <a:latin typeface="Trebuchet MS"/>
                <a:cs typeface="Trebuchet MS"/>
              </a:rPr>
              <a:t>Biology &amp; Spread</a:t>
            </a:r>
          </a:p>
          <a:p>
            <a:pPr marL="285684" indent="-285684">
              <a:spcAft>
                <a:spcPts val="600"/>
              </a:spcAft>
              <a:buFont typeface="Arial"/>
              <a:buChar char="•"/>
            </a:pPr>
            <a:r>
              <a:rPr lang="en-US" sz="2000" dirty="0">
                <a:latin typeface="Trebuchet MS"/>
                <a:cs typeface="Trebuchet MS"/>
              </a:rPr>
              <a:t>History of Introduction</a:t>
            </a:r>
          </a:p>
          <a:p>
            <a:pPr marL="285684" indent="-285684">
              <a:spcAft>
                <a:spcPts val="600"/>
              </a:spcAft>
              <a:buFont typeface="Arial"/>
              <a:buChar char="•"/>
            </a:pPr>
            <a:r>
              <a:rPr lang="en-US" sz="2000" dirty="0">
                <a:latin typeface="Trebuchet MS"/>
                <a:cs typeface="Trebuchet MS"/>
              </a:rPr>
              <a:t>Ecological Threats</a:t>
            </a:r>
          </a:p>
          <a:p>
            <a:pPr marL="285684" indent="-285684">
              <a:spcAft>
                <a:spcPts val="600"/>
              </a:spcAft>
              <a:buFont typeface="Arial"/>
              <a:buChar char="•"/>
            </a:pPr>
            <a:r>
              <a:rPr lang="en-US" sz="2000" dirty="0">
                <a:latin typeface="Trebuchet MS"/>
                <a:cs typeface="Trebuchet MS"/>
              </a:rPr>
              <a:t>Control &amp; Management</a:t>
            </a:r>
          </a:p>
          <a:p>
            <a:pPr marL="285684" indent="-285684">
              <a:spcAft>
                <a:spcPts val="600"/>
              </a:spcAft>
              <a:buFont typeface="Arial"/>
              <a:buChar char="•"/>
            </a:pPr>
            <a:r>
              <a:rPr lang="en-US" sz="2000" dirty="0">
                <a:latin typeface="Trebuchet MS"/>
                <a:cs typeface="Trebuchet MS"/>
              </a:rPr>
              <a:t>Native Look-a-likes</a:t>
            </a:r>
          </a:p>
          <a:p>
            <a:pPr marL="285684" indent="-285684">
              <a:spcAft>
                <a:spcPts val="600"/>
              </a:spcAft>
              <a:buFont typeface="Arial"/>
              <a:buChar char="•"/>
            </a:pPr>
            <a:r>
              <a:rPr lang="en-US" sz="2000" dirty="0">
                <a:latin typeface="Trebuchet MS"/>
                <a:cs typeface="Trebuchet MS"/>
              </a:rPr>
              <a:t>References</a:t>
            </a:r>
          </a:p>
        </p:txBody>
      </p:sp>
      <p:pic>
        <p:nvPicPr>
          <p:cNvPr id="11" name="Picture 10" descr="EABScreen.tiff"/>
          <p:cNvPicPr>
            <a:picLocks noChangeAspect="1"/>
          </p:cNvPicPr>
          <p:nvPr/>
        </p:nvPicPr>
        <p:blipFill rotWithShape="1">
          <a:blip r:embed="rId6" cstate="print">
            <a:extLst>
              <a:ext uri="{28A0092B-C50C-407E-A947-70E740481C1C}">
                <a14:useLocalDpi xmlns:a14="http://schemas.microsoft.com/office/drawing/2010/main"/>
              </a:ext>
            </a:extLst>
          </a:blip>
          <a:srcRect l="4849" r="6274"/>
          <a:stretch/>
        </p:blipFill>
        <p:spPr>
          <a:xfrm>
            <a:off x="4519778" y="2220979"/>
            <a:ext cx="4316435" cy="3922878"/>
          </a:xfrm>
          <a:prstGeom prst="rect">
            <a:avLst/>
          </a:prstGeom>
          <a:ln w="15875">
            <a:solidFill>
              <a:schemeClr val="tx1"/>
            </a:solidFill>
          </a:ln>
        </p:spPr>
      </p:pic>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659019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616194"/>
            <a:ext cx="9144000" cy="5241805"/>
            <a:chOff x="0" y="1486797"/>
            <a:chExt cx="9144000" cy="4404988"/>
          </a:xfrm>
        </p:grpSpPr>
        <p:pic>
          <p:nvPicPr>
            <p:cNvPr id="25" name="Picture 2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6" name="Picture 2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7" name="Picture 2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534677"/>
            <a:ext cx="8229600" cy="966074"/>
          </a:xfrm>
        </p:spPr>
        <p:txBody>
          <a:bodyPr>
            <a:normAutofit/>
          </a:bodyPr>
          <a:lstStyle/>
          <a:p>
            <a:r>
              <a:rPr lang="en-US" sz="3000" dirty="0">
                <a:latin typeface="WC ROUGHTRAD Bta"/>
                <a:cs typeface="WC ROUGHTRAD Bta"/>
              </a:rPr>
              <a:t>Invasive Species in Texas</a:t>
            </a:r>
            <a:r>
              <a:rPr lang="en-US" sz="3300" dirty="0"/>
              <a:t/>
            </a:r>
            <a:br>
              <a:rPr lang="en-US" sz="3300" dirty="0"/>
            </a:br>
            <a:r>
              <a:rPr lang="en-US" sz="2400" dirty="0"/>
              <a:t>Invasive Plant Eco Alerts by Region</a:t>
            </a:r>
          </a:p>
        </p:txBody>
      </p:sp>
      <p:pic>
        <p:nvPicPr>
          <p:cNvPr id="9" name="Picture 35" descr="TPWD_ecoregion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49590" y="2976890"/>
            <a:ext cx="30432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02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31308" y="1994864"/>
            <a:ext cx="2778585" cy="20328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873540" y="3591956"/>
            <a:ext cx="1270061" cy="369332"/>
          </a:xfrm>
          <a:prstGeom prst="rect">
            <a:avLst/>
          </a:prstGeom>
          <a:noFill/>
        </p:spPr>
        <p:txBody>
          <a:bodyPr wrap="square" lIns="91418" tIns="45709" rIns="91418" bIns="45709" rtlCol="0">
            <a:spAutoFit/>
          </a:bodyPr>
          <a:lstStyle/>
          <a:p>
            <a:pPr algn="ctr"/>
            <a:r>
              <a:rPr lang="en-US" b="1" dirty="0" smtClean="0">
                <a:solidFill>
                  <a:schemeClr val="bg1"/>
                </a:solidFill>
              </a:rPr>
              <a:t>Salt cedar</a:t>
            </a:r>
            <a:endParaRPr lang="en-US" b="1" dirty="0">
              <a:solidFill>
                <a:schemeClr val="bg1"/>
              </a:solidFill>
            </a:endParaRPr>
          </a:p>
        </p:txBody>
      </p:sp>
      <p:pic>
        <p:nvPicPr>
          <p:cNvPr id="38" name="Picture 23" descr="corizocane1"/>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24299" y="4495931"/>
            <a:ext cx="2785595" cy="1857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73538" y="5882650"/>
            <a:ext cx="1641062" cy="369332"/>
          </a:xfrm>
          <a:prstGeom prst="rect">
            <a:avLst/>
          </a:prstGeom>
          <a:noFill/>
        </p:spPr>
        <p:txBody>
          <a:bodyPr wrap="square" lIns="91418" tIns="45709" rIns="91418" bIns="45709" rtlCol="0">
            <a:spAutoFit/>
          </a:bodyPr>
          <a:lstStyle/>
          <a:p>
            <a:r>
              <a:rPr lang="en-US" b="1" dirty="0" smtClean="0">
                <a:solidFill>
                  <a:schemeClr val="bg1"/>
                </a:solidFill>
              </a:rPr>
              <a:t>Giant reed</a:t>
            </a:r>
            <a:endParaRPr lang="en-US" b="1" dirty="0">
              <a:solidFill>
                <a:schemeClr val="bg1"/>
              </a:solidFill>
            </a:endParaRPr>
          </a:p>
        </p:txBody>
      </p:sp>
      <p:pic>
        <p:nvPicPr>
          <p:cNvPr id="52"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196243" y="2031975"/>
            <a:ext cx="2665875" cy="19585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6991507" y="3534236"/>
            <a:ext cx="1270061" cy="369332"/>
          </a:xfrm>
          <a:prstGeom prst="rect">
            <a:avLst/>
          </a:prstGeom>
          <a:noFill/>
        </p:spPr>
        <p:txBody>
          <a:bodyPr wrap="square" lIns="91418" tIns="45709" rIns="91418" bIns="45709" rtlCol="0">
            <a:spAutoFit/>
          </a:bodyPr>
          <a:lstStyle/>
          <a:p>
            <a:pPr algn="ctr"/>
            <a:r>
              <a:rPr lang="en-US" b="1" dirty="0" smtClean="0">
                <a:solidFill>
                  <a:schemeClr val="bg1"/>
                </a:solidFill>
              </a:rPr>
              <a:t>Kudzu</a:t>
            </a:r>
            <a:endParaRPr lang="en-US" b="1" dirty="0">
              <a:solidFill>
                <a:schemeClr val="bg1"/>
              </a:solidFill>
            </a:endParaRPr>
          </a:p>
        </p:txBody>
      </p:sp>
      <p:pic>
        <p:nvPicPr>
          <p:cNvPr id="58" name="Picture 22" descr="Hya Rio DCP_0008_000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96243" y="4495929"/>
            <a:ext cx="2665875" cy="1777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6632335" y="4414513"/>
            <a:ext cx="1879661" cy="369332"/>
          </a:xfrm>
          <a:prstGeom prst="rect">
            <a:avLst/>
          </a:prstGeom>
          <a:noFill/>
        </p:spPr>
        <p:txBody>
          <a:bodyPr wrap="square" lIns="91418" tIns="45709" rIns="91418" bIns="45709" rtlCol="0">
            <a:spAutoFit/>
          </a:bodyPr>
          <a:lstStyle/>
          <a:p>
            <a:r>
              <a:rPr lang="en-US" b="1" dirty="0" smtClean="0"/>
              <a:t>Water hyacinth</a:t>
            </a:r>
            <a:endParaRPr lang="en-US" b="1" dirty="0"/>
          </a:p>
        </p:txBody>
      </p:sp>
      <p:cxnSp>
        <p:nvCxnSpPr>
          <p:cNvPr id="60" name="Straight Arrow Connector 59"/>
          <p:cNvCxnSpPr/>
          <p:nvPr/>
        </p:nvCxnSpPr>
        <p:spPr>
          <a:xfrm>
            <a:off x="3049588" y="3591956"/>
            <a:ext cx="546762" cy="6789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2" name="Straight Arrow Connector 61"/>
          <p:cNvCxnSpPr/>
          <p:nvPr/>
        </p:nvCxnSpPr>
        <p:spPr>
          <a:xfrm flipV="1">
            <a:off x="3049590" y="3652492"/>
            <a:ext cx="883919" cy="259949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4" name="Straight Arrow Connector 63"/>
          <p:cNvCxnSpPr/>
          <p:nvPr/>
        </p:nvCxnSpPr>
        <p:spPr>
          <a:xfrm flipV="1">
            <a:off x="3049588" y="4345130"/>
            <a:ext cx="1535758" cy="190685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6" name="Straight Arrow Connector 65"/>
          <p:cNvCxnSpPr/>
          <p:nvPr/>
        </p:nvCxnSpPr>
        <p:spPr>
          <a:xfrm flipV="1">
            <a:off x="3009892" y="4345129"/>
            <a:ext cx="2069952" cy="190685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8" name="Straight Arrow Connector 67"/>
          <p:cNvCxnSpPr/>
          <p:nvPr/>
        </p:nvCxnSpPr>
        <p:spPr>
          <a:xfrm flipH="1" flipV="1">
            <a:off x="4248189" y="4640234"/>
            <a:ext cx="1948052" cy="124241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0" name="Straight Arrow Connector 69"/>
          <p:cNvCxnSpPr/>
          <p:nvPr/>
        </p:nvCxnSpPr>
        <p:spPr>
          <a:xfrm flipH="1">
            <a:off x="5293377" y="3652490"/>
            <a:ext cx="9028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5417003" y="3652492"/>
            <a:ext cx="779238" cy="5247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9" name="Picture 28" descr="header_logo.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05582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2018570"/>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a:bodyPr>
          <a:lstStyle/>
          <a:p>
            <a:r>
              <a:rPr lang="en-US" sz="3300" dirty="0" err="1">
                <a:latin typeface="WC ROUGHTRAD Bta"/>
                <a:cs typeface="WC ROUGHTRAD Bta"/>
              </a:rPr>
              <a:t>Texasinvasives.org</a:t>
            </a:r>
            <a:endParaRPr lang="en-US" sz="2400" dirty="0"/>
          </a:p>
        </p:txBody>
      </p:sp>
      <p:sp>
        <p:nvSpPr>
          <p:cNvPr id="11" name="Content Placeholder 8"/>
          <p:cNvSpPr>
            <a:spLocks noGrp="1"/>
          </p:cNvSpPr>
          <p:nvPr>
            <p:ph idx="1"/>
          </p:nvPr>
        </p:nvSpPr>
        <p:spPr>
          <a:xfrm>
            <a:off x="243788" y="2583025"/>
            <a:ext cx="7171749" cy="3546403"/>
          </a:xfrm>
        </p:spPr>
        <p:txBody>
          <a:bodyPr>
            <a:normAutofit/>
          </a:bodyPr>
          <a:lstStyle/>
          <a:p>
            <a:pPr marL="0" indent="0" algn="ctr">
              <a:buNone/>
            </a:pPr>
            <a:r>
              <a:rPr lang="en-US" sz="4000" dirty="0">
                <a:solidFill>
                  <a:srgbClr val="000000"/>
                </a:solidFill>
                <a:cs typeface="Arial"/>
                <a:hlinkClick r:id="rId6"/>
              </a:rPr>
              <a:t>Let’s look at the website</a:t>
            </a:r>
            <a:endParaRPr lang="en-US" sz="4000" i="1" dirty="0"/>
          </a:p>
        </p:txBody>
      </p:sp>
      <p:pic>
        <p:nvPicPr>
          <p:cNvPr id="9" name="Picture 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65874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2226408"/>
            <a:ext cx="8686800" cy="3704446"/>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4400" dirty="0" smtClean="0">
                <a:solidFill>
                  <a:schemeClr val="accent6">
                    <a:lumMod val="50000"/>
                  </a:schemeClr>
                </a:solidFill>
                <a:latin typeface="WC ROUGHTRAD Bta"/>
                <a:cs typeface="WC ROUGHTRAD Bta"/>
              </a:rPr>
              <a:t>Take Action!</a:t>
            </a:r>
            <a:endParaRPr lang="en-US" sz="4400" dirty="0">
              <a:solidFill>
                <a:schemeClr val="accent6">
                  <a:lumMod val="50000"/>
                </a:schemeClr>
              </a:solidFill>
              <a:latin typeface="WC ROUGHTRAD Bta"/>
              <a:cs typeface="WC ROUGHTRAD Bta"/>
            </a:endParaRPr>
          </a:p>
          <a:p>
            <a:pPr algn="ctr"/>
            <a:endParaRPr lang="en-US" sz="2800" dirty="0">
              <a:solidFill>
                <a:schemeClr val="accent6">
                  <a:lumMod val="50000"/>
                </a:schemeClr>
              </a:solidFill>
              <a:latin typeface="WC ROUGHTRAD Bta"/>
              <a:cs typeface="WC ROUGHTRAD Bta"/>
            </a:endParaRPr>
          </a:p>
          <a:p>
            <a:pPr algn="ctr"/>
            <a:r>
              <a:rPr lang="en-US" sz="3600" b="1" i="1" dirty="0" smtClean="0">
                <a:solidFill>
                  <a:schemeClr val="accent6">
                    <a:lumMod val="75000"/>
                  </a:schemeClr>
                </a:solidFill>
                <a:latin typeface="+mj-lt"/>
                <a:cs typeface="WC ROUGHTRAD Bta"/>
              </a:rPr>
              <a:t>The Invaders of Texas </a:t>
            </a:r>
          </a:p>
          <a:p>
            <a:pPr algn="ctr"/>
            <a:r>
              <a:rPr lang="en-US" sz="3600" b="1" i="1" dirty="0" smtClean="0">
                <a:solidFill>
                  <a:schemeClr val="accent6">
                    <a:lumMod val="75000"/>
                  </a:schemeClr>
                </a:solidFill>
                <a:latin typeface="+mj-lt"/>
                <a:cs typeface="WC ROUGHTRAD Bta"/>
              </a:rPr>
              <a:t>Citizen Scientist Program</a:t>
            </a:r>
            <a:endParaRPr lang="en-US" sz="2800" b="1" i="1" dirty="0">
              <a:solidFill>
                <a:schemeClr val="accent6">
                  <a:lumMod val="75000"/>
                </a:schemeClr>
              </a:solidFill>
              <a:latin typeface="+mj-lt"/>
              <a:cs typeface="WC ROUGHTRAD Bta"/>
            </a:endParaRPr>
          </a:p>
          <a:p>
            <a:endParaRPr lang="en-US" sz="2400" b="1" i="1" dirty="0">
              <a:solidFill>
                <a:schemeClr val="accent6">
                  <a:lumMod val="75000"/>
                </a:schemeClr>
              </a:solidFill>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1506903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486798"/>
            <a:ext cx="9144000" cy="5371203"/>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53702"/>
            <a:ext cx="8229600" cy="640078"/>
          </a:xfrm>
        </p:spPr>
        <p:txBody>
          <a:bodyPr>
            <a:normAutofit fontScale="90000"/>
          </a:bodyPr>
          <a:lstStyle/>
          <a:p>
            <a:r>
              <a:rPr lang="en-US" sz="3300" dirty="0">
                <a:latin typeface="WC ROUGHTRAD Bta"/>
                <a:cs typeface="WC ROUGHTRAD Bta"/>
              </a:rPr>
              <a:t>Invaders of Texas</a:t>
            </a:r>
            <a:r>
              <a:rPr lang="en-US" sz="3300" dirty="0"/>
              <a:t/>
            </a:r>
            <a:br>
              <a:rPr lang="en-US" sz="3300" dirty="0"/>
            </a:br>
            <a:r>
              <a:rPr lang="en-US" sz="2400" dirty="0"/>
              <a:t>Detect and Report Invasive Species</a:t>
            </a:r>
          </a:p>
        </p:txBody>
      </p:sp>
      <p:sp>
        <p:nvSpPr>
          <p:cNvPr id="11" name="Text Box 6"/>
          <p:cNvSpPr txBox="1">
            <a:spLocks noChangeArrowheads="1"/>
          </p:cNvSpPr>
          <p:nvPr/>
        </p:nvSpPr>
        <p:spPr bwMode="auto">
          <a:xfrm>
            <a:off x="242987" y="2187839"/>
            <a:ext cx="4910326"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p>
            <a:pPr marL="285684" indent="-285684">
              <a:spcAft>
                <a:spcPts val="1200"/>
              </a:spcAft>
              <a:buFont typeface="Arial"/>
              <a:buChar char="•"/>
            </a:pPr>
            <a:r>
              <a:rPr lang="en-US" sz="2400" kern="0" dirty="0">
                <a:cs typeface="Calibri"/>
              </a:rPr>
              <a:t>Innovative campaign whereby volunteer </a:t>
            </a:r>
            <a:r>
              <a:rPr lang="en-US" sz="2400" kern="0" dirty="0">
                <a:solidFill>
                  <a:srgbClr val="DDDD00"/>
                </a:solidFill>
                <a:cs typeface="Calibri"/>
              </a:rPr>
              <a:t>"citizen scientists" </a:t>
            </a:r>
            <a:r>
              <a:rPr lang="en-US" sz="2400" kern="0" dirty="0">
                <a:cs typeface="Calibri"/>
              </a:rPr>
              <a:t>are trained to </a:t>
            </a:r>
            <a:r>
              <a:rPr lang="en-US" sz="2400" kern="0" dirty="0">
                <a:solidFill>
                  <a:srgbClr val="000000"/>
                </a:solidFill>
                <a:cs typeface="Calibri"/>
              </a:rPr>
              <a:t>detect and report invasive species in their communities.</a:t>
            </a:r>
          </a:p>
          <a:p>
            <a:pPr marL="285684" indent="-285684">
              <a:spcAft>
                <a:spcPts val="1200"/>
              </a:spcAft>
              <a:buFont typeface="Arial"/>
              <a:buChar char="•"/>
            </a:pPr>
            <a:r>
              <a:rPr lang="en-US" sz="2400" kern="0" dirty="0">
                <a:solidFill>
                  <a:srgbClr val="000000"/>
                </a:solidFill>
                <a:cs typeface="Calibri"/>
              </a:rPr>
              <a:t>10-year anniversary</a:t>
            </a:r>
          </a:p>
          <a:p>
            <a:pPr marL="285684" indent="-285684">
              <a:spcAft>
                <a:spcPts val="1200"/>
              </a:spcAft>
              <a:buFont typeface="Arial"/>
              <a:buChar char="•"/>
            </a:pPr>
            <a:r>
              <a:rPr lang="en-US" sz="2400" b="1" kern="0" dirty="0" smtClean="0">
                <a:solidFill>
                  <a:srgbClr val="000000"/>
                </a:solidFill>
                <a:cs typeface="Calibri"/>
              </a:rPr>
              <a:t>This is YOU!</a:t>
            </a:r>
            <a:r>
              <a:rPr lang="en-US" sz="2400" kern="0" dirty="0" smtClean="0">
                <a:solidFill>
                  <a:srgbClr val="000000"/>
                </a:solidFill>
                <a:cs typeface="Calibri"/>
              </a:rPr>
              <a:t>!</a:t>
            </a:r>
            <a:endParaRPr lang="en-US" sz="2400" kern="0" dirty="0">
              <a:solidFill>
                <a:srgbClr val="000000"/>
              </a:solidFill>
              <a:cs typeface="Calibri"/>
            </a:endParaRPr>
          </a:p>
          <a:p>
            <a:pPr algn="just" eaLnBrk="1" hangingPunct="1"/>
            <a:endParaRPr lang="en-US" sz="2000" dirty="0">
              <a:solidFill>
                <a:srgbClr val="000000"/>
              </a:solidFill>
              <a:latin typeface="Trebuchet MS"/>
              <a:cs typeface="Trebuchet MS"/>
            </a:endParaRPr>
          </a:p>
          <a:p>
            <a:pPr algn="just" eaLnBrk="1" hangingPunct="1"/>
            <a:endParaRPr lang="en-US" sz="2000" dirty="0">
              <a:solidFill>
                <a:srgbClr val="000000"/>
              </a:solidFill>
              <a:latin typeface="Trebuchet MS"/>
              <a:cs typeface="Trebuchet MS"/>
            </a:endParaRPr>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076386" y="2508882"/>
            <a:ext cx="3595475" cy="3104655"/>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3626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fontScale="90000"/>
          </a:bodyPr>
          <a:lstStyle/>
          <a:p>
            <a:r>
              <a:rPr lang="en-US" sz="3300" b="1" dirty="0" smtClean="0">
                <a:latin typeface="WC ROUGHTRAD Bta"/>
                <a:cs typeface="WC ROUGHTRAD Bta"/>
              </a:rPr>
              <a:t>Introduction to the Invaders of Texas Program</a:t>
            </a:r>
            <a:endParaRPr lang="en-US" sz="2200" b="1" dirty="0">
              <a:latin typeface="WC ROUGHTRAD Bta"/>
              <a:cs typeface="WC ROUGHTRAD Bta"/>
            </a:endParaRPr>
          </a:p>
        </p:txBody>
      </p:sp>
      <p:sp>
        <p:nvSpPr>
          <p:cNvPr id="3" name="Content Placeholder 2"/>
          <p:cNvSpPr>
            <a:spLocks noGrp="1"/>
          </p:cNvSpPr>
          <p:nvPr>
            <p:ph idx="1"/>
          </p:nvPr>
        </p:nvSpPr>
        <p:spPr>
          <a:xfrm>
            <a:off x="457200" y="1744791"/>
            <a:ext cx="8229601" cy="4822718"/>
          </a:xfrm>
        </p:spPr>
        <p:txBody>
          <a:bodyPr>
            <a:normAutofit/>
          </a:bodyPr>
          <a:lstStyle/>
          <a:p>
            <a:pPr marL="0" lvl="0" indent="0">
              <a:buNone/>
            </a:pPr>
            <a:r>
              <a:rPr lang="en-US" sz="2800" b="1" dirty="0" smtClean="0"/>
              <a:t>History of the Program</a:t>
            </a:r>
          </a:p>
          <a:p>
            <a:pPr marL="285684" indent="-285684">
              <a:spcAft>
                <a:spcPts val="600"/>
              </a:spcAft>
            </a:pPr>
            <a:r>
              <a:rPr lang="en-US" sz="2000" kern="0" dirty="0" smtClean="0">
                <a:solidFill>
                  <a:srgbClr val="000000"/>
                </a:solidFill>
                <a:cs typeface="Calibri"/>
              </a:rPr>
              <a:t>Recognized </a:t>
            </a:r>
            <a:r>
              <a:rPr lang="en-US" sz="2000" kern="0" dirty="0">
                <a:solidFill>
                  <a:srgbClr val="000000"/>
                </a:solidFill>
                <a:cs typeface="Calibri"/>
              </a:rPr>
              <a:t>that battling invasives is going to take more than the government resources available.</a:t>
            </a:r>
          </a:p>
          <a:p>
            <a:pPr marL="285684" indent="-285684">
              <a:spcAft>
                <a:spcPts val="600"/>
              </a:spcAft>
            </a:pPr>
            <a:r>
              <a:rPr lang="en-US" sz="2000" kern="0" dirty="0" smtClean="0">
                <a:cs typeface="Calibri"/>
              </a:rPr>
              <a:t>Volunteer </a:t>
            </a:r>
            <a:r>
              <a:rPr lang="en-US" sz="2000" kern="0" dirty="0" smtClean="0">
                <a:solidFill>
                  <a:srgbClr val="DDDD00"/>
                </a:solidFill>
                <a:cs typeface="Calibri"/>
              </a:rPr>
              <a:t>"citizen scientists" </a:t>
            </a:r>
            <a:r>
              <a:rPr lang="en-US" sz="2000" kern="0" dirty="0" smtClean="0">
                <a:cs typeface="Calibri"/>
              </a:rPr>
              <a:t>are trained to </a:t>
            </a:r>
            <a:r>
              <a:rPr lang="en-US" sz="2000" kern="0" dirty="0" smtClean="0">
                <a:solidFill>
                  <a:srgbClr val="000000"/>
                </a:solidFill>
                <a:cs typeface="Calibri"/>
              </a:rPr>
              <a:t>detect and report invasive species in their communities.</a:t>
            </a:r>
          </a:p>
          <a:p>
            <a:pPr marL="285684" indent="-285684">
              <a:spcAft>
                <a:spcPts val="600"/>
              </a:spcAft>
            </a:pPr>
            <a:r>
              <a:rPr lang="en-US" sz="2000" kern="0" dirty="0" smtClean="0">
                <a:solidFill>
                  <a:srgbClr val="000000"/>
                </a:solidFill>
                <a:cs typeface="Calibri"/>
              </a:rPr>
              <a:t>Established in 2005.</a:t>
            </a:r>
          </a:p>
          <a:p>
            <a:pPr marL="285684" indent="-285684">
              <a:spcAft>
                <a:spcPts val="600"/>
              </a:spcAft>
            </a:pPr>
            <a:r>
              <a:rPr lang="en-US" sz="2000" dirty="0"/>
              <a:t>D</a:t>
            </a:r>
            <a:r>
              <a:rPr lang="en-US" sz="2000" dirty="0" smtClean="0"/>
              <a:t>esigned </a:t>
            </a:r>
            <a:r>
              <a:rPr lang="en-US" sz="2000" dirty="0"/>
              <a:t>to move the target audience beyond awareness to action on invasive </a:t>
            </a:r>
            <a:r>
              <a:rPr lang="en-US" sz="2000" dirty="0" smtClean="0"/>
              <a:t>species.</a:t>
            </a:r>
          </a:p>
          <a:p>
            <a:pPr marL="285684" indent="-285684">
              <a:spcAft>
                <a:spcPts val="600"/>
              </a:spcAft>
            </a:pPr>
            <a:r>
              <a:rPr lang="en-US" sz="2000" kern="0" dirty="0" smtClean="0">
                <a:solidFill>
                  <a:srgbClr val="000000"/>
                </a:solidFill>
                <a:cs typeface="Calibri"/>
              </a:rPr>
              <a:t>Covers all of Texas.</a:t>
            </a:r>
          </a:p>
          <a:p>
            <a:pPr marL="285684" indent="-285684">
              <a:spcAft>
                <a:spcPts val="600"/>
              </a:spcAft>
            </a:pPr>
            <a:r>
              <a:rPr lang="en-US" sz="2000" kern="0" dirty="0" smtClean="0">
                <a:solidFill>
                  <a:srgbClr val="000000"/>
                </a:solidFill>
                <a:cs typeface="Calibri"/>
              </a:rPr>
              <a:t>Data collected systematically and reported nationally.</a:t>
            </a:r>
          </a:p>
          <a:p>
            <a:pPr marL="285684" indent="-285684">
              <a:spcAft>
                <a:spcPts val="600"/>
              </a:spcAft>
            </a:pPr>
            <a:r>
              <a:rPr lang="en-US" sz="2000" kern="0" dirty="0" smtClean="0">
                <a:solidFill>
                  <a:srgbClr val="000000"/>
                </a:solidFill>
                <a:cs typeface="Calibri"/>
              </a:rPr>
              <a:t>Data available to local, state, and federal resource managers to facilitate their management efforts.</a:t>
            </a:r>
            <a:endParaRPr lang="en-US" sz="2000" kern="0" dirty="0">
              <a:solidFill>
                <a:srgbClr val="000000"/>
              </a:solidFill>
              <a:cs typeface="Calibri"/>
            </a:endParaRPr>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040906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542593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32659"/>
            <a:ext cx="8229600" cy="887298"/>
          </a:xfrm>
        </p:spPr>
        <p:txBody>
          <a:bodyPr>
            <a:normAutofit fontScale="90000"/>
          </a:bodyPr>
          <a:lstStyle/>
          <a:p>
            <a:r>
              <a:rPr lang="en-US" sz="3300" b="1" dirty="0" smtClean="0">
                <a:latin typeface="WC ROUGHTRAD Bta"/>
                <a:cs typeface="WC ROUGHTRAD Bta"/>
              </a:rPr>
              <a:t>Introduction to the Invaders of Texas Program</a:t>
            </a:r>
            <a:endParaRPr lang="en-US" sz="2200" b="1" dirty="0">
              <a:latin typeface="WC ROUGHTRAD Bta"/>
              <a:cs typeface="WC ROUGHTRAD Bta"/>
            </a:endParaRPr>
          </a:p>
        </p:txBody>
      </p:sp>
      <p:sp>
        <p:nvSpPr>
          <p:cNvPr id="3" name="Content Placeholder 2"/>
          <p:cNvSpPr>
            <a:spLocks noGrp="1"/>
          </p:cNvSpPr>
          <p:nvPr>
            <p:ph idx="1"/>
          </p:nvPr>
        </p:nvSpPr>
        <p:spPr>
          <a:xfrm>
            <a:off x="457200" y="2609913"/>
            <a:ext cx="8229601" cy="1451502"/>
          </a:xfrm>
        </p:spPr>
        <p:txBody>
          <a:bodyPr>
            <a:normAutofit/>
          </a:bodyPr>
          <a:lstStyle/>
          <a:p>
            <a:pPr marL="0" lvl="0" indent="0">
              <a:buNone/>
            </a:pPr>
            <a:r>
              <a:rPr lang="en-US" sz="2800" i="1" dirty="0" smtClean="0"/>
              <a:t>The </a:t>
            </a:r>
            <a:r>
              <a:rPr lang="en-US" sz="2800" i="1" dirty="0"/>
              <a:t>more trained eyes watching for invasive species, the better our chances of lessening or avoiding damage to our native landscape</a:t>
            </a:r>
            <a:r>
              <a:rPr lang="en-US" sz="2800" i="1" dirty="0" smtClean="0"/>
              <a:t>.</a:t>
            </a:r>
            <a:endParaRPr lang="en-US" sz="2800" b="1" i="1" dirty="0" smtClean="0"/>
          </a:p>
        </p:txBody>
      </p:sp>
      <p:pic>
        <p:nvPicPr>
          <p:cNvPr id="16" name="Picture 15"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41565698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486798"/>
            <a:ext cx="9144000" cy="5371203"/>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534679"/>
            <a:ext cx="8229600" cy="818519"/>
          </a:xfrm>
        </p:spPr>
        <p:txBody>
          <a:bodyPr>
            <a:normAutofit fontScale="90000"/>
          </a:bodyPr>
          <a:lstStyle/>
          <a:p>
            <a:r>
              <a:rPr lang="en-US" sz="3300" dirty="0">
                <a:latin typeface="WC ROUGHTRAD Bta"/>
                <a:cs typeface="WC ROUGHTRAD Bta"/>
              </a:rPr>
              <a:t>Invaders of Texas</a:t>
            </a:r>
            <a:r>
              <a:rPr lang="en-US" sz="3300" dirty="0"/>
              <a:t/>
            </a:r>
            <a:br>
              <a:rPr lang="en-US" sz="3300" dirty="0"/>
            </a:br>
            <a:r>
              <a:rPr lang="en-US" sz="2400" dirty="0"/>
              <a:t>Detect and Report Invasive Species</a:t>
            </a:r>
          </a:p>
        </p:txBody>
      </p:sp>
      <p:sp>
        <p:nvSpPr>
          <p:cNvPr id="11" name="Text Box 6"/>
          <p:cNvSpPr txBox="1">
            <a:spLocks noChangeArrowheads="1"/>
          </p:cNvSpPr>
          <p:nvPr/>
        </p:nvSpPr>
        <p:spPr bwMode="auto">
          <a:xfrm>
            <a:off x="242988" y="1744791"/>
            <a:ext cx="8505801" cy="64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p>
            <a:pPr algn="just" eaLnBrk="1" hangingPunct="1"/>
            <a:endParaRPr lang="en-US" dirty="0">
              <a:solidFill>
                <a:srgbClr val="000000"/>
              </a:solidFill>
              <a:latin typeface="Trebuchet MS"/>
              <a:cs typeface="Trebuchet MS"/>
            </a:endParaRPr>
          </a:p>
          <a:p>
            <a:pPr algn="just" eaLnBrk="1" hangingPunct="1"/>
            <a:endParaRPr lang="en-US" dirty="0">
              <a:solidFill>
                <a:srgbClr val="000000"/>
              </a:solidFill>
              <a:latin typeface="Trebuchet MS"/>
              <a:cs typeface="Trebuchet MS"/>
            </a:endParaRPr>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380122" y="2443697"/>
            <a:ext cx="3368666" cy="3104655"/>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Content Placeholder 8"/>
          <p:cNvGraphicFramePr>
            <a:graphicFrameLocks noGrp="1"/>
          </p:cNvGraphicFramePr>
          <p:nvPr>
            <p:ph idx="1"/>
            <p:extLst>
              <p:ext uri="{D42A27DB-BD31-4B8C-83A1-F6EECF244321}">
                <p14:modId xmlns:p14="http://schemas.microsoft.com/office/powerpoint/2010/main" val="3744236683"/>
              </p:ext>
            </p:extLst>
          </p:nvPr>
        </p:nvGraphicFramePr>
        <p:xfrm>
          <a:off x="72015" y="1814730"/>
          <a:ext cx="5484505" cy="4478138"/>
        </p:xfrm>
        <a:graphic>
          <a:graphicData uri="http://schemas.openxmlformats.org/drawingml/2006/chart">
            <c:chart xmlns:c="http://schemas.openxmlformats.org/drawingml/2006/chart" xmlns:r="http://schemas.openxmlformats.org/officeDocument/2006/relationships" r:id="rId7"/>
          </a:graphicData>
        </a:graphic>
      </p:graphicFrame>
      <p:pic>
        <p:nvPicPr>
          <p:cNvPr id="19" name="Picture 18"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511725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486798"/>
            <a:ext cx="9144000" cy="5371203"/>
            <a:chOff x="0" y="1486797"/>
            <a:chExt cx="9144000" cy="4404988"/>
          </a:xfrm>
        </p:grpSpPr>
        <p:pic>
          <p:nvPicPr>
            <p:cNvPr id="26" name="Picture 25"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7" name="Picture 26"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8" name="Picture 27"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Damages</a:t>
            </a:r>
            <a:r>
              <a:rPr lang="en-US" dirty="0" smtClean="0"/>
              <a:t/>
            </a:r>
            <a:br>
              <a:rPr lang="en-US" dirty="0" smtClean="0"/>
            </a:br>
            <a:r>
              <a:rPr lang="en-US" sz="2400" dirty="0"/>
              <a:t>Human Health &amp; Social/Recreational</a:t>
            </a:r>
          </a:p>
        </p:txBody>
      </p:sp>
      <p:sp>
        <p:nvSpPr>
          <p:cNvPr id="12" name="Content Placeholder 8"/>
          <p:cNvSpPr>
            <a:spLocks noGrp="1"/>
          </p:cNvSpPr>
          <p:nvPr>
            <p:ph idx="1"/>
          </p:nvPr>
        </p:nvSpPr>
        <p:spPr>
          <a:xfrm>
            <a:off x="229237" y="1814727"/>
            <a:ext cx="5881704" cy="4624223"/>
          </a:xfrm>
        </p:spPr>
        <p:txBody>
          <a:bodyPr>
            <a:normAutofit/>
          </a:bodyPr>
          <a:lstStyle/>
          <a:p>
            <a:pPr>
              <a:lnSpc>
                <a:spcPct val="110000"/>
              </a:lnSpc>
              <a:spcBef>
                <a:spcPts val="0"/>
              </a:spcBef>
            </a:pPr>
            <a:r>
              <a:rPr lang="en-US" sz="1800" b="1" dirty="0">
                <a:cs typeface="Calibri"/>
              </a:rPr>
              <a:t>Human Health</a:t>
            </a:r>
            <a:endParaRPr lang="en-US" sz="1800" b="1" i="1" dirty="0">
              <a:cs typeface="Calibri"/>
            </a:endParaRPr>
          </a:p>
          <a:p>
            <a:pPr lvl="1">
              <a:lnSpc>
                <a:spcPct val="110000"/>
              </a:lnSpc>
              <a:spcBef>
                <a:spcPts val="0"/>
              </a:spcBef>
            </a:pPr>
            <a:r>
              <a:rPr lang="en-US" sz="1800" dirty="0">
                <a:cs typeface="Calibri"/>
              </a:rPr>
              <a:t>Allergies</a:t>
            </a:r>
          </a:p>
          <a:p>
            <a:pPr lvl="2">
              <a:lnSpc>
                <a:spcPct val="110000"/>
              </a:lnSpc>
              <a:spcBef>
                <a:spcPts val="0"/>
              </a:spcBef>
            </a:pPr>
            <a:r>
              <a:rPr lang="en-US" sz="1800" dirty="0">
                <a:cs typeface="Calibri"/>
              </a:rPr>
              <a:t>Pollens</a:t>
            </a:r>
          </a:p>
          <a:p>
            <a:pPr lvl="2">
              <a:lnSpc>
                <a:spcPct val="110000"/>
              </a:lnSpc>
              <a:spcBef>
                <a:spcPts val="0"/>
              </a:spcBef>
            </a:pPr>
            <a:r>
              <a:rPr lang="en-US" sz="1800" dirty="0">
                <a:cs typeface="Calibri"/>
              </a:rPr>
              <a:t>Insect bites/stings</a:t>
            </a:r>
          </a:p>
          <a:p>
            <a:pPr lvl="1">
              <a:lnSpc>
                <a:spcPct val="110000"/>
              </a:lnSpc>
              <a:spcBef>
                <a:spcPts val="0"/>
              </a:spcBef>
            </a:pPr>
            <a:r>
              <a:rPr lang="en-US" sz="1800" dirty="0">
                <a:cs typeface="Calibri"/>
              </a:rPr>
              <a:t>Injury/disease</a:t>
            </a:r>
          </a:p>
          <a:p>
            <a:pPr lvl="2">
              <a:lnSpc>
                <a:spcPct val="110000"/>
              </a:lnSpc>
              <a:spcBef>
                <a:spcPts val="0"/>
              </a:spcBef>
            </a:pPr>
            <a:r>
              <a:rPr lang="en-US" sz="1800" dirty="0">
                <a:cs typeface="Calibri"/>
              </a:rPr>
              <a:t>Insect bites/stings</a:t>
            </a:r>
          </a:p>
          <a:p>
            <a:pPr lvl="2">
              <a:lnSpc>
                <a:spcPct val="110000"/>
              </a:lnSpc>
              <a:spcBef>
                <a:spcPts val="0"/>
              </a:spcBef>
            </a:pPr>
            <a:r>
              <a:rPr lang="en-US" sz="1800" dirty="0">
                <a:cs typeface="Calibri"/>
              </a:rPr>
              <a:t>Skin rashes/burns</a:t>
            </a:r>
          </a:p>
          <a:p>
            <a:pPr lvl="2">
              <a:lnSpc>
                <a:spcPct val="110000"/>
              </a:lnSpc>
              <a:spcBef>
                <a:spcPts val="0"/>
              </a:spcBef>
            </a:pPr>
            <a:r>
              <a:rPr lang="en-US" sz="1800" dirty="0">
                <a:cs typeface="Calibri"/>
              </a:rPr>
              <a:t>SARS </a:t>
            </a:r>
          </a:p>
          <a:p>
            <a:pPr lvl="2">
              <a:lnSpc>
                <a:spcPct val="110000"/>
              </a:lnSpc>
              <a:spcBef>
                <a:spcPts val="0"/>
              </a:spcBef>
            </a:pPr>
            <a:r>
              <a:rPr lang="en-US" sz="1800" dirty="0">
                <a:cs typeface="Calibri"/>
              </a:rPr>
              <a:t>“Bird flu”</a:t>
            </a:r>
          </a:p>
          <a:p>
            <a:pPr lvl="1">
              <a:lnSpc>
                <a:spcPct val="110000"/>
              </a:lnSpc>
              <a:spcBef>
                <a:spcPts val="0"/>
              </a:spcBef>
            </a:pPr>
            <a:r>
              <a:rPr lang="en-US" sz="1800" dirty="0">
                <a:cs typeface="Calibri"/>
              </a:rPr>
              <a:t>Pesticide and herbicide application</a:t>
            </a:r>
          </a:p>
          <a:p>
            <a:pPr lvl="1">
              <a:lnSpc>
                <a:spcPct val="110000"/>
              </a:lnSpc>
              <a:spcBef>
                <a:spcPts val="0"/>
              </a:spcBef>
            </a:pPr>
            <a:endParaRPr lang="en-US" sz="1800" dirty="0">
              <a:cs typeface="Calibri"/>
            </a:endParaRPr>
          </a:p>
          <a:p>
            <a:pPr>
              <a:lnSpc>
                <a:spcPct val="110000"/>
              </a:lnSpc>
              <a:spcBef>
                <a:spcPts val="0"/>
              </a:spcBef>
            </a:pPr>
            <a:r>
              <a:rPr lang="en-US" sz="1800" b="1" dirty="0">
                <a:cs typeface="Calibri"/>
              </a:rPr>
              <a:t>Social/Recreational</a:t>
            </a:r>
          </a:p>
          <a:p>
            <a:pPr lvl="1">
              <a:lnSpc>
                <a:spcPct val="110000"/>
              </a:lnSpc>
              <a:spcBef>
                <a:spcPts val="0"/>
              </a:spcBef>
            </a:pPr>
            <a:r>
              <a:rPr lang="en-US" sz="1800" dirty="0">
                <a:cs typeface="Calibri"/>
              </a:rPr>
              <a:t>Sport fishing &amp; boating</a:t>
            </a:r>
          </a:p>
          <a:p>
            <a:pPr lvl="1">
              <a:lnSpc>
                <a:spcPct val="110000"/>
              </a:lnSpc>
              <a:spcBef>
                <a:spcPts val="0"/>
              </a:spcBef>
            </a:pPr>
            <a:r>
              <a:rPr lang="en-US" sz="1800" dirty="0">
                <a:cs typeface="Calibri"/>
              </a:rPr>
              <a:t>Aesthetics &amp; Outdoor activities</a:t>
            </a:r>
          </a:p>
          <a:p>
            <a:pPr lvl="1">
              <a:lnSpc>
                <a:spcPct val="110000"/>
              </a:lnSpc>
              <a:spcBef>
                <a:spcPts val="0"/>
              </a:spcBef>
            </a:pPr>
            <a:r>
              <a:rPr lang="en-US" sz="1800" dirty="0">
                <a:cs typeface="Calibri"/>
              </a:rPr>
              <a:t>International travel</a:t>
            </a:r>
            <a:endParaRPr lang="en-US" sz="1800" b="1" i="1" dirty="0"/>
          </a:p>
        </p:txBody>
      </p:sp>
      <p:sp>
        <p:nvSpPr>
          <p:cNvPr id="16" name="Rectangle 15"/>
          <p:cNvSpPr/>
          <p:nvPr/>
        </p:nvSpPr>
        <p:spPr>
          <a:xfrm>
            <a:off x="2936672" y="6386960"/>
            <a:ext cx="5872294" cy="276999"/>
          </a:xfrm>
          <a:prstGeom prst="rect">
            <a:avLst/>
          </a:prstGeom>
        </p:spPr>
        <p:txBody>
          <a:bodyPr wrap="square" lIns="91418" tIns="45709" rIns="91418" bIns="45709">
            <a:spAutoFit/>
          </a:bodyPr>
          <a:lstStyle/>
          <a:p>
            <a:r>
              <a:rPr lang="en-US" sz="1200" baseline="30000" dirty="0">
                <a:solidFill>
                  <a:srgbClr val="FFFFFF"/>
                </a:solidFill>
              </a:rPr>
              <a:t>1</a:t>
            </a:r>
            <a:r>
              <a:rPr lang="en-US" sz="1200" dirty="0">
                <a:solidFill>
                  <a:srgbClr val="FFFFFF"/>
                </a:solidFill>
              </a:rPr>
              <a:t>alic.arid.arizona.edu/invasive/sub9/p2.shtml   </a:t>
            </a:r>
            <a:r>
              <a:rPr lang="en-US" sz="1200" baseline="30000" dirty="0">
                <a:solidFill>
                  <a:srgbClr val="FFFFFF"/>
                </a:solidFill>
              </a:rPr>
              <a:t>2</a:t>
            </a:r>
            <a:r>
              <a:rPr lang="en-US" sz="1200" dirty="0">
                <a:solidFill>
                  <a:srgbClr val="FFFFFF"/>
                </a:solidFill>
              </a:rPr>
              <a:t>www.fredhoogervorst.com/photo/08485/</a:t>
            </a:r>
            <a:endParaRPr lang="en-US" sz="1200" dirty="0">
              <a:solidFill>
                <a:srgbClr val="FFFFFF"/>
              </a:solidFill>
              <a:latin typeface="Goudy Old Style"/>
            </a:endParaRPr>
          </a:p>
        </p:txBody>
      </p:sp>
      <p:grpSp>
        <p:nvGrpSpPr>
          <p:cNvPr id="7" name="Group 6"/>
          <p:cNvGrpSpPr/>
          <p:nvPr/>
        </p:nvGrpSpPr>
        <p:grpSpPr>
          <a:xfrm>
            <a:off x="3765396" y="2170933"/>
            <a:ext cx="4997527" cy="3702236"/>
            <a:chOff x="3607420" y="1765372"/>
            <a:chExt cx="5214566" cy="3872413"/>
          </a:xfrm>
        </p:grpSpPr>
        <p:pic>
          <p:nvPicPr>
            <p:cNvPr id="13" name="Picture 12"/>
            <p:cNvPicPr>
              <a:picLocks noChangeAspect="1"/>
            </p:cNvPicPr>
            <p:nvPr/>
          </p:nvPicPr>
          <p:blipFill>
            <a:blip r:embed="rId6"/>
            <a:stretch>
              <a:fillRect/>
            </a:stretch>
          </p:blipFill>
          <p:spPr>
            <a:xfrm>
              <a:off x="3607420" y="1765372"/>
              <a:ext cx="2393535" cy="1905194"/>
            </a:xfrm>
            <a:prstGeom prst="rect">
              <a:avLst/>
            </a:prstGeom>
            <a:ln w="15875">
              <a:solidFill>
                <a:schemeClr val="tx1"/>
              </a:solidFill>
            </a:ln>
          </p:spPr>
        </p:pic>
        <p:grpSp>
          <p:nvGrpSpPr>
            <p:cNvPr id="6" name="Group 5"/>
            <p:cNvGrpSpPr/>
            <p:nvPr/>
          </p:nvGrpSpPr>
          <p:grpSpPr>
            <a:xfrm>
              <a:off x="6000955" y="1765372"/>
              <a:ext cx="2821031" cy="2148243"/>
              <a:chOff x="6000955" y="1765372"/>
              <a:chExt cx="2821031" cy="2148243"/>
            </a:xfrm>
          </p:grpSpPr>
          <p:pic>
            <p:nvPicPr>
              <p:cNvPr id="14" name="Picture 13"/>
              <p:cNvPicPr>
                <a:picLocks noChangeAspect="1"/>
              </p:cNvPicPr>
              <p:nvPr/>
            </p:nvPicPr>
            <p:blipFill>
              <a:blip r:embed="rId7"/>
              <a:stretch>
                <a:fillRect/>
              </a:stretch>
            </p:blipFill>
            <p:spPr>
              <a:xfrm>
                <a:off x="6000955" y="1765372"/>
                <a:ext cx="2808011" cy="2148243"/>
              </a:xfrm>
              <a:prstGeom prst="rect">
                <a:avLst/>
              </a:prstGeom>
              <a:ln w="15875">
                <a:solidFill>
                  <a:schemeClr val="tx1"/>
                </a:solidFill>
              </a:ln>
            </p:spPr>
          </p:pic>
          <p:sp>
            <p:nvSpPr>
              <p:cNvPr id="17" name="TextBox 16"/>
              <p:cNvSpPr txBox="1"/>
              <p:nvPr/>
            </p:nvSpPr>
            <p:spPr>
              <a:xfrm>
                <a:off x="8514948" y="3413048"/>
                <a:ext cx="307038" cy="257539"/>
              </a:xfrm>
              <a:prstGeom prst="rect">
                <a:avLst/>
              </a:prstGeom>
              <a:noFill/>
            </p:spPr>
            <p:txBody>
              <a:bodyPr wrap="square" rtlCol="0">
                <a:spAutoFit/>
              </a:bodyPr>
              <a:lstStyle/>
              <a:p>
                <a:r>
                  <a:rPr lang="en-US" sz="1000" dirty="0"/>
                  <a:t>1</a:t>
                </a:r>
              </a:p>
            </p:txBody>
          </p:sp>
        </p:grpSp>
        <p:grpSp>
          <p:nvGrpSpPr>
            <p:cNvPr id="3" name="Group 2"/>
            <p:cNvGrpSpPr/>
            <p:nvPr/>
          </p:nvGrpSpPr>
          <p:grpSpPr>
            <a:xfrm>
              <a:off x="6000955" y="3678655"/>
              <a:ext cx="2808011" cy="1959130"/>
              <a:chOff x="6200077" y="3708537"/>
              <a:chExt cx="2554522" cy="1656709"/>
            </a:xfrm>
          </p:grpSpPr>
          <p:pic>
            <p:nvPicPr>
              <p:cNvPr id="15" name="Picture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0077" y="3708537"/>
                <a:ext cx="2554307" cy="1656709"/>
              </a:xfrm>
              <a:prstGeom prst="rect">
                <a:avLst/>
              </a:prstGeom>
              <a:ln w="15875">
                <a:solidFill>
                  <a:schemeClr val="tx1"/>
                </a:solidFill>
              </a:ln>
            </p:spPr>
          </p:pic>
          <p:sp>
            <p:nvSpPr>
              <p:cNvPr id="18" name="TextBox 17"/>
              <p:cNvSpPr txBox="1"/>
              <p:nvPr/>
            </p:nvSpPr>
            <p:spPr>
              <a:xfrm>
                <a:off x="8475302" y="5119025"/>
                <a:ext cx="279297" cy="217784"/>
              </a:xfrm>
              <a:prstGeom prst="rect">
                <a:avLst/>
              </a:prstGeom>
              <a:noFill/>
            </p:spPr>
            <p:txBody>
              <a:bodyPr wrap="square" rtlCol="0">
                <a:spAutoFit/>
              </a:bodyPr>
              <a:lstStyle/>
              <a:p>
                <a:r>
                  <a:rPr lang="en-US" sz="1000" dirty="0">
                    <a:solidFill>
                      <a:srgbClr val="FFFFFF"/>
                    </a:solidFill>
                  </a:rPr>
                  <a:t>2</a:t>
                </a:r>
              </a:p>
            </p:txBody>
          </p:sp>
        </p:grpSp>
      </p:grpSp>
      <p:pic>
        <p:nvPicPr>
          <p:cNvPr id="25" name="Picture 24"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73491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44791"/>
            <a:ext cx="9144000" cy="5113210"/>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63796"/>
            <a:ext cx="8229600" cy="952400"/>
          </a:xfrm>
        </p:spPr>
        <p:txBody>
          <a:bodyPr>
            <a:normAutofit/>
          </a:bodyPr>
          <a:lstStyle/>
          <a:p>
            <a:r>
              <a:rPr lang="en-US" sz="3000" dirty="0">
                <a:latin typeface="WC ROUGHTRAD Bta"/>
                <a:cs typeface="WC ROUGHTRAD Bta"/>
              </a:rPr>
              <a:t>Invaders of Texas</a:t>
            </a:r>
            <a:r>
              <a:rPr lang="en-US" sz="3300" dirty="0"/>
              <a:t/>
            </a:r>
            <a:br>
              <a:rPr lang="en-US" sz="3300" dirty="0"/>
            </a:br>
            <a:r>
              <a:rPr lang="en-US" sz="2400" dirty="0"/>
              <a:t>Satellite Groups and Voyagers</a:t>
            </a:r>
          </a:p>
        </p:txBody>
      </p:sp>
      <p:pic>
        <p:nvPicPr>
          <p:cNvPr id="12" name="Picture 6" descr="SP32-20100326-100159.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259" y="2192129"/>
            <a:ext cx="3923371" cy="3881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Screen Shot 2014-01-06 at 11.50.13 A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23768" y="2181733"/>
            <a:ext cx="4048091" cy="3891849"/>
          </a:xfrm>
          <a:prstGeom prst="rect">
            <a:avLst/>
          </a:prstGeom>
          <a:ln>
            <a:solidFill>
              <a:srgbClr val="000000"/>
            </a:solidFill>
          </a:ln>
        </p:spPr>
      </p:pic>
      <p:pic>
        <p:nvPicPr>
          <p:cNvPr id="17" name="Picture 16"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8979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789358"/>
            <a:ext cx="9144000" cy="5054212"/>
            <a:chOff x="0" y="1486797"/>
            <a:chExt cx="9144000" cy="4404988"/>
          </a:xfrm>
        </p:grpSpPr>
        <p:pic>
          <p:nvPicPr>
            <p:cNvPr id="19" name="Picture 18"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0" name="Picture 19"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1" name="Picture 20"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83581"/>
            <a:ext cx="8229600" cy="1076239"/>
          </a:xfrm>
        </p:spPr>
        <p:txBody>
          <a:bodyPr>
            <a:normAutofit/>
          </a:bodyPr>
          <a:lstStyle/>
          <a:p>
            <a:r>
              <a:rPr lang="en-US" sz="3000" dirty="0">
                <a:latin typeface="WC ROUGHTRAD Bta"/>
                <a:cs typeface="WC ROUGHTRAD Bta"/>
              </a:rPr>
              <a:t>Invaders of Texas Data</a:t>
            </a:r>
            <a:r>
              <a:rPr lang="en-US" dirty="0" smtClean="0"/>
              <a:t/>
            </a:r>
            <a:br>
              <a:rPr lang="en-US" dirty="0" smtClean="0"/>
            </a:br>
            <a:r>
              <a:rPr lang="en-US" sz="2400" dirty="0"/>
              <a:t>Distribution of Citizen Scientists</a:t>
            </a:r>
          </a:p>
        </p:txBody>
      </p:sp>
      <p:pic>
        <p:nvPicPr>
          <p:cNvPr id="12" name="Picture 11" descr="Untitled-1.jpg"/>
          <p:cNvPicPr>
            <a:picLocks noChangeAspect="1"/>
          </p:cNvPicPr>
          <p:nvPr/>
        </p:nvPicPr>
        <p:blipFill>
          <a:blip r:embed="rId6"/>
          <a:stretch>
            <a:fillRect/>
          </a:stretch>
        </p:blipFill>
        <p:spPr>
          <a:xfrm>
            <a:off x="2664668" y="2305834"/>
            <a:ext cx="6130816" cy="3833889"/>
          </a:xfrm>
          <a:prstGeom prst="rect">
            <a:avLst/>
          </a:prstGeom>
          <a:ln w="15875">
            <a:solidFill>
              <a:schemeClr val="tx1"/>
            </a:solidFill>
          </a:ln>
        </p:spPr>
      </p:pic>
      <p:sp>
        <p:nvSpPr>
          <p:cNvPr id="3" name="TextBox 2"/>
          <p:cNvSpPr txBox="1"/>
          <p:nvPr/>
        </p:nvSpPr>
        <p:spPr>
          <a:xfrm>
            <a:off x="293098" y="2305835"/>
            <a:ext cx="2371572" cy="3477875"/>
          </a:xfrm>
          <a:prstGeom prst="rect">
            <a:avLst/>
          </a:prstGeom>
          <a:noFill/>
        </p:spPr>
        <p:txBody>
          <a:bodyPr wrap="square" lIns="91418" tIns="45709" rIns="91418" bIns="45709" rtlCol="0">
            <a:spAutoFit/>
          </a:bodyPr>
          <a:lstStyle/>
          <a:p>
            <a:r>
              <a:rPr lang="en-US" sz="2000" dirty="0"/>
              <a:t>Invaders of Texas</a:t>
            </a:r>
          </a:p>
          <a:p>
            <a:r>
              <a:rPr lang="en-US" sz="2000" dirty="0"/>
              <a:t>Program Summary</a:t>
            </a:r>
          </a:p>
          <a:p>
            <a:r>
              <a:rPr lang="en-US" sz="2000" dirty="0"/>
              <a:t>2005-2015</a:t>
            </a:r>
          </a:p>
          <a:p>
            <a:endParaRPr lang="en-US" sz="2000" dirty="0"/>
          </a:p>
          <a:p>
            <a:pPr marL="285684" indent="-285684">
              <a:buFont typeface="Arial"/>
              <a:buChar char="•"/>
            </a:pPr>
            <a:r>
              <a:rPr lang="en-US" sz="2000" dirty="0"/>
              <a:t>90+ workshops</a:t>
            </a:r>
          </a:p>
          <a:p>
            <a:pPr marL="285684" indent="-285684">
              <a:buFont typeface="Arial"/>
              <a:buChar char="•"/>
            </a:pPr>
            <a:r>
              <a:rPr lang="en-US" sz="2000" dirty="0"/>
              <a:t>85+ satellites</a:t>
            </a:r>
          </a:p>
          <a:p>
            <a:pPr marL="285684" indent="-285684">
              <a:buFont typeface="Arial"/>
              <a:buChar char="•"/>
            </a:pPr>
            <a:r>
              <a:rPr lang="en-US" sz="2000" dirty="0" smtClean="0"/>
              <a:t>2,500</a:t>
            </a:r>
            <a:r>
              <a:rPr lang="en-US" sz="2000" dirty="0"/>
              <a:t>+ trained citizens</a:t>
            </a:r>
          </a:p>
          <a:p>
            <a:pPr marL="285684" indent="-285684">
              <a:buFont typeface="Arial"/>
              <a:buChar char="•"/>
            </a:pPr>
            <a:r>
              <a:rPr lang="en-US" sz="2000" dirty="0" smtClean="0"/>
              <a:t>20</a:t>
            </a:r>
            <a:r>
              <a:rPr lang="en-US" sz="2000" dirty="0" smtClean="0"/>
              <a:t>,000</a:t>
            </a:r>
            <a:r>
              <a:rPr lang="en-US" sz="2000" dirty="0"/>
              <a:t>+  observations</a:t>
            </a:r>
          </a:p>
          <a:p>
            <a:pPr marL="285684" indent="-285684">
              <a:buFont typeface="Arial"/>
              <a:buChar char="•"/>
            </a:pPr>
            <a:r>
              <a:rPr lang="en-US" sz="2000" dirty="0"/>
              <a:t>6,000+ hours</a:t>
            </a:r>
          </a:p>
        </p:txBody>
      </p:sp>
      <p:pic>
        <p:nvPicPr>
          <p:cNvPr id="10" name="Picture 9"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88873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89358"/>
            <a:ext cx="9144000" cy="505421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9"/>
            <a:ext cx="8229600" cy="975227"/>
          </a:xfrm>
        </p:spPr>
        <p:txBody>
          <a:bodyPr>
            <a:normAutofit/>
          </a:bodyPr>
          <a:lstStyle/>
          <a:p>
            <a:r>
              <a:rPr lang="en-US" sz="3000" dirty="0">
                <a:latin typeface="WC ROUGHTRAD Bta"/>
                <a:cs typeface="WC ROUGHTRAD Bta"/>
              </a:rPr>
              <a:t>Invaders of Texas Data</a:t>
            </a:r>
            <a:r>
              <a:rPr lang="en-US" dirty="0" smtClean="0"/>
              <a:t/>
            </a:r>
            <a:br>
              <a:rPr lang="en-US" dirty="0" smtClean="0"/>
            </a:br>
            <a:r>
              <a:rPr lang="en-US" sz="2400" dirty="0"/>
              <a:t>Data Collection</a:t>
            </a:r>
          </a:p>
        </p:txBody>
      </p:sp>
      <p:pic>
        <p:nvPicPr>
          <p:cNvPr id="14" name="Picture 5" descr="data_entry.tif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3495778" y="2443438"/>
            <a:ext cx="2849104" cy="38939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5" descr="Datasheet.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2224" y="2454386"/>
            <a:ext cx="2999713" cy="388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85119" y="2094112"/>
            <a:ext cx="2799118" cy="4967088"/>
          </a:xfrm>
          <a:prstGeom prst="rect">
            <a:avLst/>
          </a:prstGeom>
        </p:spPr>
      </p:pic>
      <p:pic>
        <p:nvPicPr>
          <p:cNvPr id="19" name="Picture 18"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81891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14730"/>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9"/>
            <a:ext cx="8229600" cy="975227"/>
          </a:xfrm>
        </p:spPr>
        <p:txBody>
          <a:bodyPr>
            <a:normAutofit/>
          </a:bodyPr>
          <a:lstStyle/>
          <a:p>
            <a:r>
              <a:rPr lang="en-US" sz="3000" dirty="0">
                <a:latin typeface="WC ROUGHTRAD Bta"/>
                <a:cs typeface="WC ROUGHTRAD Bta"/>
              </a:rPr>
              <a:t>Invaders of Texas Data</a:t>
            </a:r>
            <a:r>
              <a:rPr lang="en-US" sz="3000" dirty="0"/>
              <a:t/>
            </a:r>
            <a:br>
              <a:rPr lang="en-US" sz="3000" dirty="0"/>
            </a:br>
            <a:r>
              <a:rPr lang="en-US" sz="2400" dirty="0"/>
              <a:t>Detection Database</a:t>
            </a:r>
          </a:p>
        </p:txBody>
      </p:sp>
      <p:sp>
        <p:nvSpPr>
          <p:cNvPr id="13" name="Text Box 4"/>
          <p:cNvSpPr txBox="1">
            <a:spLocks noChangeArrowheads="1"/>
          </p:cNvSpPr>
          <p:nvPr/>
        </p:nvSpPr>
        <p:spPr bwMode="auto">
          <a:xfrm>
            <a:off x="302538" y="2274272"/>
            <a:ext cx="4410564" cy="34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10000"/>
              </a:lnSpc>
            </a:pPr>
            <a:r>
              <a:rPr lang="en-US" sz="1800" dirty="0">
                <a:latin typeface="Calibri"/>
                <a:cs typeface="Calibri"/>
              </a:rPr>
              <a:t>Tracks species observations submitted by </a:t>
            </a:r>
            <a:r>
              <a:rPr lang="en-US" sz="1800" dirty="0" smtClean="0">
                <a:latin typeface="Calibri"/>
                <a:cs typeface="Calibri"/>
              </a:rPr>
              <a:t>volunteers (</a:t>
            </a:r>
            <a:r>
              <a:rPr lang="en-US" sz="1800" b="1" dirty="0" smtClean="0">
                <a:latin typeface="Calibri"/>
                <a:cs typeface="Calibri"/>
              </a:rPr>
              <a:t>YOU</a:t>
            </a:r>
            <a:r>
              <a:rPr lang="en-US" sz="1800" dirty="0" smtClean="0">
                <a:latin typeface="Calibri"/>
                <a:cs typeface="Calibri"/>
              </a:rPr>
              <a:t>!).</a:t>
            </a:r>
            <a:endParaRPr lang="en-US" sz="1800" dirty="0">
              <a:latin typeface="Calibri"/>
              <a:cs typeface="Calibri"/>
            </a:endParaRPr>
          </a:p>
          <a:p>
            <a:pPr>
              <a:lnSpc>
                <a:spcPct val="110000"/>
              </a:lnSpc>
            </a:pPr>
            <a:endParaRPr lang="en-US" sz="1800" dirty="0">
              <a:latin typeface="Calibri"/>
              <a:cs typeface="Calibri"/>
            </a:endParaRPr>
          </a:p>
          <a:p>
            <a:pPr>
              <a:lnSpc>
                <a:spcPct val="110000"/>
              </a:lnSpc>
            </a:pPr>
            <a:r>
              <a:rPr lang="en-US" sz="1800" dirty="0">
                <a:latin typeface="Calibri"/>
                <a:cs typeface="Calibri"/>
              </a:rPr>
              <a:t>Provides the public with full access to citizen science data.</a:t>
            </a:r>
          </a:p>
          <a:p>
            <a:pPr eaLnBrk="1" hangingPunct="1">
              <a:lnSpc>
                <a:spcPct val="110000"/>
              </a:lnSpc>
            </a:pPr>
            <a:endParaRPr lang="en-US" sz="1800" dirty="0">
              <a:latin typeface="Calibri"/>
              <a:cs typeface="Calibri"/>
            </a:endParaRPr>
          </a:p>
          <a:p>
            <a:pPr eaLnBrk="1" hangingPunct="1">
              <a:lnSpc>
                <a:spcPct val="110000"/>
              </a:lnSpc>
            </a:pPr>
            <a:r>
              <a:rPr lang="en-US" sz="1800" dirty="0">
                <a:latin typeface="Calibri"/>
                <a:cs typeface="Calibri"/>
              </a:rPr>
              <a:t>Links to species observation detail page, plant detail page and validation information.</a:t>
            </a:r>
          </a:p>
          <a:p>
            <a:pPr eaLnBrk="1" hangingPunct="1">
              <a:lnSpc>
                <a:spcPct val="110000"/>
              </a:lnSpc>
            </a:pPr>
            <a:endParaRPr lang="en-US" sz="1800" dirty="0">
              <a:latin typeface="Calibri"/>
              <a:cs typeface="Calibri"/>
            </a:endParaRPr>
          </a:p>
          <a:p>
            <a:pPr eaLnBrk="1" hangingPunct="1">
              <a:lnSpc>
                <a:spcPct val="110000"/>
              </a:lnSpc>
            </a:pPr>
            <a:r>
              <a:rPr lang="en-US" sz="1800" dirty="0">
                <a:latin typeface="Calibri"/>
                <a:cs typeface="Calibri"/>
              </a:rPr>
              <a:t>Procedure based on Nature Conservancy Weed Information Management System.</a:t>
            </a:r>
          </a:p>
        </p:txBody>
      </p:sp>
      <p:sp>
        <p:nvSpPr>
          <p:cNvPr id="11" name="Rectangle 11"/>
          <p:cNvSpPr txBox="1">
            <a:spLocks noChangeArrowheads="1"/>
          </p:cNvSpPr>
          <p:nvPr/>
        </p:nvSpPr>
        <p:spPr bwMode="auto">
          <a:xfrm>
            <a:off x="4691529" y="5288904"/>
            <a:ext cx="4240192" cy="8576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000" dirty="0">
                <a:solidFill>
                  <a:srgbClr val="000000"/>
                </a:solidFill>
                <a:latin typeface="+mn-lt"/>
              </a:rPr>
              <a:t>Search &amp; Export Data by:</a:t>
            </a:r>
          </a:p>
          <a:p>
            <a:pPr algn="l"/>
            <a:r>
              <a:rPr lang="en-US" sz="2000" dirty="0">
                <a:solidFill>
                  <a:srgbClr val="000000"/>
                </a:solidFill>
                <a:latin typeface="+mn-lt"/>
              </a:rPr>
              <a:t>Species, Satellite or Observer</a:t>
            </a:r>
            <a:r>
              <a:rPr lang="en-US" sz="2000" b="1" i="1" dirty="0">
                <a:solidFill>
                  <a:srgbClr val="000000"/>
                </a:solidFill>
                <a:latin typeface="+mn-lt"/>
              </a:rPr>
              <a:t> </a:t>
            </a:r>
          </a:p>
          <a:p>
            <a:pPr algn="l"/>
            <a:r>
              <a:rPr lang="en-US" sz="2400" b="1" i="1" dirty="0">
                <a:solidFill>
                  <a:schemeClr val="accent2">
                    <a:lumMod val="75000"/>
                    <a:lumOff val="25000"/>
                  </a:schemeClr>
                </a:solidFill>
                <a:latin typeface="+mn-lt"/>
              </a:rPr>
              <a:t>	</a:t>
            </a:r>
            <a:endParaRPr lang="en-US" sz="2400" i="1" dirty="0">
              <a:solidFill>
                <a:schemeClr val="accent2">
                  <a:lumMod val="75000"/>
                  <a:lumOff val="25000"/>
                </a:schemeClr>
              </a:solidFill>
              <a:latin typeface="+mn-lt"/>
            </a:endParaRPr>
          </a:p>
        </p:txBody>
      </p:sp>
      <p:pic>
        <p:nvPicPr>
          <p:cNvPr id="3" name="Picture 2" descr="Screen Shot 2014-02-04 at 2.12.0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13104" y="2390854"/>
            <a:ext cx="4039327" cy="2837508"/>
          </a:xfrm>
          <a:prstGeom prst="rect">
            <a:avLst/>
          </a:prstGeom>
          <a:ln>
            <a:solidFill>
              <a:srgbClr val="000000"/>
            </a:solidFill>
          </a:ln>
        </p:spPr>
      </p:pic>
      <p:pic>
        <p:nvPicPr>
          <p:cNvPr id="19" name="Picture 1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96335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789358"/>
            <a:ext cx="9144000" cy="5068642"/>
            <a:chOff x="0" y="1486797"/>
            <a:chExt cx="9144000" cy="4404988"/>
          </a:xfrm>
        </p:grpSpPr>
        <p:pic>
          <p:nvPicPr>
            <p:cNvPr id="17" name="Picture 1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8" name="Picture 1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9" name="Picture 18"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22538"/>
          </a:xfrm>
        </p:spPr>
        <p:txBody>
          <a:bodyPr>
            <a:normAutofit fontScale="90000"/>
          </a:bodyPr>
          <a:lstStyle/>
          <a:p>
            <a:r>
              <a:rPr lang="en-US" sz="3300" dirty="0">
                <a:latin typeface="WC ROUGHTRAD Bta"/>
                <a:cs typeface="WC ROUGHTRAD Bta"/>
              </a:rPr>
              <a:t>Invaders of Texas Data</a:t>
            </a:r>
            <a:r>
              <a:rPr lang="en-US" dirty="0" smtClean="0"/>
              <a:t/>
            </a:r>
            <a:br>
              <a:rPr lang="en-US" dirty="0" smtClean="0"/>
            </a:br>
            <a:r>
              <a:rPr lang="en-US" sz="2400" dirty="0"/>
              <a:t>Contribution – Data Mapping</a:t>
            </a:r>
          </a:p>
        </p:txBody>
      </p:sp>
      <p:sp>
        <p:nvSpPr>
          <p:cNvPr id="15" name="Text Box 6"/>
          <p:cNvSpPr txBox="1">
            <a:spLocks noChangeArrowheads="1"/>
          </p:cNvSpPr>
          <p:nvPr/>
        </p:nvSpPr>
        <p:spPr bwMode="auto">
          <a:xfrm>
            <a:off x="280888" y="2143909"/>
            <a:ext cx="8390971" cy="70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mn-lt"/>
              </a:rPr>
              <a:t>Interactive and searchable by Species </a:t>
            </a:r>
            <a:r>
              <a:rPr lang="en-US" sz="2000" dirty="0" smtClean="0">
                <a:latin typeface="+mn-lt"/>
              </a:rPr>
              <a:t>or Satellite </a:t>
            </a:r>
            <a:r>
              <a:rPr lang="en-US" sz="2000" dirty="0">
                <a:latin typeface="+mn-lt"/>
              </a:rPr>
              <a:t>and </a:t>
            </a:r>
            <a:r>
              <a:rPr lang="en-US" sz="2000" dirty="0" smtClean="0">
                <a:latin typeface="+mn-lt"/>
              </a:rPr>
              <a:t>linked </a:t>
            </a:r>
            <a:r>
              <a:rPr lang="en-US" sz="2000" dirty="0">
                <a:latin typeface="+mn-lt"/>
              </a:rPr>
              <a:t>to individual records.</a:t>
            </a:r>
          </a:p>
        </p:txBody>
      </p:sp>
      <p:pic>
        <p:nvPicPr>
          <p:cNvPr id="11" name="Picture 10" descr="Screen Shot 2014-01-06 at 10.46.55 AM.png"/>
          <p:cNvPicPr>
            <a:picLocks noChangeAspect="1"/>
          </p:cNvPicPr>
          <p:nvPr/>
        </p:nvPicPr>
        <p:blipFill rotWithShape="1">
          <a:blip r:embed="rId6" cstate="print">
            <a:extLst>
              <a:ext uri="{28A0092B-C50C-407E-A947-70E740481C1C}">
                <a14:useLocalDpi xmlns:a14="http://schemas.microsoft.com/office/drawing/2010/main"/>
              </a:ext>
            </a:extLst>
          </a:blip>
          <a:srcRect l="2975"/>
          <a:stretch/>
        </p:blipFill>
        <p:spPr>
          <a:xfrm>
            <a:off x="5729387" y="2793251"/>
            <a:ext cx="3158527" cy="3518149"/>
          </a:xfrm>
          <a:prstGeom prst="rect">
            <a:avLst/>
          </a:prstGeom>
          <a:ln>
            <a:solidFill>
              <a:srgbClr val="000000"/>
            </a:solidFill>
          </a:ln>
        </p:spPr>
      </p:pic>
      <p:pic>
        <p:nvPicPr>
          <p:cNvPr id="12" name="Picture 11" descr="Screen Shot 2014-01-06 at 10.48.16 A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80085" y="3281991"/>
            <a:ext cx="3219421" cy="3158428"/>
          </a:xfrm>
          <a:prstGeom prst="rect">
            <a:avLst/>
          </a:prstGeom>
          <a:ln>
            <a:solidFill>
              <a:srgbClr val="000000"/>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80888" y="3015430"/>
            <a:ext cx="2199197" cy="3154848"/>
          </a:xfrm>
          <a:prstGeom prst="rect">
            <a:avLst/>
          </a:prstGeom>
          <a:ln>
            <a:solidFill>
              <a:srgbClr val="000000"/>
            </a:solidFill>
          </a:ln>
        </p:spPr>
      </p:pic>
      <p:cxnSp>
        <p:nvCxnSpPr>
          <p:cNvPr id="16" name="Straight Arrow Connector 15"/>
          <p:cNvCxnSpPr/>
          <p:nvPr/>
        </p:nvCxnSpPr>
        <p:spPr>
          <a:xfrm flipH="1">
            <a:off x="4420872" y="5186223"/>
            <a:ext cx="3346186" cy="119157"/>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1795218" y="4563463"/>
            <a:ext cx="2134311" cy="741917"/>
          </a:xfrm>
          <a:prstGeom prst="straightConnector1">
            <a:avLst/>
          </a:prstGeom>
          <a:ln>
            <a:solidFill>
              <a:srgbClr val="F79646"/>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21"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81630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01377"/>
            <a:ext cx="9144000" cy="5056622"/>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9"/>
            <a:ext cx="8229600" cy="1020859"/>
          </a:xfrm>
        </p:spPr>
        <p:txBody>
          <a:bodyPr>
            <a:normAutofit/>
          </a:bodyPr>
          <a:lstStyle/>
          <a:p>
            <a:r>
              <a:rPr lang="en-US" sz="3000" dirty="0">
                <a:latin typeface="WC ROUGHTRAD Bta"/>
                <a:cs typeface="WC ROUGHTRAD Bta"/>
              </a:rPr>
              <a:t>Invaders of Texas Data</a:t>
            </a:r>
            <a:r>
              <a:rPr lang="en-US" sz="3600" dirty="0"/>
              <a:t/>
            </a:r>
            <a:br>
              <a:rPr lang="en-US" sz="3600" dirty="0"/>
            </a:br>
            <a:r>
              <a:rPr lang="en-US" sz="2200" dirty="0"/>
              <a:t>Your contribution improves national understanding</a:t>
            </a:r>
          </a:p>
        </p:txBody>
      </p:sp>
      <p:sp>
        <p:nvSpPr>
          <p:cNvPr id="12" name="Title 4"/>
          <p:cNvSpPr txBox="1">
            <a:spLocks/>
          </p:cNvSpPr>
          <p:nvPr/>
        </p:nvSpPr>
        <p:spPr bwMode="auto">
          <a:xfrm>
            <a:off x="382495" y="2294418"/>
            <a:ext cx="6255888" cy="5748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rtlCol="0" anchor="t"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00000"/>
                </a:solidFill>
                <a:latin typeface="+mn-lt"/>
              </a:rPr>
              <a:t>Example: </a:t>
            </a:r>
            <a:r>
              <a:rPr lang="en-US" sz="2400" b="1" i="1" dirty="0" err="1">
                <a:solidFill>
                  <a:srgbClr val="000000"/>
                </a:solidFill>
                <a:latin typeface="+mn-lt"/>
              </a:rPr>
              <a:t>Arundo</a:t>
            </a:r>
            <a:r>
              <a:rPr lang="en-US" sz="2400" b="1" i="1" dirty="0">
                <a:solidFill>
                  <a:srgbClr val="000000"/>
                </a:solidFill>
                <a:latin typeface="+mn-lt"/>
              </a:rPr>
              <a:t> </a:t>
            </a:r>
            <a:r>
              <a:rPr lang="en-US" sz="2400" b="1" i="1" dirty="0" err="1">
                <a:solidFill>
                  <a:srgbClr val="000000"/>
                </a:solidFill>
                <a:latin typeface="+mn-lt"/>
              </a:rPr>
              <a:t>donax</a:t>
            </a:r>
            <a:r>
              <a:rPr lang="en-US" sz="2400" b="1" i="1" dirty="0">
                <a:solidFill>
                  <a:srgbClr val="000000"/>
                </a:solidFill>
                <a:latin typeface="+mn-lt"/>
              </a:rPr>
              <a:t> (giant reed)</a:t>
            </a:r>
            <a:endParaRPr lang="en-US" sz="2400" i="1" dirty="0">
              <a:solidFill>
                <a:srgbClr val="000000"/>
              </a:solidFill>
              <a:latin typeface="+mn-lt"/>
            </a:endParaRPr>
          </a:p>
        </p:txBody>
      </p:sp>
      <p:pic>
        <p:nvPicPr>
          <p:cNvPr id="16" name="Picture 7" descr="eddmap"/>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504087" y="2990574"/>
            <a:ext cx="4294397" cy="31277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5" descr="ardo"/>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82497" y="2990574"/>
            <a:ext cx="4017003" cy="312775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98067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789360"/>
            <a:ext cx="9144000" cy="506864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655398"/>
            <a:ext cx="8229600" cy="1133960"/>
          </a:xfrm>
        </p:spPr>
        <p:txBody>
          <a:bodyPr>
            <a:normAutofit/>
          </a:bodyPr>
          <a:lstStyle/>
          <a:p>
            <a:r>
              <a:rPr lang="en-US" sz="3000" dirty="0">
                <a:latin typeface="WC ROUGHTRAD Bta"/>
                <a:cs typeface="WC ROUGHTRAD Bta"/>
              </a:rPr>
              <a:t>Invaders of Texas Data</a:t>
            </a:r>
            <a:r>
              <a:rPr lang="en-US" sz="3000" dirty="0"/>
              <a:t/>
            </a:r>
            <a:br>
              <a:rPr lang="en-US" sz="3000" dirty="0"/>
            </a:br>
            <a:r>
              <a:rPr lang="en-US" sz="2200" dirty="0"/>
              <a:t>Your contribution improves national understanding</a:t>
            </a:r>
          </a:p>
        </p:txBody>
      </p:sp>
      <p:sp>
        <p:nvSpPr>
          <p:cNvPr id="11" name="TextBox 3"/>
          <p:cNvSpPr txBox="1">
            <a:spLocks noChangeArrowheads="1"/>
          </p:cNvSpPr>
          <p:nvPr/>
        </p:nvSpPr>
        <p:spPr bwMode="auto">
          <a:xfrm>
            <a:off x="268940" y="2177703"/>
            <a:ext cx="76568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mn-lt"/>
                <a:cs typeface="Arial" charset="0"/>
              </a:rPr>
              <a:t>USDA/Turner – 60 Counties				    Invaders of Texas– 157 Counties</a:t>
            </a:r>
          </a:p>
          <a:p>
            <a:r>
              <a:rPr lang="en-US" sz="1800" dirty="0">
                <a:latin typeface="+mn-lt"/>
                <a:cs typeface="Arial" charset="0"/>
              </a:rPr>
              <a:t>Unique Invaders- 40 Counties				     </a:t>
            </a:r>
            <a:r>
              <a:rPr lang="en-US" sz="1800" b="1" dirty="0">
                <a:latin typeface="+mn-lt"/>
                <a:cs typeface="Arial" charset="0"/>
              </a:rPr>
              <a:t>149% more counties observed</a:t>
            </a:r>
          </a:p>
          <a:p>
            <a:pPr>
              <a:buFont typeface="Arial" charset="0"/>
              <a:buChar char="•"/>
            </a:pPr>
            <a:endParaRPr lang="en-US" sz="1800" dirty="0">
              <a:latin typeface="Calibri" charset="0"/>
            </a:endParaRPr>
          </a:p>
        </p:txBody>
      </p:sp>
      <p:pic>
        <p:nvPicPr>
          <p:cNvPr id="13" name="Picture 4" descr="ARDO4_USDAvsInvaders_2010.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42274" y="3038505"/>
            <a:ext cx="4112905" cy="3189901"/>
          </a:xfrm>
          <a:prstGeom prst="rect">
            <a:avLst/>
          </a:prstGeom>
          <a:noFill/>
          <a:ln w="127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8" descr="ardo4-usd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7556" y="3053447"/>
            <a:ext cx="4170132" cy="318990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54964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2018570"/>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a:bodyPr>
          <a:lstStyle/>
          <a:p>
            <a:r>
              <a:rPr lang="en-US" sz="3300" dirty="0" err="1">
                <a:latin typeface="WC ROUGHTRAD Bta"/>
                <a:cs typeface="WC ROUGHTRAD Bta"/>
              </a:rPr>
              <a:t>Texasinvasives.org</a:t>
            </a:r>
            <a:endParaRPr lang="en-US" sz="2400" dirty="0"/>
          </a:p>
        </p:txBody>
      </p:sp>
      <p:sp>
        <p:nvSpPr>
          <p:cNvPr id="11" name="Content Placeholder 8"/>
          <p:cNvSpPr>
            <a:spLocks noGrp="1"/>
          </p:cNvSpPr>
          <p:nvPr>
            <p:ph idx="1"/>
          </p:nvPr>
        </p:nvSpPr>
        <p:spPr>
          <a:xfrm>
            <a:off x="243788" y="2583025"/>
            <a:ext cx="7171749" cy="3546403"/>
          </a:xfrm>
        </p:spPr>
        <p:txBody>
          <a:bodyPr>
            <a:normAutofit/>
          </a:bodyPr>
          <a:lstStyle/>
          <a:p>
            <a:pPr marL="0" indent="0" algn="ctr">
              <a:buNone/>
            </a:pPr>
            <a:r>
              <a:rPr lang="en-US" sz="4000" dirty="0">
                <a:solidFill>
                  <a:srgbClr val="000000"/>
                </a:solidFill>
                <a:cs typeface="Arial"/>
                <a:hlinkClick r:id="rId6"/>
              </a:rPr>
              <a:t>Let’s look at the website</a:t>
            </a:r>
            <a:endParaRPr lang="en-US" sz="4000" i="1" dirty="0"/>
          </a:p>
        </p:txBody>
      </p:sp>
      <p:pic>
        <p:nvPicPr>
          <p:cNvPr id="9" name="Picture 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51115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8107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a:p>
        </p:txBody>
      </p:sp>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3247" y="814782"/>
            <a:ext cx="5729387" cy="777559"/>
          </a:xfrm>
          <a:prstGeom prst="rect">
            <a:avLst/>
          </a:prstGeom>
        </p:spPr>
      </p:pic>
      <p:pic>
        <p:nvPicPr>
          <p:cNvPr id="16" name="Picture 15"/>
          <p:cNvPicPr>
            <a:picLocks noChangeAspect="1"/>
          </p:cNvPicPr>
          <p:nvPr/>
        </p:nvPicPr>
        <p:blipFill>
          <a:blip r:embed="rId4"/>
          <a:stretch>
            <a:fillRect/>
          </a:stretch>
        </p:blipFill>
        <p:spPr>
          <a:xfrm>
            <a:off x="221858" y="170462"/>
            <a:ext cx="5348447" cy="420943"/>
          </a:xfrm>
          <a:prstGeom prst="rect">
            <a:avLst/>
          </a:prstGeom>
        </p:spPr>
      </p:pic>
      <p:sp>
        <p:nvSpPr>
          <p:cNvPr id="20" name="Rounded Rectangle 19"/>
          <p:cNvSpPr/>
          <p:nvPr/>
        </p:nvSpPr>
        <p:spPr>
          <a:xfrm>
            <a:off x="276404" y="2226408"/>
            <a:ext cx="8686800" cy="3704446"/>
          </a:xfrm>
          <a:prstGeom prst="roundRect">
            <a:avLst>
              <a:gd name="adj" fmla="val 19851"/>
            </a:avLst>
          </a:prstGeom>
          <a:no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t"/>
          <a:lstStyle/>
          <a:p>
            <a:pPr algn="ctr"/>
            <a:r>
              <a:rPr lang="en-US" sz="4400" dirty="0" smtClean="0">
                <a:solidFill>
                  <a:schemeClr val="accent6">
                    <a:lumMod val="50000"/>
                  </a:schemeClr>
                </a:solidFill>
                <a:latin typeface="WC ROUGHTRAD Bta"/>
                <a:cs typeface="WC ROUGHTRAD Bta"/>
              </a:rPr>
              <a:t>Take Action!</a:t>
            </a:r>
            <a:endParaRPr lang="en-US" sz="4400" dirty="0">
              <a:solidFill>
                <a:schemeClr val="accent6">
                  <a:lumMod val="50000"/>
                </a:schemeClr>
              </a:solidFill>
              <a:latin typeface="WC ROUGHTRAD Bta"/>
              <a:cs typeface="WC ROUGHTRAD Bta"/>
            </a:endParaRPr>
          </a:p>
          <a:p>
            <a:pPr algn="ctr"/>
            <a:endParaRPr lang="en-US" sz="2800" dirty="0">
              <a:solidFill>
                <a:schemeClr val="accent6">
                  <a:lumMod val="50000"/>
                </a:schemeClr>
              </a:solidFill>
              <a:latin typeface="WC ROUGHTRAD Bta"/>
              <a:cs typeface="WC ROUGHTRAD Bta"/>
            </a:endParaRPr>
          </a:p>
          <a:p>
            <a:pPr algn="ctr"/>
            <a:r>
              <a:rPr lang="en-US" sz="3600" b="1" i="1" dirty="0" smtClean="0">
                <a:solidFill>
                  <a:schemeClr val="accent6">
                    <a:lumMod val="75000"/>
                  </a:schemeClr>
                </a:solidFill>
                <a:latin typeface="+mj-lt"/>
                <a:cs typeface="WC ROUGHTRAD Bta"/>
              </a:rPr>
              <a:t>The Sentinel Pest Network</a:t>
            </a:r>
            <a:endParaRPr lang="en-US" sz="2800" b="1" i="1" dirty="0">
              <a:solidFill>
                <a:schemeClr val="accent6">
                  <a:lumMod val="75000"/>
                </a:schemeClr>
              </a:solidFill>
              <a:latin typeface="+mj-lt"/>
              <a:cs typeface="WC ROUGHTRAD Bta"/>
            </a:endParaRPr>
          </a:p>
          <a:p>
            <a:endParaRPr lang="en-US" sz="2400" b="1" i="1" dirty="0">
              <a:solidFill>
                <a:schemeClr val="accent6">
                  <a:lumMod val="75000"/>
                </a:schemeClr>
              </a:solidFill>
            </a:endParaRPr>
          </a:p>
        </p:txBody>
      </p:sp>
      <p:pic>
        <p:nvPicPr>
          <p:cNvPr id="12" name="Picture 11" descr="logocr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spTree>
    <p:extLst>
      <p:ext uri="{BB962C8B-B14F-4D97-AF65-F5344CB8AC3E}">
        <p14:creationId xmlns:p14="http://schemas.microsoft.com/office/powerpoint/2010/main" val="759533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440571"/>
            <a:ext cx="8229600" cy="914346"/>
          </a:xfrm>
        </p:spPr>
        <p:txBody>
          <a:bodyPr>
            <a:normAutofit fontScale="90000"/>
          </a:bodyPr>
          <a:lstStyle/>
          <a:p>
            <a:r>
              <a:rPr lang="en-US" sz="3000" dirty="0" smtClean="0">
                <a:latin typeface="WC ROUGHTRAD Bta"/>
                <a:cs typeface="WC ROUGHTRAD Bta"/>
              </a:rPr>
              <a:t>Sentinel Pest Network:</a:t>
            </a:r>
            <a:br>
              <a:rPr lang="en-US" sz="3000" dirty="0" smtClean="0">
                <a:latin typeface="WC ROUGHTRAD Bta"/>
                <a:cs typeface="WC ROUGHTRAD Bta"/>
              </a:rPr>
            </a:br>
            <a:r>
              <a:rPr lang="en-US" sz="3000" dirty="0" smtClean="0">
                <a:latin typeface="WC ROUGHTRAD Bta"/>
                <a:cs typeface="WC ROUGHTRAD Bta"/>
              </a:rPr>
              <a:t>Background</a:t>
            </a:r>
            <a:endParaRPr lang="en-US" sz="3000" dirty="0">
              <a:latin typeface="WC ROUGHTRAD Bta"/>
              <a:cs typeface="WC ROUGHTRAD Bta"/>
            </a:endParaRPr>
          </a:p>
        </p:txBody>
      </p:sp>
      <p:sp>
        <p:nvSpPr>
          <p:cNvPr id="6" name="Content Placeholder 5"/>
          <p:cNvSpPr>
            <a:spLocks noGrp="1"/>
          </p:cNvSpPr>
          <p:nvPr>
            <p:ph idx="1"/>
          </p:nvPr>
        </p:nvSpPr>
        <p:spPr>
          <a:xfrm>
            <a:off x="385304" y="1786895"/>
            <a:ext cx="8301496" cy="3880772"/>
          </a:xfrm>
        </p:spPr>
        <p:txBody>
          <a:bodyPr>
            <a:noAutofit/>
          </a:bodyPr>
          <a:lstStyle/>
          <a:p>
            <a:pPr marL="0" indent="0" algn="just">
              <a:buNone/>
            </a:pPr>
            <a:r>
              <a:rPr lang="en-US" sz="2400" dirty="0" smtClean="0">
                <a:latin typeface="Calibri (Body)"/>
                <a:cs typeface="Calibri (Body)"/>
              </a:rPr>
              <a:t>Serves </a:t>
            </a:r>
            <a:r>
              <a:rPr lang="en-US" sz="2400" dirty="0">
                <a:latin typeface="Calibri (Body)"/>
                <a:cs typeface="Calibri (Body)"/>
              </a:rPr>
              <a:t>as a </a:t>
            </a:r>
            <a:r>
              <a:rPr lang="en-US" sz="2400" b="1" dirty="0">
                <a:latin typeface="Calibri (Body)"/>
                <a:cs typeface="Calibri (Body)"/>
              </a:rPr>
              <a:t>sentinel </a:t>
            </a:r>
            <a:r>
              <a:rPr lang="en-US" sz="2400" b="1" dirty="0" smtClean="0">
                <a:latin typeface="Calibri (Body)"/>
                <a:cs typeface="Calibri (Body)"/>
              </a:rPr>
              <a:t>network</a:t>
            </a:r>
            <a:endParaRPr lang="en-US" sz="2400" dirty="0" smtClean="0">
              <a:latin typeface="Calibri (Body)"/>
              <a:cs typeface="Calibri (Body)"/>
            </a:endParaRPr>
          </a:p>
          <a:p>
            <a:pPr algn="just"/>
            <a:r>
              <a:rPr lang="en-US" sz="2400" dirty="0" smtClean="0">
                <a:latin typeface="Calibri (Body)"/>
                <a:cs typeface="Calibri (Body)"/>
              </a:rPr>
              <a:t>increase </a:t>
            </a:r>
            <a:r>
              <a:rPr lang="en-US" sz="2400" dirty="0">
                <a:latin typeface="Calibri (Body)"/>
                <a:cs typeface="Calibri (Body)"/>
              </a:rPr>
              <a:t>the probability of </a:t>
            </a:r>
            <a:r>
              <a:rPr lang="en-US" sz="2400" u="sng" dirty="0">
                <a:latin typeface="Calibri (Body)"/>
                <a:cs typeface="Calibri (Body)"/>
              </a:rPr>
              <a:t>early</a:t>
            </a:r>
            <a:r>
              <a:rPr lang="en-US" sz="2400" dirty="0">
                <a:latin typeface="Calibri (Body)"/>
                <a:cs typeface="Calibri (Body)"/>
              </a:rPr>
              <a:t> </a:t>
            </a:r>
            <a:r>
              <a:rPr lang="en-US" sz="2400" u="sng" dirty="0">
                <a:latin typeface="Calibri (Body)"/>
                <a:cs typeface="Calibri (Body)"/>
              </a:rPr>
              <a:t>detection</a:t>
            </a:r>
            <a:r>
              <a:rPr lang="en-US" sz="2400" dirty="0">
                <a:latin typeface="Calibri (Body)"/>
                <a:cs typeface="Calibri (Body)"/>
              </a:rPr>
              <a:t> of </a:t>
            </a:r>
            <a:r>
              <a:rPr lang="en-US" sz="2400" dirty="0" smtClean="0">
                <a:latin typeface="Calibri (Body)"/>
                <a:cs typeface="Calibri (Body)"/>
              </a:rPr>
              <a:t>pests </a:t>
            </a:r>
            <a:r>
              <a:rPr lang="en-US" sz="2400" dirty="0">
                <a:latin typeface="Calibri (Body)"/>
                <a:cs typeface="Calibri (Body)"/>
              </a:rPr>
              <a:t>of </a:t>
            </a:r>
            <a:r>
              <a:rPr lang="en-US" sz="2400" dirty="0" smtClean="0">
                <a:latin typeface="Calibri (Body)"/>
                <a:cs typeface="Calibri (Body)"/>
              </a:rPr>
              <a:t>high regulatory significance</a:t>
            </a:r>
          </a:p>
          <a:p>
            <a:pPr marL="0" indent="0">
              <a:buNone/>
            </a:pPr>
            <a:endParaRPr lang="en-US" sz="2400" b="1" dirty="0" smtClean="0">
              <a:cs typeface="Calibri"/>
            </a:endParaRPr>
          </a:p>
          <a:p>
            <a:pPr marL="0" indent="0">
              <a:buNone/>
            </a:pPr>
            <a:r>
              <a:rPr lang="en-US" sz="2400" b="1" dirty="0" smtClean="0">
                <a:cs typeface="Calibri"/>
              </a:rPr>
              <a:t>What </a:t>
            </a:r>
            <a:r>
              <a:rPr lang="en-US" sz="2400" b="1" dirty="0">
                <a:cs typeface="Calibri"/>
              </a:rPr>
              <a:t>are “pests of high </a:t>
            </a:r>
            <a:r>
              <a:rPr lang="en-US" sz="2400" b="1" dirty="0" smtClean="0">
                <a:cs typeface="Calibri"/>
              </a:rPr>
              <a:t>regulatory significance</a:t>
            </a:r>
            <a:r>
              <a:rPr lang="en-US" sz="2400" b="1" dirty="0">
                <a:cs typeface="Calibri"/>
              </a:rPr>
              <a:t>”</a:t>
            </a:r>
            <a:r>
              <a:rPr lang="en-US" sz="2400" b="1" dirty="0" smtClean="0">
                <a:cs typeface="Calibri"/>
              </a:rPr>
              <a:t>?</a:t>
            </a:r>
            <a:endParaRPr lang="en-US" sz="2400" dirty="0"/>
          </a:p>
          <a:p>
            <a:r>
              <a:rPr lang="en-US" sz="2400" dirty="0"/>
              <a:t>From the APHIS PPQ (Plant Protection and Quarantine):</a:t>
            </a:r>
          </a:p>
          <a:p>
            <a:pPr lvl="1"/>
            <a:r>
              <a:rPr lang="en-US" sz="2400" dirty="0"/>
              <a:t>plant pests that can create an economic impact on the nation’s natural resources and agriculture</a:t>
            </a:r>
          </a:p>
          <a:p>
            <a:pPr algn="just"/>
            <a:endParaRPr lang="en-US" sz="2000" dirty="0">
              <a:latin typeface="Calibri (Body)"/>
              <a:cs typeface="Calibri (Body)"/>
            </a:endParaRPr>
          </a:p>
        </p:txBody>
      </p:sp>
      <p:pic>
        <p:nvPicPr>
          <p:cNvPr id="10" name="Picture 9"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55179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486798"/>
            <a:ext cx="9144000" cy="5371203"/>
            <a:chOff x="0" y="1486797"/>
            <a:chExt cx="9144000" cy="4404988"/>
          </a:xfrm>
        </p:grpSpPr>
        <p:pic>
          <p:nvPicPr>
            <p:cNvPr id="26" name="Picture 25"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27" name="Picture 26"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28" name="Picture 27"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638761"/>
            <a:ext cx="8229600" cy="640078"/>
          </a:xfrm>
        </p:spPr>
        <p:txBody>
          <a:bodyPr>
            <a:normAutofit fontScale="90000"/>
          </a:bodyPr>
          <a:lstStyle/>
          <a:p>
            <a:r>
              <a:rPr lang="en-US" sz="3300" dirty="0">
                <a:latin typeface="WC ROUGHTRAD Bta"/>
                <a:cs typeface="WC ROUGHTRAD Bta"/>
              </a:rPr>
              <a:t>Invasive Species: Damages</a:t>
            </a:r>
            <a:r>
              <a:rPr lang="en-US" dirty="0" smtClean="0"/>
              <a:t/>
            </a:r>
            <a:br>
              <a:rPr lang="en-US" dirty="0" smtClean="0"/>
            </a:br>
            <a:r>
              <a:rPr lang="en-US" sz="2400" dirty="0"/>
              <a:t>Environmental</a:t>
            </a:r>
          </a:p>
        </p:txBody>
      </p:sp>
      <p:sp>
        <p:nvSpPr>
          <p:cNvPr id="12" name="Content Placeholder 8"/>
          <p:cNvSpPr>
            <a:spLocks noGrp="1"/>
          </p:cNvSpPr>
          <p:nvPr>
            <p:ph idx="1"/>
          </p:nvPr>
        </p:nvSpPr>
        <p:spPr>
          <a:xfrm>
            <a:off x="457202" y="1980493"/>
            <a:ext cx="4551939" cy="4169629"/>
          </a:xfrm>
        </p:spPr>
        <p:txBody>
          <a:bodyPr>
            <a:normAutofit/>
          </a:bodyPr>
          <a:lstStyle/>
          <a:p>
            <a:pPr algn="just">
              <a:spcBef>
                <a:spcPts val="0"/>
              </a:spcBef>
            </a:pPr>
            <a:r>
              <a:rPr lang="en-US" sz="2200" b="1" dirty="0"/>
              <a:t>Genetic &amp; Individual Impacts: </a:t>
            </a:r>
          </a:p>
          <a:p>
            <a:pPr lvl="1" algn="just">
              <a:spcBef>
                <a:spcPts val="0"/>
              </a:spcBef>
            </a:pPr>
            <a:r>
              <a:rPr lang="en-US" sz="2200" dirty="0"/>
              <a:t>Hybridize with native species</a:t>
            </a:r>
          </a:p>
          <a:p>
            <a:pPr lvl="1" algn="just">
              <a:spcBef>
                <a:spcPts val="0"/>
              </a:spcBef>
            </a:pPr>
            <a:r>
              <a:rPr lang="en-US" sz="2200" dirty="0"/>
              <a:t>Changes in morphology</a:t>
            </a:r>
          </a:p>
          <a:p>
            <a:pPr lvl="1" algn="just">
              <a:spcBef>
                <a:spcPts val="0"/>
              </a:spcBef>
            </a:pPr>
            <a:r>
              <a:rPr lang="en-US" sz="2200" dirty="0"/>
              <a:t>Changes in behavior</a:t>
            </a:r>
          </a:p>
          <a:p>
            <a:pPr algn="just">
              <a:spcBef>
                <a:spcPts val="0"/>
              </a:spcBef>
            </a:pPr>
            <a:endParaRPr lang="en-US" sz="2200" b="1" dirty="0"/>
          </a:p>
          <a:p>
            <a:pPr algn="just">
              <a:spcBef>
                <a:spcPts val="0"/>
              </a:spcBef>
            </a:pPr>
            <a:r>
              <a:rPr lang="en-US" sz="2200" b="1" dirty="0"/>
              <a:t>Population Impacts:</a:t>
            </a:r>
          </a:p>
          <a:p>
            <a:pPr lvl="1" algn="just">
              <a:spcBef>
                <a:spcPts val="0"/>
              </a:spcBef>
            </a:pPr>
            <a:r>
              <a:rPr lang="en-US" sz="2200" dirty="0"/>
              <a:t>Competition</a:t>
            </a:r>
          </a:p>
          <a:p>
            <a:pPr lvl="1" algn="just">
              <a:spcBef>
                <a:spcPts val="0"/>
              </a:spcBef>
            </a:pPr>
            <a:r>
              <a:rPr lang="en-US" sz="2200" dirty="0"/>
              <a:t>Predation</a:t>
            </a:r>
          </a:p>
          <a:p>
            <a:pPr lvl="1" algn="just">
              <a:spcBef>
                <a:spcPts val="0"/>
              </a:spcBef>
            </a:pPr>
            <a:r>
              <a:rPr lang="en-US" sz="2200" dirty="0"/>
              <a:t>Nutritional</a:t>
            </a:r>
          </a:p>
          <a:p>
            <a:pPr lvl="1" algn="just">
              <a:spcBef>
                <a:spcPts val="0"/>
              </a:spcBef>
            </a:pPr>
            <a:r>
              <a:rPr lang="en-US" sz="2200" dirty="0"/>
              <a:t>Physical</a:t>
            </a:r>
          </a:p>
          <a:p>
            <a:pPr lvl="1" algn="just">
              <a:spcBef>
                <a:spcPts val="0"/>
              </a:spcBef>
            </a:pPr>
            <a:r>
              <a:rPr lang="en-US" sz="2200" dirty="0"/>
              <a:t>Diseases</a:t>
            </a:r>
          </a:p>
          <a:p>
            <a:pPr marL="457092" lvl="1" indent="0" algn="just">
              <a:spcBef>
                <a:spcPts val="0"/>
              </a:spcBef>
              <a:buNone/>
            </a:pPr>
            <a:endParaRPr lang="en-US" sz="2200" dirty="0"/>
          </a:p>
        </p:txBody>
      </p:sp>
      <p:sp>
        <p:nvSpPr>
          <p:cNvPr id="15" name="Rectangle 14"/>
          <p:cNvSpPr/>
          <p:nvPr/>
        </p:nvSpPr>
        <p:spPr>
          <a:xfrm>
            <a:off x="229239" y="6326598"/>
            <a:ext cx="8396001" cy="276999"/>
          </a:xfrm>
          <a:prstGeom prst="rect">
            <a:avLst/>
          </a:prstGeom>
        </p:spPr>
        <p:txBody>
          <a:bodyPr wrap="square" lIns="91418" tIns="45709" rIns="91418" bIns="45709">
            <a:spAutoFit/>
          </a:bodyPr>
          <a:lstStyle/>
          <a:p>
            <a:r>
              <a:rPr lang="en-US" sz="1200" baseline="30000" dirty="0">
                <a:solidFill>
                  <a:schemeClr val="bg1"/>
                </a:solidFill>
              </a:rPr>
              <a:t>1</a:t>
            </a:r>
            <a:r>
              <a:rPr lang="en-US" sz="1200" dirty="0">
                <a:solidFill>
                  <a:schemeClr val="bg1"/>
                </a:solidFill>
              </a:rPr>
              <a:t>messybeast.com/genetics/hybrid -</a:t>
            </a:r>
            <a:r>
              <a:rPr lang="en-US" sz="1200" dirty="0" err="1">
                <a:solidFill>
                  <a:schemeClr val="bg1"/>
                </a:solidFill>
              </a:rPr>
              <a:t>birds.htm</a:t>
            </a:r>
            <a:r>
              <a:rPr lang="en-US" sz="1200" dirty="0">
                <a:solidFill>
                  <a:schemeClr val="bg1"/>
                </a:solidFill>
              </a:rPr>
              <a:t>  </a:t>
            </a:r>
            <a:r>
              <a:rPr lang="en-US" sz="1200" baseline="30000" dirty="0">
                <a:solidFill>
                  <a:schemeClr val="bg1"/>
                </a:solidFill>
              </a:rPr>
              <a:t>2</a:t>
            </a:r>
            <a:r>
              <a:rPr lang="en-US" sz="1200" dirty="0">
                <a:solidFill>
                  <a:schemeClr val="bg1"/>
                </a:solidFill>
              </a:rPr>
              <a:t>forestryimaages.org </a:t>
            </a:r>
            <a:r>
              <a:rPr lang="en-US" sz="1200" baseline="30000" dirty="0">
                <a:solidFill>
                  <a:schemeClr val="bg1"/>
                </a:solidFill>
              </a:rPr>
              <a:t> 3</a:t>
            </a:r>
            <a:r>
              <a:rPr lang="en-US" sz="1200" dirty="0">
                <a:solidFill>
                  <a:schemeClr val="bg1"/>
                </a:solidFill>
              </a:rPr>
              <a:t>gettinginthegroove.com</a:t>
            </a:r>
            <a:endParaRPr lang="en-US" sz="1200" dirty="0">
              <a:solidFill>
                <a:schemeClr val="bg1"/>
              </a:solidFill>
              <a:latin typeface="Goudy Old Style"/>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76266" y="2302455"/>
            <a:ext cx="2858720" cy="2057309"/>
          </a:xfrm>
          <a:prstGeom prst="rect">
            <a:avLst/>
          </a:prstGeom>
          <a:ln w="15875">
            <a:solidFill>
              <a:schemeClr val="tx1"/>
            </a:solidFill>
          </a:ln>
        </p:spPr>
      </p:pic>
      <p:pic>
        <p:nvPicPr>
          <p:cNvPr id="13" name="Picture 12"/>
          <p:cNvPicPr>
            <a:picLocks noChangeAspect="1"/>
          </p:cNvPicPr>
          <p:nvPr/>
        </p:nvPicPr>
        <p:blipFill>
          <a:blip r:embed="rId7"/>
          <a:stretch>
            <a:fillRect/>
          </a:stretch>
        </p:blipFill>
        <p:spPr>
          <a:xfrm>
            <a:off x="3222086" y="4377724"/>
            <a:ext cx="2719984" cy="1725359"/>
          </a:xfrm>
          <a:prstGeom prst="rect">
            <a:avLst/>
          </a:prstGeom>
          <a:ln w="15875">
            <a:solidFill>
              <a:schemeClr val="tx1"/>
            </a:solidFill>
          </a:ln>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76267" y="4377724"/>
            <a:ext cx="2858720" cy="1725359"/>
          </a:xfrm>
          <a:prstGeom prst="rect">
            <a:avLst/>
          </a:prstGeom>
          <a:ln w="15875">
            <a:solidFill>
              <a:schemeClr val="tx1"/>
            </a:solidFill>
          </a:ln>
        </p:spPr>
      </p:pic>
      <p:sp>
        <p:nvSpPr>
          <p:cNvPr id="14" name="TextBox 13"/>
          <p:cNvSpPr txBox="1"/>
          <p:nvPr/>
        </p:nvSpPr>
        <p:spPr>
          <a:xfrm>
            <a:off x="5906168" y="4067520"/>
            <a:ext cx="279297" cy="246221"/>
          </a:xfrm>
          <a:prstGeom prst="rect">
            <a:avLst/>
          </a:prstGeom>
          <a:noFill/>
        </p:spPr>
        <p:txBody>
          <a:bodyPr wrap="square" rtlCol="0">
            <a:spAutoFit/>
          </a:bodyPr>
          <a:lstStyle/>
          <a:p>
            <a:r>
              <a:rPr lang="en-US" sz="1000" dirty="0">
                <a:solidFill>
                  <a:srgbClr val="FFFFFF"/>
                </a:solidFill>
              </a:rPr>
              <a:t>1</a:t>
            </a:r>
          </a:p>
        </p:txBody>
      </p:sp>
      <p:sp>
        <p:nvSpPr>
          <p:cNvPr id="17" name="TextBox 16"/>
          <p:cNvSpPr txBox="1"/>
          <p:nvPr/>
        </p:nvSpPr>
        <p:spPr>
          <a:xfrm>
            <a:off x="5906168" y="5856862"/>
            <a:ext cx="279297" cy="246221"/>
          </a:xfrm>
          <a:prstGeom prst="rect">
            <a:avLst/>
          </a:prstGeom>
          <a:noFill/>
        </p:spPr>
        <p:txBody>
          <a:bodyPr wrap="square" rtlCol="0">
            <a:spAutoFit/>
          </a:bodyPr>
          <a:lstStyle/>
          <a:p>
            <a:r>
              <a:rPr lang="en-US" sz="1000" dirty="0">
                <a:solidFill>
                  <a:srgbClr val="FFFFFF"/>
                </a:solidFill>
              </a:rPr>
              <a:t>3</a:t>
            </a:r>
          </a:p>
        </p:txBody>
      </p:sp>
      <p:sp>
        <p:nvSpPr>
          <p:cNvPr id="18" name="TextBox 17"/>
          <p:cNvSpPr txBox="1"/>
          <p:nvPr/>
        </p:nvSpPr>
        <p:spPr>
          <a:xfrm>
            <a:off x="3222086" y="5788146"/>
            <a:ext cx="279297" cy="246221"/>
          </a:xfrm>
          <a:prstGeom prst="rect">
            <a:avLst/>
          </a:prstGeom>
          <a:noFill/>
        </p:spPr>
        <p:txBody>
          <a:bodyPr wrap="square" rtlCol="0">
            <a:spAutoFit/>
          </a:bodyPr>
          <a:lstStyle/>
          <a:p>
            <a:r>
              <a:rPr lang="en-US" sz="1000" dirty="0">
                <a:solidFill>
                  <a:srgbClr val="FFFFFF"/>
                </a:solidFill>
              </a:rPr>
              <a:t>2</a:t>
            </a:r>
          </a:p>
        </p:txBody>
      </p:sp>
      <p:pic>
        <p:nvPicPr>
          <p:cNvPr id="25" name="Picture 24"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77467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0767"/>
            <a:ext cx="8229600" cy="640078"/>
          </a:xfrm>
        </p:spPr>
        <p:txBody>
          <a:bodyPr>
            <a:normAutofit/>
          </a:bodyPr>
          <a:lstStyle/>
          <a:p>
            <a:r>
              <a:rPr lang="en-US" sz="3000" dirty="0">
                <a:latin typeface="WC ROUGHTRAD Bta"/>
                <a:cs typeface="WC ROUGHTRAD Bta"/>
              </a:rPr>
              <a:t>SPN: Focus on Pests of High Significance</a:t>
            </a:r>
          </a:p>
        </p:txBody>
      </p:sp>
      <p:grpSp>
        <p:nvGrpSpPr>
          <p:cNvPr id="13" name="Group 12"/>
          <p:cNvGrpSpPr/>
          <p:nvPr/>
        </p:nvGrpSpPr>
        <p:grpSpPr>
          <a:xfrm>
            <a:off x="0" y="1486796"/>
            <a:ext cx="9144000" cy="5371203"/>
            <a:chOff x="0" y="1486797"/>
            <a:chExt cx="9144000" cy="4404988"/>
          </a:xfrm>
        </p:grpSpPr>
        <p:pic>
          <p:nvPicPr>
            <p:cNvPr id="7" name="Picture 6"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8" name="Picture 7"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0" name="Picture 9"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3" name="Content Placeholder 2"/>
          <p:cNvSpPr>
            <a:spLocks noGrp="1"/>
          </p:cNvSpPr>
          <p:nvPr>
            <p:ph idx="1"/>
          </p:nvPr>
        </p:nvSpPr>
        <p:spPr>
          <a:xfrm>
            <a:off x="298445" y="2176601"/>
            <a:ext cx="5699376" cy="4282681"/>
          </a:xfrm>
        </p:spPr>
        <p:txBody>
          <a:bodyPr>
            <a:noAutofit/>
          </a:bodyPr>
          <a:lstStyle/>
          <a:p>
            <a:pPr marL="0" indent="0">
              <a:buNone/>
            </a:pPr>
            <a:r>
              <a:rPr lang="en-US" sz="2600" b="1" dirty="0" smtClean="0">
                <a:cs typeface="Calibri"/>
              </a:rPr>
              <a:t>What are “pests of high significance”?</a:t>
            </a:r>
          </a:p>
          <a:p>
            <a:pPr marL="0" indent="0">
              <a:buNone/>
            </a:pPr>
            <a:endParaRPr lang="en-US" sz="2400" dirty="0"/>
          </a:p>
          <a:p>
            <a:pPr marL="0" indent="0">
              <a:buNone/>
            </a:pPr>
            <a:r>
              <a:rPr lang="en-US" sz="2400" dirty="0"/>
              <a:t>Some </a:t>
            </a:r>
            <a:r>
              <a:rPr lang="en-US" sz="2400" dirty="0" smtClean="0"/>
              <a:t>examples: </a:t>
            </a:r>
            <a:r>
              <a:rPr lang="en-US" sz="2400" dirty="0"/>
              <a:t>    </a:t>
            </a:r>
          </a:p>
          <a:p>
            <a:r>
              <a:rPr lang="en-US" sz="2400" dirty="0" smtClean="0"/>
              <a:t>can </a:t>
            </a:r>
            <a:r>
              <a:rPr lang="en-US" sz="2400" dirty="0"/>
              <a:t>affect the nation’s food supply</a:t>
            </a:r>
          </a:p>
          <a:p>
            <a:r>
              <a:rPr lang="en-US" sz="2400" dirty="0" smtClean="0"/>
              <a:t>can </a:t>
            </a:r>
            <a:r>
              <a:rPr lang="en-US" sz="2400" dirty="0"/>
              <a:t>impact the nation’s ability to facilitate safe trade of agricultural products (protect export markets)</a:t>
            </a:r>
          </a:p>
          <a:p>
            <a:r>
              <a:rPr lang="en-US" sz="2400" dirty="0" smtClean="0"/>
              <a:t>threaten </a:t>
            </a:r>
            <a:r>
              <a:rPr lang="en-US" sz="2400" dirty="0"/>
              <a:t>America’s trees and forests</a:t>
            </a:r>
          </a:p>
          <a:p>
            <a:endParaRPr lang="en-US" sz="2600" b="1" dirty="0" smtClean="0">
              <a:cs typeface="Calibri"/>
            </a:endParaRPr>
          </a:p>
        </p:txBody>
      </p:sp>
      <p:pic>
        <p:nvPicPr>
          <p:cNvPr id="12" name="Picture 11" descr="smallinvaders_nv_blm.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70551" y="2302041"/>
            <a:ext cx="2401886" cy="2942311"/>
          </a:xfrm>
          <a:prstGeom prst="rect">
            <a:avLst/>
          </a:prstGeom>
          <a:ln w="28575">
            <a:solidFill>
              <a:srgbClr val="000000"/>
            </a:solidFill>
          </a:ln>
        </p:spPr>
      </p:pic>
      <p:pic>
        <p:nvPicPr>
          <p:cNvPr id="11" name="Picture 10"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0"/>
            <a:ext cx="3939731" cy="534677"/>
          </a:xfrm>
          <a:prstGeom prst="rect">
            <a:avLst/>
          </a:prstGeom>
        </p:spPr>
      </p:pic>
    </p:spTree>
    <p:extLst>
      <p:ext uri="{BB962C8B-B14F-4D97-AF65-F5344CB8AC3E}">
        <p14:creationId xmlns:p14="http://schemas.microsoft.com/office/powerpoint/2010/main" val="30502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5727"/>
            <a:ext cx="8229600" cy="640078"/>
          </a:xfrm>
        </p:spPr>
        <p:txBody>
          <a:bodyPr>
            <a:normAutofit/>
          </a:bodyPr>
          <a:lstStyle/>
          <a:p>
            <a:r>
              <a:rPr lang="en-US" sz="3000" dirty="0">
                <a:latin typeface="WC ROUGHTRAD Bta"/>
                <a:cs typeface="WC ROUGHTRAD Bta"/>
              </a:rPr>
              <a:t>Why Texas?</a:t>
            </a:r>
          </a:p>
        </p:txBody>
      </p:sp>
      <p:sp>
        <p:nvSpPr>
          <p:cNvPr id="6" name="Content Placeholder 5"/>
          <p:cNvSpPr>
            <a:spLocks noGrp="1"/>
          </p:cNvSpPr>
          <p:nvPr>
            <p:ph idx="1"/>
          </p:nvPr>
        </p:nvSpPr>
        <p:spPr>
          <a:xfrm>
            <a:off x="299485" y="1755738"/>
            <a:ext cx="3865011" cy="3773861"/>
          </a:xfrm>
        </p:spPr>
        <p:txBody>
          <a:bodyPr>
            <a:noAutofit/>
          </a:bodyPr>
          <a:lstStyle/>
          <a:p>
            <a:pPr>
              <a:lnSpc>
                <a:spcPct val="110000"/>
              </a:lnSpc>
              <a:spcBef>
                <a:spcPts val="0"/>
              </a:spcBef>
            </a:pPr>
            <a:r>
              <a:rPr lang="en-US" sz="2200" dirty="0"/>
              <a:t>268,581 sq. miles</a:t>
            </a:r>
          </a:p>
          <a:p>
            <a:pPr>
              <a:lnSpc>
                <a:spcPct val="110000"/>
              </a:lnSpc>
              <a:spcBef>
                <a:spcPts val="0"/>
              </a:spcBef>
            </a:pPr>
            <a:r>
              <a:rPr lang="en-US" sz="2200" dirty="0"/>
              <a:t>9 </a:t>
            </a:r>
            <a:r>
              <a:rPr lang="en-US" sz="2200" dirty="0" err="1"/>
              <a:t>ecoregions</a:t>
            </a:r>
            <a:endParaRPr lang="en-US" sz="2200" dirty="0"/>
          </a:p>
          <a:p>
            <a:pPr>
              <a:lnSpc>
                <a:spcPct val="110000"/>
              </a:lnSpc>
              <a:spcBef>
                <a:spcPts val="0"/>
              </a:spcBef>
            </a:pPr>
            <a:r>
              <a:rPr lang="en-US" sz="2200" dirty="0"/>
              <a:t>3,822 miles of  border</a:t>
            </a:r>
          </a:p>
          <a:p>
            <a:pPr>
              <a:lnSpc>
                <a:spcPct val="110000"/>
              </a:lnSpc>
              <a:spcBef>
                <a:spcPts val="0"/>
              </a:spcBef>
            </a:pPr>
            <a:r>
              <a:rPr lang="en-US" sz="2200" dirty="0"/>
              <a:t>Major transportation hub for international goods </a:t>
            </a:r>
          </a:p>
          <a:p>
            <a:pPr>
              <a:lnSpc>
                <a:spcPct val="110000"/>
              </a:lnSpc>
              <a:spcBef>
                <a:spcPts val="0"/>
              </a:spcBef>
            </a:pPr>
            <a:r>
              <a:rPr lang="en-US" sz="2200" dirty="0"/>
              <a:t>Directly exposed to intruders from South, Great Plains, West and Mexico</a:t>
            </a:r>
          </a:p>
          <a:p>
            <a:pPr>
              <a:lnSpc>
                <a:spcPct val="110000"/>
              </a:lnSpc>
              <a:spcBef>
                <a:spcPts val="0"/>
              </a:spcBef>
            </a:pPr>
            <a:r>
              <a:rPr lang="en-US" sz="2200" dirty="0"/>
              <a:t>Annual influx of </a:t>
            </a:r>
            <a:r>
              <a:rPr lang="en-US" altLang="ja-JP" sz="2200" dirty="0"/>
              <a:t>migratory birds</a:t>
            </a:r>
            <a:endParaRPr lang="en-US" sz="2200" dirty="0">
              <a:latin typeface="Calibri (Body)"/>
              <a:cs typeface="Calibri (Body)"/>
            </a:endParaRPr>
          </a:p>
        </p:txBody>
      </p:sp>
      <p:pic>
        <p:nvPicPr>
          <p:cNvPr id="12" name="Picture 11" descr="Motorhom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64497" y="1875268"/>
            <a:ext cx="4522305" cy="3654333"/>
          </a:xfrm>
          <a:prstGeom prst="rect">
            <a:avLst/>
          </a:prstGeom>
          <a:ln>
            <a:solidFill>
              <a:srgbClr val="000000"/>
            </a:solidFill>
          </a:ln>
        </p:spPr>
      </p:pic>
      <p:pic>
        <p:nvPicPr>
          <p:cNvPr id="17" name="Picture 16"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4225948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814730"/>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fontScale="90000"/>
          </a:bodyPr>
          <a:lstStyle/>
          <a:p>
            <a:r>
              <a:rPr lang="en-US" sz="3300" dirty="0">
                <a:latin typeface="WC ROUGHTRAD Bta"/>
                <a:cs typeface="WC ROUGHTRAD Bta"/>
              </a:rPr>
              <a:t>Sentinel Pest Network</a:t>
            </a:r>
            <a:r>
              <a:rPr lang="en-US" dirty="0" smtClean="0"/>
              <a:t/>
            </a:r>
            <a:br>
              <a:rPr lang="en-US" dirty="0" smtClean="0"/>
            </a:br>
            <a:r>
              <a:rPr lang="en-US" sz="2400" dirty="0"/>
              <a:t>Training Citizen Scientists to Detect &amp; Report Invasive Pests</a:t>
            </a:r>
          </a:p>
        </p:txBody>
      </p:sp>
      <p:sp>
        <p:nvSpPr>
          <p:cNvPr id="11" name="Content Placeholder 8"/>
          <p:cNvSpPr>
            <a:spLocks noGrp="1"/>
          </p:cNvSpPr>
          <p:nvPr>
            <p:ph idx="1"/>
          </p:nvPr>
        </p:nvSpPr>
        <p:spPr>
          <a:xfrm>
            <a:off x="243788" y="2206549"/>
            <a:ext cx="5075271" cy="3922878"/>
          </a:xfrm>
        </p:spPr>
        <p:txBody>
          <a:bodyPr>
            <a:normAutofit/>
          </a:bodyPr>
          <a:lstStyle/>
          <a:p>
            <a:r>
              <a:rPr lang="en-US" sz="1900" dirty="0">
                <a:solidFill>
                  <a:srgbClr val="000000"/>
                </a:solidFill>
                <a:cs typeface="Arial"/>
              </a:rPr>
              <a:t>Trains citizens to identify and report pests that threaten the natural biodiversity of the state.</a:t>
            </a:r>
          </a:p>
          <a:p>
            <a:r>
              <a:rPr lang="en-US" sz="1900" i="1" dirty="0">
                <a:solidFill>
                  <a:srgbClr val="000000"/>
                </a:solidFill>
                <a:cs typeface="Arial"/>
              </a:rPr>
              <a:t>Participants will:</a:t>
            </a:r>
          </a:p>
          <a:p>
            <a:pPr lvl="1"/>
            <a:r>
              <a:rPr lang="en-US" sz="1900" i="1" dirty="0">
                <a:solidFill>
                  <a:srgbClr val="000000"/>
                </a:solidFill>
                <a:cs typeface="Arial"/>
              </a:rPr>
              <a:t>Lean to identify symptoms of pests</a:t>
            </a:r>
          </a:p>
          <a:p>
            <a:pPr lvl="1"/>
            <a:r>
              <a:rPr lang="en-US" sz="1900" i="1" dirty="0">
                <a:solidFill>
                  <a:srgbClr val="000000"/>
                </a:solidFill>
                <a:cs typeface="Arial"/>
              </a:rPr>
              <a:t>Work with state and federal agency partners to report detections</a:t>
            </a:r>
          </a:p>
          <a:p>
            <a:pPr lvl="1"/>
            <a:r>
              <a:rPr lang="en-US" sz="1900" i="1" dirty="0">
                <a:solidFill>
                  <a:srgbClr val="000000"/>
                </a:solidFill>
                <a:cs typeface="Arial"/>
              </a:rPr>
              <a:t>Educate and engage other citizen scientists in early detection and monitoring</a:t>
            </a:r>
          </a:p>
          <a:p>
            <a:pPr lvl="1"/>
            <a:r>
              <a:rPr lang="en-US" sz="1900" i="1" dirty="0">
                <a:solidFill>
                  <a:srgbClr val="000000"/>
                </a:solidFill>
                <a:cs typeface="Arial"/>
              </a:rPr>
              <a:t>Participate in outreach campaigns to disseminate information to the public</a:t>
            </a:r>
            <a:endParaRPr lang="en-US" sz="1900" i="1" dirty="0"/>
          </a:p>
        </p:txBody>
      </p:sp>
      <p:pic>
        <p:nvPicPr>
          <p:cNvPr id="12" name="Picture 11"/>
          <p:cNvPicPr>
            <a:picLocks noChangeAspect="1"/>
          </p:cNvPicPr>
          <p:nvPr/>
        </p:nvPicPr>
        <p:blipFill>
          <a:blip r:embed="rId6"/>
          <a:stretch>
            <a:fillRect/>
          </a:stretch>
        </p:blipFill>
        <p:spPr>
          <a:xfrm>
            <a:off x="5235698" y="2612068"/>
            <a:ext cx="3436163" cy="2084606"/>
          </a:xfrm>
          <a:prstGeom prst="rect">
            <a:avLst/>
          </a:prstGeom>
          <a:ln>
            <a:solidFill>
              <a:srgbClr val="000000"/>
            </a:solidFill>
          </a:ln>
        </p:spPr>
      </p:pic>
      <p:pic>
        <p:nvPicPr>
          <p:cNvPr id="13" name="Picture 12"/>
          <p:cNvPicPr>
            <a:picLocks noChangeAspect="1"/>
          </p:cNvPicPr>
          <p:nvPr/>
        </p:nvPicPr>
        <p:blipFill>
          <a:blip r:embed="rId7"/>
          <a:stretch>
            <a:fillRect/>
          </a:stretch>
        </p:blipFill>
        <p:spPr>
          <a:xfrm rot="941308">
            <a:off x="5909537" y="4338419"/>
            <a:ext cx="1425129" cy="1528776"/>
          </a:xfrm>
          <a:prstGeom prst="rect">
            <a:avLst/>
          </a:prstGeom>
        </p:spPr>
      </p:pic>
      <p:pic>
        <p:nvPicPr>
          <p:cNvPr id="19" name="Picture 18"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02687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01377"/>
            <a:ext cx="9144000" cy="5056622"/>
            <a:chOff x="0" y="1486797"/>
            <a:chExt cx="9144000" cy="4404988"/>
          </a:xfrm>
        </p:grpSpPr>
        <p:pic>
          <p:nvPicPr>
            <p:cNvPr id="14" name="Picture 13"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5" name="Picture 14"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6" name="Picture 15"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fontScale="90000"/>
          </a:bodyPr>
          <a:lstStyle/>
          <a:p>
            <a:r>
              <a:rPr lang="en-US" sz="3300" dirty="0">
                <a:latin typeface="WC ROUGHTRAD Bta"/>
                <a:cs typeface="WC ROUGHTRAD Bta"/>
              </a:rPr>
              <a:t>Report It!</a:t>
            </a:r>
            <a:r>
              <a:rPr lang="en-US" sz="3300" dirty="0"/>
              <a:t/>
            </a:r>
            <a:br>
              <a:rPr lang="en-US" sz="3300" dirty="0"/>
            </a:br>
            <a:r>
              <a:rPr lang="en-US" sz="2400" dirty="0"/>
              <a:t>Early Detection and Rapid Response (EDRR)</a:t>
            </a:r>
          </a:p>
        </p:txBody>
      </p:sp>
      <p:sp>
        <p:nvSpPr>
          <p:cNvPr id="12" name="Rectangle 11"/>
          <p:cNvSpPr/>
          <p:nvPr/>
        </p:nvSpPr>
        <p:spPr>
          <a:xfrm>
            <a:off x="259864" y="5573115"/>
            <a:ext cx="4934280" cy="646331"/>
          </a:xfrm>
          <a:prstGeom prst="rect">
            <a:avLst/>
          </a:prstGeom>
        </p:spPr>
        <p:txBody>
          <a:bodyPr wrap="square" lIns="91418" tIns="45709" rIns="91418" bIns="45709">
            <a:spAutoFit/>
          </a:bodyPr>
          <a:lstStyle/>
          <a:p>
            <a:r>
              <a:rPr lang="en-US" b="1" dirty="0" smtClean="0">
                <a:latin typeface="Trebuchet MS"/>
                <a:cs typeface="Trebuchet MS"/>
              </a:rPr>
              <a:t>Does </a:t>
            </a:r>
            <a:r>
              <a:rPr lang="en-US" b="1" dirty="0" smtClean="0">
                <a:solidFill>
                  <a:srgbClr val="FFFF00"/>
                </a:solidFill>
                <a:latin typeface="Trebuchet MS"/>
                <a:cs typeface="Trebuchet MS"/>
              </a:rPr>
              <a:t>not</a:t>
            </a:r>
            <a:r>
              <a:rPr lang="en-US" b="1" dirty="0" smtClean="0">
                <a:latin typeface="Trebuchet MS"/>
                <a:cs typeface="Trebuchet MS"/>
              </a:rPr>
              <a:t> require an Invaders of Texas Citizen Scientist login account!</a:t>
            </a:r>
          </a:p>
        </p:txBody>
      </p:sp>
      <p:pic>
        <p:nvPicPr>
          <p:cNvPr id="18" name="Picture 17" descr="Screen Shot 2014-01-09 at 12.35.5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40898" y="3293691"/>
            <a:ext cx="3502098" cy="2891413"/>
          </a:xfrm>
          <a:prstGeom prst="rect">
            <a:avLst/>
          </a:prstGeom>
          <a:ln>
            <a:solidFill>
              <a:srgbClr val="000000"/>
            </a:solidFill>
          </a:ln>
        </p:spPr>
      </p:pic>
      <p:pic>
        <p:nvPicPr>
          <p:cNvPr id="19" name="Picture 18" descr="Screen Shot 2014-01-09 at 12.35.27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68422" y="2416585"/>
            <a:ext cx="3218378" cy="2977859"/>
          </a:xfrm>
          <a:prstGeom prst="rect">
            <a:avLst/>
          </a:prstGeom>
          <a:ln>
            <a:solidFill>
              <a:srgbClr val="000000"/>
            </a:solidFill>
          </a:ln>
        </p:spPr>
      </p:pic>
      <p:pic>
        <p:nvPicPr>
          <p:cNvPr id="4" name="Picture 3" descr="Screen Shot 2014-02-04 at 2.17.47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4687" y="2221612"/>
            <a:ext cx="4102960" cy="3192771"/>
          </a:xfrm>
          <a:prstGeom prst="rect">
            <a:avLst/>
          </a:prstGeom>
          <a:ln>
            <a:solidFill>
              <a:srgbClr val="000000"/>
            </a:solidFill>
          </a:ln>
        </p:spPr>
      </p:pic>
      <p:pic>
        <p:nvPicPr>
          <p:cNvPr id="13" name="Picture 12" descr="header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 y="2"/>
            <a:ext cx="3939731" cy="534677"/>
          </a:xfrm>
          <a:prstGeom prst="rect">
            <a:avLst/>
          </a:prstGeom>
        </p:spPr>
      </p:pic>
      <p:sp>
        <p:nvSpPr>
          <p:cNvPr id="3" name="Rectangle 2"/>
          <p:cNvSpPr/>
          <p:nvPr/>
        </p:nvSpPr>
        <p:spPr>
          <a:xfrm rot="20785605">
            <a:off x="2927963" y="2967335"/>
            <a:ext cx="3288080" cy="1569660"/>
          </a:xfrm>
          <a:prstGeom prst="rect">
            <a:avLst/>
          </a:prstGeom>
          <a:solidFill>
            <a:schemeClr val="tx2">
              <a:lumMod val="20000"/>
              <a:lumOff val="80000"/>
            </a:schemeClr>
          </a:solidFill>
          <a:ln>
            <a:solidFill>
              <a:srgbClr val="000000"/>
            </a:solidFill>
          </a:ln>
          <a:effectLst>
            <a:outerShdw blurRad="50800" dist="139700" dir="2700000" sx="102000" sy="102000" algn="tl" rotWithShape="0">
              <a:srgbClr val="000000">
                <a:alpha val="32000"/>
              </a:srgbClr>
            </a:outerShdw>
          </a:effectLst>
        </p:spPr>
        <p:txBody>
          <a:bodyPr wrap="none" lIns="91440" tIns="0" rIns="91440" bIns="45720" anchor="t" anchorCtr="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YOU!!</a:t>
            </a:r>
            <a:endPar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93632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2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3"/>
                                        </p:tgtEl>
                                        <p:attrNameLst>
                                          <p:attrName>ppt_x</p:attrName>
                                          <p:attrName>ppt_y</p:attrName>
                                        </p:attrNameLst>
                                      </p:cBhvr>
                                    </p:animMotion>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mph" presetSubtype="0" fill="hold" grpId="1" nodeType="clickEffect">
                                  <p:stCondLst>
                                    <p:cond delay="0"/>
                                  </p:stCondLst>
                                  <p:childTnLst>
                                    <p:anim calcmode="discrete" valueType="str">
                                      <p:cBhvr>
                                        <p:cTn id="13"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919232"/>
            <a:ext cx="9144000" cy="4938769"/>
            <a:chOff x="0" y="1486797"/>
            <a:chExt cx="9144000" cy="4404988"/>
          </a:xfrm>
        </p:grpSpPr>
        <p:pic>
          <p:nvPicPr>
            <p:cNvPr id="29" name="Picture 28"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30" name="Picture 29"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31" name="Picture 30"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86384"/>
            <a:ext cx="8229600" cy="930822"/>
          </a:xfrm>
        </p:spPr>
        <p:txBody>
          <a:bodyPr>
            <a:noAutofit/>
          </a:bodyPr>
          <a:lstStyle/>
          <a:p>
            <a:r>
              <a:rPr lang="en-US" sz="3000" dirty="0">
                <a:latin typeface="WC ROUGHTRAD Bta"/>
                <a:cs typeface="WC ROUGHTRAD Bta"/>
              </a:rPr>
              <a:t>The “Dirty Dozen” Pest List </a:t>
            </a:r>
            <a:endParaRPr lang="en-US" sz="3000" dirty="0"/>
          </a:p>
        </p:txBody>
      </p:sp>
      <p:graphicFrame>
        <p:nvGraphicFramePr>
          <p:cNvPr id="14" name="Table 13"/>
          <p:cNvGraphicFramePr>
            <a:graphicFrameLocks noGrp="1"/>
          </p:cNvGraphicFramePr>
          <p:nvPr>
            <p:extLst>
              <p:ext uri="{D42A27DB-BD31-4B8C-83A1-F6EECF244321}">
                <p14:modId xmlns:p14="http://schemas.microsoft.com/office/powerpoint/2010/main" val="3205320791"/>
              </p:ext>
            </p:extLst>
          </p:nvPr>
        </p:nvGraphicFramePr>
        <p:xfrm>
          <a:off x="3421718" y="2220764"/>
          <a:ext cx="5540090" cy="4390262"/>
        </p:xfrm>
        <a:graphic>
          <a:graphicData uri="http://schemas.openxmlformats.org/drawingml/2006/table">
            <a:tbl>
              <a:tblPr firstRow="1" bandRow="1">
                <a:tableStyleId>{08FB837D-C827-4EFA-A057-4D05807E0F7C}</a:tableStyleId>
              </a:tblPr>
              <a:tblGrid>
                <a:gridCol w="2852349"/>
                <a:gridCol w="2687741"/>
              </a:tblGrid>
              <a:tr h="332900">
                <a:tc>
                  <a:txBody>
                    <a:bodyPr/>
                    <a:lstStyle/>
                    <a:p>
                      <a:pPr algn="ctr"/>
                      <a:r>
                        <a:rPr lang="en-US" sz="1500" dirty="0" smtClean="0">
                          <a:solidFill>
                            <a:schemeClr val="accent1"/>
                          </a:solidFill>
                          <a:latin typeface="+mj-lt"/>
                          <a:cs typeface="Trebuchet MS"/>
                        </a:rPr>
                        <a:t>COMMON NAME</a:t>
                      </a:r>
                      <a:endParaRPr lang="en-US" sz="1500" b="1" dirty="0">
                        <a:solidFill>
                          <a:schemeClr val="accent1"/>
                        </a:solidFill>
                        <a:latin typeface="+mj-lt"/>
                        <a:cs typeface="Trebuchet MS"/>
                      </a:endParaRPr>
                    </a:p>
                  </a:txBody>
                  <a:tcPr anchor="ctr"/>
                </a:tc>
                <a:tc>
                  <a:txBody>
                    <a:bodyPr/>
                    <a:lstStyle/>
                    <a:p>
                      <a:pPr algn="ctr"/>
                      <a:r>
                        <a:rPr lang="en-US" sz="1500" dirty="0" smtClean="0">
                          <a:solidFill>
                            <a:schemeClr val="accent1"/>
                          </a:solidFill>
                          <a:latin typeface="+mj-lt"/>
                          <a:cs typeface="Trebuchet MS"/>
                        </a:rPr>
                        <a:t>	SCIENTIFIC NAME</a:t>
                      </a:r>
                      <a:endParaRPr lang="en-US" sz="1500" b="1" dirty="0">
                        <a:solidFill>
                          <a:schemeClr val="accent1"/>
                        </a:solidFill>
                        <a:latin typeface="+mj-lt"/>
                        <a:cs typeface="Trebuchet MS"/>
                      </a:endParaRPr>
                    </a:p>
                  </a:txBody>
                  <a:tcPr anchor="ctr"/>
                </a:tc>
              </a:tr>
              <a:tr h="332900">
                <a:tc>
                  <a:txBody>
                    <a:bodyPr/>
                    <a:lstStyle/>
                    <a:p>
                      <a:r>
                        <a:rPr lang="en-US" sz="1500" b="1" dirty="0" smtClean="0">
                          <a:latin typeface="+mj-lt"/>
                          <a:cs typeface="Trebuchet MS"/>
                        </a:rPr>
                        <a:t>Asian </a:t>
                      </a:r>
                      <a:r>
                        <a:rPr lang="en-US" sz="1500" b="1" dirty="0" err="1" smtClean="0">
                          <a:latin typeface="+mj-lt"/>
                          <a:cs typeface="Trebuchet MS"/>
                        </a:rPr>
                        <a:t>Longhorned</a:t>
                      </a:r>
                      <a:r>
                        <a:rPr lang="en-US" sz="1500" b="1" dirty="0" smtClean="0">
                          <a:latin typeface="+mj-lt"/>
                          <a:cs typeface="Trebuchet MS"/>
                        </a:rPr>
                        <a:t> Beetle</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Anoplophora</a:t>
                      </a:r>
                      <a:r>
                        <a:rPr lang="en-US" sz="1500" b="1" i="1" dirty="0" smtClean="0">
                          <a:latin typeface="+mj-lt"/>
                          <a:cs typeface="Trebuchet MS"/>
                        </a:rPr>
                        <a:t> </a:t>
                      </a:r>
                      <a:r>
                        <a:rPr lang="en-US" sz="1500" b="1" i="1" dirty="0" err="1" smtClean="0">
                          <a:latin typeface="+mj-lt"/>
                          <a:cs typeface="Trebuchet MS"/>
                        </a:rPr>
                        <a:t>glabripennis</a:t>
                      </a:r>
                      <a:endParaRPr lang="en-US" sz="1500" b="1" i="1" dirty="0" smtClean="0">
                        <a:solidFill>
                          <a:schemeClr val="bg1"/>
                        </a:solidFill>
                        <a:latin typeface="+mj-lt"/>
                        <a:cs typeface="Trebuchet MS"/>
                      </a:endParaRPr>
                    </a:p>
                  </a:txBody>
                  <a:tcPr/>
                </a:tc>
              </a:tr>
              <a:tr h="364181">
                <a:tc>
                  <a:txBody>
                    <a:bodyPr/>
                    <a:lstStyle/>
                    <a:p>
                      <a:r>
                        <a:rPr lang="en-US" sz="1500" b="1" dirty="0" smtClean="0">
                          <a:latin typeface="+mj-lt"/>
                          <a:cs typeface="Trebuchet MS"/>
                        </a:rPr>
                        <a:t>Brown Fir </a:t>
                      </a:r>
                      <a:r>
                        <a:rPr lang="en-US" sz="1500" b="1" dirty="0" err="1" smtClean="0">
                          <a:latin typeface="+mj-lt"/>
                          <a:cs typeface="Trebuchet MS"/>
                        </a:rPr>
                        <a:t>Longhorned</a:t>
                      </a:r>
                      <a:r>
                        <a:rPr lang="en-US" sz="1500" b="1" dirty="0" smtClean="0">
                          <a:latin typeface="+mj-lt"/>
                          <a:cs typeface="Trebuchet MS"/>
                        </a:rPr>
                        <a:t> Beetle</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Callidiellum</a:t>
                      </a:r>
                      <a:r>
                        <a:rPr lang="en-US" sz="1500" b="1" i="1" dirty="0" smtClean="0">
                          <a:latin typeface="+mj-lt"/>
                          <a:cs typeface="Trebuchet MS"/>
                        </a:rPr>
                        <a:t> </a:t>
                      </a:r>
                      <a:r>
                        <a:rPr lang="en-US" sz="1500" b="1" i="1" dirty="0" err="1" smtClean="0">
                          <a:latin typeface="+mj-lt"/>
                          <a:cs typeface="Trebuchet MS"/>
                        </a:rPr>
                        <a:t>villosulum</a:t>
                      </a:r>
                      <a:endParaRPr lang="en-US" sz="1500" b="1" i="1" dirty="0" smtClean="0">
                        <a:solidFill>
                          <a:schemeClr val="bg1"/>
                        </a:solidFill>
                        <a:latin typeface="+mj-lt"/>
                        <a:cs typeface="Trebuchet MS"/>
                      </a:endParaRPr>
                    </a:p>
                  </a:txBody>
                  <a:tcPr/>
                </a:tc>
              </a:tr>
              <a:tr h="332900">
                <a:tc>
                  <a:txBody>
                    <a:bodyPr/>
                    <a:lstStyle/>
                    <a:p>
                      <a:r>
                        <a:rPr lang="en-US" sz="1500" b="1" dirty="0" smtClean="0">
                          <a:latin typeface="+mj-lt"/>
                          <a:cs typeface="Trebuchet MS"/>
                        </a:rPr>
                        <a:t>Cactus Moth	</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Cactoblastis</a:t>
                      </a:r>
                      <a:r>
                        <a:rPr lang="en-US" sz="1500" b="1" i="1" dirty="0" smtClean="0">
                          <a:latin typeface="+mj-lt"/>
                          <a:cs typeface="Trebuchet MS"/>
                        </a:rPr>
                        <a:t> </a:t>
                      </a:r>
                      <a:r>
                        <a:rPr lang="en-US" sz="1500" b="1" i="1" dirty="0" err="1" smtClean="0">
                          <a:latin typeface="+mj-lt"/>
                          <a:cs typeface="Trebuchet MS"/>
                        </a:rPr>
                        <a:t>cactorum</a:t>
                      </a:r>
                      <a:endParaRPr lang="en-US" sz="1500" b="1" i="1" dirty="0" smtClean="0">
                        <a:solidFill>
                          <a:schemeClr val="bg1"/>
                        </a:solidFill>
                        <a:latin typeface="+mj-lt"/>
                        <a:cs typeface="Trebuchet MS"/>
                      </a:endParaRPr>
                    </a:p>
                  </a:txBody>
                  <a:tcPr/>
                </a:tc>
              </a:tr>
              <a:tr h="332900">
                <a:tc>
                  <a:txBody>
                    <a:bodyPr/>
                    <a:lstStyle/>
                    <a:p>
                      <a:r>
                        <a:rPr lang="en-US" sz="1500" b="1" dirty="0" smtClean="0">
                          <a:latin typeface="+mj-lt"/>
                          <a:cs typeface="Trebuchet MS"/>
                        </a:rPr>
                        <a:t>Emerald Ash Borer</a:t>
                      </a:r>
                      <a:endParaRPr lang="en-US" sz="1500" b="1" dirty="0">
                        <a:solidFill>
                          <a:schemeClr val="bg1"/>
                        </a:solidFill>
                        <a:latin typeface="+mj-lt"/>
                        <a:cs typeface="Trebuchet MS"/>
                      </a:endParaRPr>
                    </a:p>
                  </a:txBody>
                  <a:tcPr/>
                </a:tc>
                <a:tc>
                  <a:txBody>
                    <a:bodyPr/>
                    <a:lstStyle/>
                    <a:p>
                      <a:r>
                        <a:rPr lang="en-US" sz="1500" b="1" i="1" dirty="0" err="1" smtClean="0">
                          <a:latin typeface="+mj-lt"/>
                          <a:cs typeface="Trebuchet MS"/>
                        </a:rPr>
                        <a:t>Agrilus</a:t>
                      </a:r>
                      <a:r>
                        <a:rPr lang="en-US" sz="1500" b="1" i="1" dirty="0" smtClean="0">
                          <a:latin typeface="+mj-lt"/>
                          <a:cs typeface="Trebuchet MS"/>
                        </a:rPr>
                        <a:t> </a:t>
                      </a:r>
                      <a:r>
                        <a:rPr lang="en-US" sz="1500" b="1" i="1" dirty="0" err="1" smtClean="0">
                          <a:latin typeface="+mj-lt"/>
                          <a:cs typeface="Trebuchet MS"/>
                        </a:rPr>
                        <a:t>planipennis</a:t>
                      </a:r>
                      <a:r>
                        <a:rPr lang="en-US" sz="1500" b="1" i="1" dirty="0" smtClean="0">
                          <a:latin typeface="+mj-lt"/>
                          <a:cs typeface="Trebuchet MS"/>
                        </a:rPr>
                        <a:t> </a:t>
                      </a:r>
                      <a:endParaRPr lang="en-US" sz="1500" b="1" i="1" dirty="0">
                        <a:solidFill>
                          <a:schemeClr val="bg1"/>
                        </a:solidFill>
                        <a:latin typeface="+mj-lt"/>
                        <a:cs typeface="Trebuchet MS"/>
                      </a:endParaRPr>
                    </a:p>
                  </a:txBody>
                  <a:tcPr/>
                </a:tc>
              </a:tr>
              <a:tr h="332900">
                <a:tc>
                  <a:txBody>
                    <a:bodyPr/>
                    <a:lstStyle/>
                    <a:p>
                      <a:r>
                        <a:rPr lang="en-US" sz="1500" b="1" dirty="0" smtClean="0">
                          <a:latin typeface="+mj-lt"/>
                          <a:cs typeface="Trebuchet MS"/>
                        </a:rPr>
                        <a:t>Gypsy Moth</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Lymantria</a:t>
                      </a:r>
                      <a:r>
                        <a:rPr lang="en-US" sz="1500" b="1" i="1" dirty="0" smtClean="0">
                          <a:latin typeface="+mj-lt"/>
                          <a:cs typeface="Trebuchet MS"/>
                        </a:rPr>
                        <a:t> </a:t>
                      </a:r>
                      <a:r>
                        <a:rPr lang="en-US" sz="1500" b="1" i="1" dirty="0" err="1" smtClean="0">
                          <a:latin typeface="+mj-lt"/>
                          <a:cs typeface="Trebuchet MS"/>
                        </a:rPr>
                        <a:t>dispar</a:t>
                      </a:r>
                      <a:endParaRPr lang="en-US" sz="1500" b="1" i="1" dirty="0" smtClean="0">
                        <a:solidFill>
                          <a:schemeClr val="bg1"/>
                        </a:solidFill>
                        <a:latin typeface="+mj-lt"/>
                        <a:cs typeface="Trebuchet MS"/>
                      </a:endParaRPr>
                    </a:p>
                  </a:txBody>
                  <a:tcPr/>
                </a:tc>
              </a:tr>
              <a:tr h="332900">
                <a:tc>
                  <a:txBody>
                    <a:bodyPr/>
                    <a:lstStyle/>
                    <a:p>
                      <a:r>
                        <a:rPr lang="en-US" sz="1500" b="1" dirty="0" err="1" smtClean="0">
                          <a:latin typeface="+mj-lt"/>
                          <a:cs typeface="Trebuchet MS"/>
                        </a:rPr>
                        <a:t>Sirex</a:t>
                      </a:r>
                      <a:r>
                        <a:rPr lang="en-US" sz="1500" b="1" dirty="0" smtClean="0">
                          <a:latin typeface="+mj-lt"/>
                          <a:cs typeface="Trebuchet MS"/>
                        </a:rPr>
                        <a:t> </a:t>
                      </a:r>
                      <a:r>
                        <a:rPr lang="en-US" sz="1500" b="1" dirty="0" err="1" smtClean="0">
                          <a:latin typeface="+mj-lt"/>
                          <a:cs typeface="Trebuchet MS"/>
                        </a:rPr>
                        <a:t>Woodwasp</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Sirex</a:t>
                      </a:r>
                      <a:r>
                        <a:rPr lang="en-US" sz="1500" b="1" i="1" dirty="0" smtClean="0">
                          <a:latin typeface="+mj-lt"/>
                          <a:cs typeface="Trebuchet MS"/>
                        </a:rPr>
                        <a:t> </a:t>
                      </a:r>
                      <a:r>
                        <a:rPr lang="en-US" sz="1500" b="1" i="1" dirty="0" err="1" smtClean="0">
                          <a:latin typeface="+mj-lt"/>
                          <a:cs typeface="Trebuchet MS"/>
                        </a:rPr>
                        <a:t>noctilio</a:t>
                      </a:r>
                      <a:endParaRPr lang="en-US" sz="1500" b="1" i="1" dirty="0" smtClean="0">
                        <a:solidFill>
                          <a:schemeClr val="bg1"/>
                        </a:solidFill>
                        <a:latin typeface="+mj-lt"/>
                        <a:cs typeface="Trebuchet MS"/>
                      </a:endParaRPr>
                    </a:p>
                  </a:txBody>
                  <a:tcPr/>
                </a:tc>
              </a:tr>
              <a:tr h="332900">
                <a:tc>
                  <a:txBody>
                    <a:bodyPr/>
                    <a:lstStyle/>
                    <a:p>
                      <a:r>
                        <a:rPr lang="en-US" sz="1500" b="1" dirty="0" err="1" smtClean="0">
                          <a:latin typeface="+mj-lt"/>
                          <a:cs typeface="Trebuchet MS"/>
                        </a:rPr>
                        <a:t>Cogongrass</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Imperata</a:t>
                      </a:r>
                      <a:r>
                        <a:rPr lang="en-US" sz="1500" b="1" i="1" dirty="0" smtClean="0">
                          <a:latin typeface="+mj-lt"/>
                          <a:cs typeface="Trebuchet MS"/>
                        </a:rPr>
                        <a:t> </a:t>
                      </a:r>
                      <a:r>
                        <a:rPr lang="en-US" sz="1500" b="1" i="1" dirty="0" err="1" smtClean="0">
                          <a:latin typeface="+mj-lt"/>
                          <a:cs typeface="Trebuchet MS"/>
                        </a:rPr>
                        <a:t>cylindrica</a:t>
                      </a:r>
                      <a:endParaRPr lang="en-US" sz="1500" b="1" i="1" dirty="0" smtClean="0">
                        <a:solidFill>
                          <a:schemeClr val="bg1"/>
                        </a:solidFill>
                        <a:latin typeface="+mj-lt"/>
                        <a:cs typeface="Trebuchet MS"/>
                      </a:endParaRPr>
                    </a:p>
                  </a:txBody>
                  <a:tcPr/>
                </a:tc>
              </a:tr>
              <a:tr h="364181">
                <a:tc>
                  <a:txBody>
                    <a:bodyPr/>
                    <a:lstStyle/>
                    <a:p>
                      <a:r>
                        <a:rPr lang="en-US" sz="1500" b="1" dirty="0" smtClean="0">
                          <a:latin typeface="+mj-lt"/>
                          <a:cs typeface="Trebuchet MS"/>
                        </a:rPr>
                        <a:t>Giant Hogweed</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Heracleum</a:t>
                      </a:r>
                      <a:r>
                        <a:rPr lang="en-US" sz="1500" b="1" i="1" dirty="0" smtClean="0">
                          <a:latin typeface="+mj-lt"/>
                          <a:cs typeface="Trebuchet MS"/>
                        </a:rPr>
                        <a:t> </a:t>
                      </a:r>
                      <a:r>
                        <a:rPr lang="en-US" sz="1500" b="1" i="1" dirty="0" err="1" smtClean="0">
                          <a:latin typeface="+mj-lt"/>
                          <a:cs typeface="Trebuchet MS"/>
                        </a:rPr>
                        <a:t>mantegazzianum</a:t>
                      </a:r>
                      <a:endParaRPr lang="en-US" sz="1500" b="1" i="1" dirty="0" smtClean="0">
                        <a:solidFill>
                          <a:schemeClr val="bg1"/>
                        </a:solidFill>
                        <a:latin typeface="+mj-lt"/>
                        <a:cs typeface="Trebuchet MS"/>
                      </a:endParaRPr>
                    </a:p>
                  </a:txBody>
                  <a:tcPr/>
                </a:tc>
              </a:tr>
              <a:tr h="332900">
                <a:tc>
                  <a:txBody>
                    <a:bodyPr/>
                    <a:lstStyle/>
                    <a:p>
                      <a:r>
                        <a:rPr lang="en-US" sz="1500" b="1" dirty="0" err="1" smtClean="0">
                          <a:latin typeface="+mj-lt"/>
                          <a:cs typeface="Trebuchet MS"/>
                        </a:rPr>
                        <a:t>Onionweed</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Asphodelus</a:t>
                      </a:r>
                      <a:r>
                        <a:rPr lang="en-US" sz="1500" b="1" i="1" dirty="0" smtClean="0">
                          <a:latin typeface="+mj-lt"/>
                          <a:cs typeface="Trebuchet MS"/>
                        </a:rPr>
                        <a:t> </a:t>
                      </a:r>
                      <a:r>
                        <a:rPr lang="en-US" sz="1500" b="1" i="1" dirty="0" err="1" smtClean="0">
                          <a:latin typeface="+mj-lt"/>
                          <a:cs typeface="Trebuchet MS"/>
                        </a:rPr>
                        <a:t>fistulosus</a:t>
                      </a:r>
                      <a:endParaRPr lang="en-US" sz="1500" b="1" i="1" dirty="0" smtClean="0">
                        <a:solidFill>
                          <a:schemeClr val="bg1"/>
                        </a:solidFill>
                        <a:latin typeface="+mj-lt"/>
                        <a:cs typeface="Trebuchet MS"/>
                      </a:endParaRPr>
                    </a:p>
                  </a:txBody>
                  <a:tcPr/>
                </a:tc>
              </a:tr>
              <a:tr h="332900">
                <a:tc>
                  <a:txBody>
                    <a:bodyPr/>
                    <a:lstStyle/>
                    <a:p>
                      <a:r>
                        <a:rPr lang="en-US" sz="1500" b="1" dirty="0" smtClean="0">
                          <a:latin typeface="+mj-lt"/>
                          <a:cs typeface="Trebuchet MS"/>
                        </a:rPr>
                        <a:t>Tropical Soda Apple</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Solanum</a:t>
                      </a:r>
                      <a:r>
                        <a:rPr lang="en-US" sz="1500" b="1" i="1" dirty="0" smtClean="0">
                          <a:latin typeface="+mj-lt"/>
                          <a:cs typeface="Trebuchet MS"/>
                        </a:rPr>
                        <a:t> </a:t>
                      </a:r>
                      <a:r>
                        <a:rPr lang="en-US" sz="1500" b="1" i="1" dirty="0" err="1" smtClean="0">
                          <a:latin typeface="+mj-lt"/>
                          <a:cs typeface="Trebuchet MS"/>
                        </a:rPr>
                        <a:t>viarum</a:t>
                      </a:r>
                      <a:endParaRPr lang="en-US" sz="1500" b="1" i="1" dirty="0" smtClean="0">
                        <a:solidFill>
                          <a:schemeClr val="bg1"/>
                        </a:solidFill>
                        <a:latin typeface="+mj-lt"/>
                        <a:cs typeface="Trebuchet MS"/>
                      </a:endParaRPr>
                    </a:p>
                  </a:txBody>
                  <a:tcPr/>
                </a:tc>
              </a:tr>
              <a:tr h="332900">
                <a:tc>
                  <a:txBody>
                    <a:bodyPr/>
                    <a:lstStyle/>
                    <a:p>
                      <a:r>
                        <a:rPr lang="en-US" sz="1500" b="1" dirty="0" smtClean="0">
                          <a:latin typeface="+mj-lt"/>
                          <a:cs typeface="Trebuchet MS"/>
                        </a:rPr>
                        <a:t>Tropical Spiderwort</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Commelina</a:t>
                      </a:r>
                      <a:r>
                        <a:rPr lang="en-US" sz="1500" b="1" i="1" dirty="0" smtClean="0">
                          <a:latin typeface="+mj-lt"/>
                          <a:cs typeface="Trebuchet MS"/>
                        </a:rPr>
                        <a:t> </a:t>
                      </a:r>
                      <a:r>
                        <a:rPr lang="en-US" sz="1500" b="1" i="1" dirty="0" err="1" smtClean="0">
                          <a:latin typeface="+mj-lt"/>
                          <a:cs typeface="Trebuchet MS"/>
                        </a:rPr>
                        <a:t>benghalensis</a:t>
                      </a:r>
                      <a:endParaRPr lang="en-US" sz="1500" b="1" i="1" dirty="0" smtClean="0">
                        <a:solidFill>
                          <a:schemeClr val="bg1"/>
                        </a:solidFill>
                        <a:latin typeface="+mj-lt"/>
                        <a:cs typeface="Trebuchet MS"/>
                      </a:endParaRPr>
                    </a:p>
                  </a:txBody>
                  <a:tcPr/>
                </a:tc>
              </a:tr>
              <a:tr h="332900">
                <a:tc>
                  <a:txBody>
                    <a:bodyPr/>
                    <a:lstStyle/>
                    <a:p>
                      <a:r>
                        <a:rPr lang="en-US" sz="1500" b="1" dirty="0" smtClean="0">
                          <a:latin typeface="+mj-lt"/>
                          <a:cs typeface="Trebuchet MS"/>
                        </a:rPr>
                        <a:t>Giant African Land Snail</a:t>
                      </a:r>
                      <a:endParaRPr lang="en-US" sz="1500" b="1" dirty="0">
                        <a:solidFill>
                          <a:schemeClr val="bg1"/>
                        </a:solidFill>
                        <a:latin typeface="+mj-lt"/>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i="1" dirty="0" err="1" smtClean="0">
                          <a:latin typeface="+mj-lt"/>
                          <a:cs typeface="Trebuchet MS"/>
                        </a:rPr>
                        <a:t>Lissachatina</a:t>
                      </a:r>
                      <a:r>
                        <a:rPr lang="en-US" sz="1500" b="1" i="1" dirty="0" smtClean="0">
                          <a:latin typeface="+mj-lt"/>
                          <a:cs typeface="Trebuchet MS"/>
                        </a:rPr>
                        <a:t> </a:t>
                      </a:r>
                      <a:r>
                        <a:rPr lang="en-US" sz="1500" b="1" i="1" dirty="0" err="1" smtClean="0">
                          <a:latin typeface="+mj-lt"/>
                          <a:cs typeface="Trebuchet MS"/>
                        </a:rPr>
                        <a:t>fulica</a:t>
                      </a:r>
                      <a:endParaRPr lang="en-US" sz="1500" b="1" i="1" dirty="0" smtClean="0">
                        <a:solidFill>
                          <a:schemeClr val="bg1"/>
                        </a:solidFill>
                        <a:latin typeface="+mj-lt"/>
                        <a:cs typeface="Trebuchet MS"/>
                      </a:endParaRPr>
                    </a:p>
                  </a:txBody>
                  <a:tcPr/>
                </a:tc>
              </a:tr>
            </a:tbl>
          </a:graphicData>
        </a:graphic>
      </p:graphicFrame>
      <p:pic>
        <p:nvPicPr>
          <p:cNvPr id="16" name="Picture 15"/>
          <p:cNvPicPr>
            <a:picLocks noChangeAspect="1"/>
          </p:cNvPicPr>
          <p:nvPr/>
        </p:nvPicPr>
        <p:blipFill>
          <a:blip r:embed="rId6"/>
          <a:stretch>
            <a:fillRect/>
          </a:stretch>
        </p:blipFill>
        <p:spPr>
          <a:xfrm rot="1049496">
            <a:off x="254020" y="3294160"/>
            <a:ext cx="1158361" cy="1242607"/>
          </a:xfrm>
          <a:prstGeom prst="rect">
            <a:avLst/>
          </a:prstGeom>
        </p:spPr>
      </p:pic>
      <p:pic>
        <p:nvPicPr>
          <p:cNvPr id="17" name="Picture 16"/>
          <p:cNvPicPr>
            <a:picLocks noChangeAspect="1"/>
          </p:cNvPicPr>
          <p:nvPr/>
        </p:nvPicPr>
        <p:blipFill>
          <a:blip r:embed="rId7"/>
          <a:stretch>
            <a:fillRect/>
          </a:stretch>
        </p:blipFill>
        <p:spPr>
          <a:xfrm rot="20590951">
            <a:off x="182316" y="5282592"/>
            <a:ext cx="1158359" cy="1242605"/>
          </a:xfrm>
          <a:prstGeom prst="rect">
            <a:avLst/>
          </a:prstGeom>
        </p:spPr>
      </p:pic>
      <p:pic>
        <p:nvPicPr>
          <p:cNvPr id="18" name="Picture 17"/>
          <p:cNvPicPr>
            <a:picLocks noChangeAspect="1"/>
          </p:cNvPicPr>
          <p:nvPr/>
        </p:nvPicPr>
        <p:blipFill>
          <a:blip r:embed="rId8"/>
          <a:stretch>
            <a:fillRect/>
          </a:stretch>
        </p:blipFill>
        <p:spPr>
          <a:xfrm rot="20132856">
            <a:off x="205693" y="2103662"/>
            <a:ext cx="1160958" cy="1245392"/>
          </a:xfrm>
          <a:prstGeom prst="rect">
            <a:avLst/>
          </a:prstGeom>
        </p:spPr>
      </p:pic>
      <p:pic>
        <p:nvPicPr>
          <p:cNvPr id="19" name="Picture 18"/>
          <p:cNvPicPr>
            <a:picLocks noChangeAspect="1"/>
          </p:cNvPicPr>
          <p:nvPr/>
        </p:nvPicPr>
        <p:blipFill>
          <a:blip r:embed="rId9"/>
          <a:stretch>
            <a:fillRect/>
          </a:stretch>
        </p:blipFill>
        <p:spPr>
          <a:xfrm rot="20703465">
            <a:off x="84982" y="4234175"/>
            <a:ext cx="1158360" cy="1242605"/>
          </a:xfrm>
          <a:prstGeom prst="rect">
            <a:avLst/>
          </a:prstGeom>
        </p:spPr>
      </p:pic>
      <p:pic>
        <p:nvPicPr>
          <p:cNvPr id="20" name="Picture 19"/>
          <p:cNvPicPr>
            <a:picLocks noChangeAspect="1"/>
          </p:cNvPicPr>
          <p:nvPr/>
        </p:nvPicPr>
        <p:blipFill>
          <a:blip r:embed="rId10"/>
          <a:stretch>
            <a:fillRect/>
          </a:stretch>
        </p:blipFill>
        <p:spPr>
          <a:xfrm rot="603223">
            <a:off x="1076235" y="5401004"/>
            <a:ext cx="1158360" cy="1242605"/>
          </a:xfrm>
          <a:prstGeom prst="rect">
            <a:avLst/>
          </a:prstGeom>
        </p:spPr>
      </p:pic>
      <p:pic>
        <p:nvPicPr>
          <p:cNvPr id="21" name="Picture 20"/>
          <p:cNvPicPr>
            <a:picLocks noChangeAspect="1"/>
          </p:cNvPicPr>
          <p:nvPr/>
        </p:nvPicPr>
        <p:blipFill>
          <a:blip r:embed="rId11"/>
          <a:stretch>
            <a:fillRect/>
          </a:stretch>
        </p:blipFill>
        <p:spPr>
          <a:xfrm rot="1943567">
            <a:off x="1176805" y="4319445"/>
            <a:ext cx="1158360" cy="1242605"/>
          </a:xfrm>
          <a:prstGeom prst="rect">
            <a:avLst/>
          </a:prstGeom>
        </p:spPr>
      </p:pic>
      <p:pic>
        <p:nvPicPr>
          <p:cNvPr id="22" name="Picture 21"/>
          <p:cNvPicPr>
            <a:picLocks noChangeAspect="1"/>
          </p:cNvPicPr>
          <p:nvPr/>
        </p:nvPicPr>
        <p:blipFill>
          <a:blip r:embed="rId12"/>
          <a:stretch>
            <a:fillRect/>
          </a:stretch>
        </p:blipFill>
        <p:spPr>
          <a:xfrm rot="19770386">
            <a:off x="1193752" y="2165640"/>
            <a:ext cx="1158361" cy="1242605"/>
          </a:xfrm>
          <a:prstGeom prst="rect">
            <a:avLst/>
          </a:prstGeom>
        </p:spPr>
      </p:pic>
      <p:pic>
        <p:nvPicPr>
          <p:cNvPr id="23" name="Picture 22"/>
          <p:cNvPicPr>
            <a:picLocks noChangeAspect="1"/>
          </p:cNvPicPr>
          <p:nvPr/>
        </p:nvPicPr>
        <p:blipFill>
          <a:blip r:embed="rId13"/>
          <a:stretch>
            <a:fillRect/>
          </a:stretch>
        </p:blipFill>
        <p:spPr>
          <a:xfrm rot="21095240">
            <a:off x="1091137" y="3295425"/>
            <a:ext cx="1158361" cy="1242605"/>
          </a:xfrm>
          <a:prstGeom prst="rect">
            <a:avLst/>
          </a:prstGeom>
        </p:spPr>
      </p:pic>
      <p:pic>
        <p:nvPicPr>
          <p:cNvPr id="24" name="Picture 23"/>
          <p:cNvPicPr>
            <a:picLocks noChangeAspect="1"/>
          </p:cNvPicPr>
          <p:nvPr/>
        </p:nvPicPr>
        <p:blipFill>
          <a:blip r:embed="rId14"/>
          <a:stretch>
            <a:fillRect/>
          </a:stretch>
        </p:blipFill>
        <p:spPr>
          <a:xfrm rot="21115707">
            <a:off x="2181858" y="3298307"/>
            <a:ext cx="1158361" cy="1242605"/>
          </a:xfrm>
          <a:prstGeom prst="rect">
            <a:avLst/>
          </a:prstGeom>
        </p:spPr>
      </p:pic>
      <p:pic>
        <p:nvPicPr>
          <p:cNvPr id="25" name="Picture 24"/>
          <p:cNvPicPr>
            <a:picLocks noChangeAspect="1"/>
          </p:cNvPicPr>
          <p:nvPr/>
        </p:nvPicPr>
        <p:blipFill>
          <a:blip r:embed="rId15"/>
          <a:stretch>
            <a:fillRect/>
          </a:stretch>
        </p:blipFill>
        <p:spPr>
          <a:xfrm rot="903076">
            <a:off x="2121885" y="2161790"/>
            <a:ext cx="1158361" cy="1242605"/>
          </a:xfrm>
          <a:prstGeom prst="rect">
            <a:avLst/>
          </a:prstGeom>
        </p:spPr>
      </p:pic>
      <p:pic>
        <p:nvPicPr>
          <p:cNvPr id="26" name="Picture 25"/>
          <p:cNvPicPr>
            <a:picLocks noChangeAspect="1"/>
          </p:cNvPicPr>
          <p:nvPr/>
        </p:nvPicPr>
        <p:blipFill>
          <a:blip r:embed="rId16"/>
          <a:stretch>
            <a:fillRect/>
          </a:stretch>
        </p:blipFill>
        <p:spPr>
          <a:xfrm rot="20669903">
            <a:off x="2118372" y="4428416"/>
            <a:ext cx="1158361" cy="1242605"/>
          </a:xfrm>
          <a:prstGeom prst="rect">
            <a:avLst/>
          </a:prstGeom>
        </p:spPr>
      </p:pic>
      <p:pic>
        <p:nvPicPr>
          <p:cNvPr id="27" name="Picture 26"/>
          <p:cNvPicPr>
            <a:picLocks noChangeAspect="1"/>
          </p:cNvPicPr>
          <p:nvPr/>
        </p:nvPicPr>
        <p:blipFill>
          <a:blip r:embed="rId17"/>
          <a:stretch>
            <a:fillRect/>
          </a:stretch>
        </p:blipFill>
        <p:spPr>
          <a:xfrm rot="20294472">
            <a:off x="2015988" y="5253154"/>
            <a:ext cx="1158361" cy="1242605"/>
          </a:xfrm>
          <a:prstGeom prst="rect">
            <a:avLst/>
          </a:prstGeom>
        </p:spPr>
      </p:pic>
      <p:pic>
        <p:nvPicPr>
          <p:cNvPr id="33" name="Picture 32" descr="header_logo.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296612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59" y="713118"/>
            <a:ext cx="8229600" cy="640078"/>
          </a:xfrm>
        </p:spPr>
        <p:txBody>
          <a:bodyPr>
            <a:normAutofit fontScale="90000"/>
          </a:bodyPr>
          <a:lstStyle/>
          <a:p>
            <a:r>
              <a:rPr lang="en-US" sz="3300" dirty="0">
                <a:latin typeface="WC ROUGHTRAD Bta"/>
                <a:cs typeface="WC ROUGHTRAD Bta"/>
              </a:rPr>
              <a:t>The “Dirty Dozen” Pest List </a:t>
            </a:r>
            <a:r>
              <a:rPr lang="en-US" dirty="0"/>
              <a:t/>
            </a:r>
            <a:br>
              <a:rPr lang="en-US" dirty="0"/>
            </a:br>
            <a:r>
              <a:rPr lang="en-US" sz="2400" dirty="0"/>
              <a:t>Where are they now?</a:t>
            </a:r>
          </a:p>
        </p:txBody>
      </p:sp>
      <p:grpSp>
        <p:nvGrpSpPr>
          <p:cNvPr id="3" name="Group 2"/>
          <p:cNvGrpSpPr/>
          <p:nvPr/>
        </p:nvGrpSpPr>
        <p:grpSpPr>
          <a:xfrm>
            <a:off x="439630" y="1609009"/>
            <a:ext cx="7502139" cy="4505984"/>
            <a:chOff x="439628" y="1609009"/>
            <a:chExt cx="7502139" cy="4505984"/>
          </a:xfrm>
        </p:grpSpPr>
        <p:grpSp>
          <p:nvGrpSpPr>
            <p:cNvPr id="29" name="Group 28"/>
            <p:cNvGrpSpPr/>
            <p:nvPr/>
          </p:nvGrpSpPr>
          <p:grpSpPr>
            <a:xfrm>
              <a:off x="3225773" y="3923515"/>
              <a:ext cx="1786983" cy="1724789"/>
              <a:chOff x="2776769" y="4370799"/>
              <a:chExt cx="2166705" cy="2347461"/>
            </a:xfrm>
            <a:solidFill>
              <a:schemeClr val="accent2">
                <a:lumMod val="75000"/>
                <a:lumOff val="25000"/>
              </a:schemeClr>
            </a:solidFill>
          </p:grpSpPr>
          <p:sp>
            <p:nvSpPr>
              <p:cNvPr id="30" name="Freeform 53"/>
              <p:cNvSpPr>
                <a:spLocks/>
              </p:cNvSpPr>
              <p:nvPr/>
            </p:nvSpPr>
            <p:spPr bwMode="auto">
              <a:xfrm rot="16200000">
                <a:off x="3680027" y="4073432"/>
                <a:ext cx="887747" cy="1482482"/>
              </a:xfrm>
              <a:custGeom>
                <a:avLst/>
                <a:gdLst>
                  <a:gd name="T0" fmla="*/ 185 w 583"/>
                  <a:gd name="T1" fmla="*/ 398 h 559"/>
                  <a:gd name="T2" fmla="*/ 185 w 583"/>
                  <a:gd name="T3" fmla="*/ 384 h 559"/>
                  <a:gd name="T4" fmla="*/ 194 w 583"/>
                  <a:gd name="T5" fmla="*/ 381 h 559"/>
                  <a:gd name="T6" fmla="*/ 176 w 583"/>
                  <a:gd name="T7" fmla="*/ 371 h 559"/>
                  <a:gd name="T8" fmla="*/ 162 w 583"/>
                  <a:gd name="T9" fmla="*/ 367 h 559"/>
                  <a:gd name="T10" fmla="*/ 182 w 583"/>
                  <a:gd name="T11" fmla="*/ 366 h 559"/>
                  <a:gd name="T12" fmla="*/ 180 w 583"/>
                  <a:gd name="T13" fmla="*/ 354 h 559"/>
                  <a:gd name="T14" fmla="*/ 198 w 583"/>
                  <a:gd name="T15" fmla="*/ 337 h 559"/>
                  <a:gd name="T16" fmla="*/ 189 w 583"/>
                  <a:gd name="T17" fmla="*/ 330 h 559"/>
                  <a:gd name="T18" fmla="*/ 210 w 583"/>
                  <a:gd name="T19" fmla="*/ 311 h 559"/>
                  <a:gd name="T20" fmla="*/ 223 w 583"/>
                  <a:gd name="T21" fmla="*/ 301 h 559"/>
                  <a:gd name="T22" fmla="*/ 216 w 583"/>
                  <a:gd name="T23" fmla="*/ 292 h 559"/>
                  <a:gd name="T24" fmla="*/ 221 w 583"/>
                  <a:gd name="T25" fmla="*/ 283 h 559"/>
                  <a:gd name="T26" fmla="*/ 228 w 583"/>
                  <a:gd name="T27" fmla="*/ 275 h 559"/>
                  <a:gd name="T28" fmla="*/ 239 w 583"/>
                  <a:gd name="T29" fmla="*/ 246 h 559"/>
                  <a:gd name="T30" fmla="*/ 262 w 583"/>
                  <a:gd name="T31" fmla="*/ 244 h 559"/>
                  <a:gd name="T32" fmla="*/ 267 w 583"/>
                  <a:gd name="T33" fmla="*/ 233 h 559"/>
                  <a:gd name="T34" fmla="*/ 260 w 583"/>
                  <a:gd name="T35" fmla="*/ 219 h 559"/>
                  <a:gd name="T36" fmla="*/ 280 w 583"/>
                  <a:gd name="T37" fmla="*/ 207 h 559"/>
                  <a:gd name="T38" fmla="*/ 572 w 583"/>
                  <a:gd name="T39" fmla="*/ 158 h 559"/>
                  <a:gd name="T40" fmla="*/ 264 w 583"/>
                  <a:gd name="T41" fmla="*/ 7 h 559"/>
                  <a:gd name="T42" fmla="*/ 9 w 583"/>
                  <a:gd name="T43" fmla="*/ 1 h 559"/>
                  <a:gd name="T44" fmla="*/ 7 w 583"/>
                  <a:gd name="T45" fmla="*/ 8 h 559"/>
                  <a:gd name="T46" fmla="*/ 107 w 583"/>
                  <a:gd name="T47" fmla="*/ 2 h 559"/>
                  <a:gd name="T48" fmla="*/ 9 w 583"/>
                  <a:gd name="T49" fmla="*/ 0 h 559"/>
                  <a:gd name="T50" fmla="*/ 7 w 583"/>
                  <a:gd name="T51" fmla="*/ 50 h 559"/>
                  <a:gd name="T52" fmla="*/ 7 w 583"/>
                  <a:gd name="T53" fmla="*/ 31 h 559"/>
                  <a:gd name="T54" fmla="*/ 7 w 583"/>
                  <a:gd name="T55" fmla="*/ 31 h 559"/>
                  <a:gd name="T56" fmla="*/ 3 w 583"/>
                  <a:gd name="T57" fmla="*/ 90 h 559"/>
                  <a:gd name="T58" fmla="*/ 3 w 583"/>
                  <a:gd name="T59" fmla="*/ 216 h 559"/>
                  <a:gd name="T60" fmla="*/ 9 w 583"/>
                  <a:gd name="T61" fmla="*/ 240 h 559"/>
                  <a:gd name="T62" fmla="*/ 9 w 583"/>
                  <a:gd name="T63" fmla="*/ 146 h 559"/>
                  <a:gd name="T64" fmla="*/ 7 w 583"/>
                  <a:gd name="T65" fmla="*/ 61 h 559"/>
                  <a:gd name="T66" fmla="*/ 7 w 583"/>
                  <a:gd name="T67" fmla="*/ 29 h 559"/>
                  <a:gd name="T68" fmla="*/ 7 w 583"/>
                  <a:gd name="T69" fmla="*/ 30 h 559"/>
                  <a:gd name="T70" fmla="*/ 3 w 583"/>
                  <a:gd name="T71" fmla="*/ 82 h 559"/>
                  <a:gd name="T72" fmla="*/ 7 w 583"/>
                  <a:gd name="T73" fmla="*/ 173 h 559"/>
                  <a:gd name="T74" fmla="*/ 9 w 583"/>
                  <a:gd name="T75" fmla="*/ 239 h 559"/>
                  <a:gd name="T76" fmla="*/ 9 w 583"/>
                  <a:gd name="T77" fmla="*/ 149 h 559"/>
                  <a:gd name="T78" fmla="*/ 7 w 583"/>
                  <a:gd name="T79" fmla="*/ 57 h 559"/>
                  <a:gd name="T80" fmla="*/ 7 w 583"/>
                  <a:gd name="T81" fmla="*/ 30 h 559"/>
                  <a:gd name="T82" fmla="*/ 5 w 583"/>
                  <a:gd name="T83" fmla="*/ 96 h 559"/>
                  <a:gd name="T84" fmla="*/ 5 w 583"/>
                  <a:gd name="T85" fmla="*/ 212 h 559"/>
                  <a:gd name="T86" fmla="*/ 12 w 583"/>
                  <a:gd name="T87" fmla="*/ 258 h 559"/>
                  <a:gd name="T88" fmla="*/ 7 w 583"/>
                  <a:gd name="T89" fmla="*/ 286 h 559"/>
                  <a:gd name="T90" fmla="*/ 9 w 583"/>
                  <a:gd name="T91" fmla="*/ 337 h 559"/>
                  <a:gd name="T92" fmla="*/ 0 w 583"/>
                  <a:gd name="T93" fmla="*/ 423 h 559"/>
                  <a:gd name="T94" fmla="*/ 5 w 583"/>
                  <a:gd name="T95" fmla="*/ 526 h 559"/>
                  <a:gd name="T96" fmla="*/ 7 w 583"/>
                  <a:gd name="T97" fmla="*/ 556 h 559"/>
                  <a:gd name="T98" fmla="*/ 7 w 583"/>
                  <a:gd name="T99" fmla="*/ 556 h 559"/>
                  <a:gd name="T100" fmla="*/ 7 w 583"/>
                  <a:gd name="T101" fmla="*/ 556 h 559"/>
                  <a:gd name="T102" fmla="*/ 7 w 583"/>
                  <a:gd name="T103" fmla="*/ 556 h 559"/>
                  <a:gd name="T104" fmla="*/ 7 w 583"/>
                  <a:gd name="T105" fmla="*/ 557 h 559"/>
                  <a:gd name="T106" fmla="*/ 7 w 583"/>
                  <a:gd name="T107" fmla="*/ 556 h 559"/>
                  <a:gd name="T108" fmla="*/ 7 w 583"/>
                  <a:gd name="T109" fmla="*/ 555 h 559"/>
                  <a:gd name="T110" fmla="*/ 144 w 583"/>
                  <a:gd name="T111" fmla="*/ 556 h 559"/>
                  <a:gd name="T112" fmla="*/ 141 w 583"/>
                  <a:gd name="T113" fmla="*/ 539 h 559"/>
                  <a:gd name="T114" fmla="*/ 157 w 583"/>
                  <a:gd name="T115" fmla="*/ 521 h 559"/>
                  <a:gd name="T116" fmla="*/ 189 w 583"/>
                  <a:gd name="T117" fmla="*/ 479 h 559"/>
                  <a:gd name="T118" fmla="*/ 189 w 583"/>
                  <a:gd name="T119" fmla="*/ 458 h 559"/>
                  <a:gd name="T120" fmla="*/ 160 w 583"/>
                  <a:gd name="T121" fmla="*/ 41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3" h="559">
                    <a:moveTo>
                      <a:pt x="160" y="417"/>
                    </a:moveTo>
                    <a:lnTo>
                      <a:pt x="180" y="402"/>
                    </a:lnTo>
                    <a:lnTo>
                      <a:pt x="182" y="402"/>
                    </a:lnTo>
                    <a:lnTo>
                      <a:pt x="185" y="400"/>
                    </a:lnTo>
                    <a:lnTo>
                      <a:pt x="185" y="400"/>
                    </a:lnTo>
                    <a:lnTo>
                      <a:pt x="185" y="398"/>
                    </a:lnTo>
                    <a:lnTo>
                      <a:pt x="185" y="397"/>
                    </a:lnTo>
                    <a:lnTo>
                      <a:pt x="185" y="397"/>
                    </a:lnTo>
                    <a:lnTo>
                      <a:pt x="182" y="394"/>
                    </a:lnTo>
                    <a:lnTo>
                      <a:pt x="180" y="393"/>
                    </a:lnTo>
                    <a:lnTo>
                      <a:pt x="178" y="391"/>
                    </a:lnTo>
                    <a:lnTo>
                      <a:pt x="185" y="384"/>
                    </a:lnTo>
                    <a:lnTo>
                      <a:pt x="185" y="384"/>
                    </a:lnTo>
                    <a:lnTo>
                      <a:pt x="185" y="383"/>
                    </a:lnTo>
                    <a:lnTo>
                      <a:pt x="189" y="384"/>
                    </a:lnTo>
                    <a:lnTo>
                      <a:pt x="191" y="384"/>
                    </a:lnTo>
                    <a:lnTo>
                      <a:pt x="194" y="383"/>
                    </a:lnTo>
                    <a:lnTo>
                      <a:pt x="194" y="381"/>
                    </a:lnTo>
                    <a:lnTo>
                      <a:pt x="194" y="381"/>
                    </a:lnTo>
                    <a:lnTo>
                      <a:pt x="191" y="378"/>
                    </a:lnTo>
                    <a:lnTo>
                      <a:pt x="187" y="374"/>
                    </a:lnTo>
                    <a:lnTo>
                      <a:pt x="182" y="372"/>
                    </a:lnTo>
                    <a:lnTo>
                      <a:pt x="176" y="371"/>
                    </a:lnTo>
                    <a:lnTo>
                      <a:pt x="176" y="371"/>
                    </a:lnTo>
                    <a:lnTo>
                      <a:pt x="171" y="371"/>
                    </a:lnTo>
                    <a:lnTo>
                      <a:pt x="169" y="371"/>
                    </a:lnTo>
                    <a:lnTo>
                      <a:pt x="169" y="371"/>
                    </a:lnTo>
                    <a:lnTo>
                      <a:pt x="164" y="369"/>
                    </a:lnTo>
                    <a:lnTo>
                      <a:pt x="162" y="367"/>
                    </a:lnTo>
                    <a:lnTo>
                      <a:pt x="162" y="367"/>
                    </a:lnTo>
                    <a:lnTo>
                      <a:pt x="162" y="366"/>
                    </a:lnTo>
                    <a:lnTo>
                      <a:pt x="164" y="365"/>
                    </a:lnTo>
                    <a:lnTo>
                      <a:pt x="171" y="365"/>
                    </a:lnTo>
                    <a:lnTo>
                      <a:pt x="171" y="365"/>
                    </a:lnTo>
                    <a:lnTo>
                      <a:pt x="176" y="366"/>
                    </a:lnTo>
                    <a:lnTo>
                      <a:pt x="182" y="366"/>
                    </a:lnTo>
                    <a:lnTo>
                      <a:pt x="182" y="366"/>
                    </a:lnTo>
                    <a:lnTo>
                      <a:pt x="187" y="366"/>
                    </a:lnTo>
                    <a:lnTo>
                      <a:pt x="187" y="366"/>
                    </a:lnTo>
                    <a:lnTo>
                      <a:pt x="189" y="363"/>
                    </a:lnTo>
                    <a:lnTo>
                      <a:pt x="187" y="361"/>
                    </a:lnTo>
                    <a:lnTo>
                      <a:pt x="180" y="354"/>
                    </a:lnTo>
                    <a:lnTo>
                      <a:pt x="180" y="354"/>
                    </a:lnTo>
                    <a:lnTo>
                      <a:pt x="180" y="351"/>
                    </a:lnTo>
                    <a:lnTo>
                      <a:pt x="180" y="351"/>
                    </a:lnTo>
                    <a:lnTo>
                      <a:pt x="189" y="344"/>
                    </a:lnTo>
                    <a:lnTo>
                      <a:pt x="196" y="341"/>
                    </a:lnTo>
                    <a:lnTo>
                      <a:pt x="198" y="337"/>
                    </a:lnTo>
                    <a:lnTo>
                      <a:pt x="198" y="337"/>
                    </a:lnTo>
                    <a:lnTo>
                      <a:pt x="201" y="335"/>
                    </a:lnTo>
                    <a:lnTo>
                      <a:pt x="196" y="332"/>
                    </a:lnTo>
                    <a:lnTo>
                      <a:pt x="196" y="332"/>
                    </a:lnTo>
                    <a:lnTo>
                      <a:pt x="194" y="331"/>
                    </a:lnTo>
                    <a:lnTo>
                      <a:pt x="189" y="330"/>
                    </a:lnTo>
                    <a:lnTo>
                      <a:pt x="182" y="330"/>
                    </a:lnTo>
                    <a:lnTo>
                      <a:pt x="187" y="318"/>
                    </a:lnTo>
                    <a:lnTo>
                      <a:pt x="203" y="318"/>
                    </a:lnTo>
                    <a:lnTo>
                      <a:pt x="203" y="318"/>
                    </a:lnTo>
                    <a:lnTo>
                      <a:pt x="205" y="313"/>
                    </a:lnTo>
                    <a:lnTo>
                      <a:pt x="210" y="311"/>
                    </a:lnTo>
                    <a:lnTo>
                      <a:pt x="214" y="310"/>
                    </a:lnTo>
                    <a:lnTo>
                      <a:pt x="214" y="310"/>
                    </a:lnTo>
                    <a:lnTo>
                      <a:pt x="216" y="310"/>
                    </a:lnTo>
                    <a:lnTo>
                      <a:pt x="221" y="310"/>
                    </a:lnTo>
                    <a:lnTo>
                      <a:pt x="221" y="310"/>
                    </a:lnTo>
                    <a:lnTo>
                      <a:pt x="223" y="301"/>
                    </a:lnTo>
                    <a:lnTo>
                      <a:pt x="226" y="298"/>
                    </a:lnTo>
                    <a:lnTo>
                      <a:pt x="223" y="294"/>
                    </a:lnTo>
                    <a:lnTo>
                      <a:pt x="223" y="294"/>
                    </a:lnTo>
                    <a:lnTo>
                      <a:pt x="221" y="293"/>
                    </a:lnTo>
                    <a:lnTo>
                      <a:pt x="219" y="292"/>
                    </a:lnTo>
                    <a:lnTo>
                      <a:pt x="216" y="292"/>
                    </a:lnTo>
                    <a:lnTo>
                      <a:pt x="214" y="289"/>
                    </a:lnTo>
                    <a:lnTo>
                      <a:pt x="214" y="289"/>
                    </a:lnTo>
                    <a:lnTo>
                      <a:pt x="214" y="288"/>
                    </a:lnTo>
                    <a:lnTo>
                      <a:pt x="214" y="286"/>
                    </a:lnTo>
                    <a:lnTo>
                      <a:pt x="221" y="283"/>
                    </a:lnTo>
                    <a:lnTo>
                      <a:pt x="221" y="283"/>
                    </a:lnTo>
                    <a:lnTo>
                      <a:pt x="226" y="282"/>
                    </a:lnTo>
                    <a:lnTo>
                      <a:pt x="230" y="281"/>
                    </a:lnTo>
                    <a:lnTo>
                      <a:pt x="230" y="280"/>
                    </a:lnTo>
                    <a:lnTo>
                      <a:pt x="230" y="280"/>
                    </a:lnTo>
                    <a:lnTo>
                      <a:pt x="230" y="277"/>
                    </a:lnTo>
                    <a:lnTo>
                      <a:pt x="228" y="275"/>
                    </a:lnTo>
                    <a:lnTo>
                      <a:pt x="228" y="275"/>
                    </a:lnTo>
                    <a:lnTo>
                      <a:pt x="228" y="273"/>
                    </a:lnTo>
                    <a:lnTo>
                      <a:pt x="228" y="270"/>
                    </a:lnTo>
                    <a:lnTo>
                      <a:pt x="228" y="270"/>
                    </a:lnTo>
                    <a:lnTo>
                      <a:pt x="232" y="258"/>
                    </a:lnTo>
                    <a:lnTo>
                      <a:pt x="239" y="246"/>
                    </a:lnTo>
                    <a:lnTo>
                      <a:pt x="239" y="246"/>
                    </a:lnTo>
                    <a:lnTo>
                      <a:pt x="244" y="245"/>
                    </a:lnTo>
                    <a:lnTo>
                      <a:pt x="251" y="244"/>
                    </a:lnTo>
                    <a:lnTo>
                      <a:pt x="255" y="244"/>
                    </a:lnTo>
                    <a:lnTo>
                      <a:pt x="255" y="244"/>
                    </a:lnTo>
                    <a:lnTo>
                      <a:pt x="262" y="244"/>
                    </a:lnTo>
                    <a:lnTo>
                      <a:pt x="267" y="241"/>
                    </a:lnTo>
                    <a:lnTo>
                      <a:pt x="269" y="238"/>
                    </a:lnTo>
                    <a:lnTo>
                      <a:pt x="269" y="235"/>
                    </a:lnTo>
                    <a:lnTo>
                      <a:pt x="269" y="235"/>
                    </a:lnTo>
                    <a:lnTo>
                      <a:pt x="269" y="234"/>
                    </a:lnTo>
                    <a:lnTo>
                      <a:pt x="267" y="233"/>
                    </a:lnTo>
                    <a:lnTo>
                      <a:pt x="264" y="232"/>
                    </a:lnTo>
                    <a:lnTo>
                      <a:pt x="262" y="232"/>
                    </a:lnTo>
                    <a:lnTo>
                      <a:pt x="262" y="232"/>
                    </a:lnTo>
                    <a:lnTo>
                      <a:pt x="260" y="228"/>
                    </a:lnTo>
                    <a:lnTo>
                      <a:pt x="260" y="225"/>
                    </a:lnTo>
                    <a:lnTo>
                      <a:pt x="260" y="219"/>
                    </a:lnTo>
                    <a:lnTo>
                      <a:pt x="260" y="219"/>
                    </a:lnTo>
                    <a:lnTo>
                      <a:pt x="262" y="216"/>
                    </a:lnTo>
                    <a:lnTo>
                      <a:pt x="262" y="215"/>
                    </a:lnTo>
                    <a:lnTo>
                      <a:pt x="262" y="215"/>
                    </a:lnTo>
                    <a:lnTo>
                      <a:pt x="271" y="210"/>
                    </a:lnTo>
                    <a:lnTo>
                      <a:pt x="280" y="207"/>
                    </a:lnTo>
                    <a:lnTo>
                      <a:pt x="289" y="203"/>
                    </a:lnTo>
                    <a:lnTo>
                      <a:pt x="292" y="200"/>
                    </a:lnTo>
                    <a:lnTo>
                      <a:pt x="292" y="197"/>
                    </a:lnTo>
                    <a:lnTo>
                      <a:pt x="562" y="202"/>
                    </a:lnTo>
                    <a:lnTo>
                      <a:pt x="562" y="202"/>
                    </a:lnTo>
                    <a:lnTo>
                      <a:pt x="572" y="158"/>
                    </a:lnTo>
                    <a:lnTo>
                      <a:pt x="581" y="112"/>
                    </a:lnTo>
                    <a:lnTo>
                      <a:pt x="583" y="68"/>
                    </a:lnTo>
                    <a:lnTo>
                      <a:pt x="583" y="23"/>
                    </a:lnTo>
                    <a:lnTo>
                      <a:pt x="583" y="23"/>
                    </a:lnTo>
                    <a:lnTo>
                      <a:pt x="371" y="12"/>
                    </a:lnTo>
                    <a:lnTo>
                      <a:pt x="264" y="7"/>
                    </a:lnTo>
                    <a:lnTo>
                      <a:pt x="157" y="4"/>
                    </a:lnTo>
                    <a:lnTo>
                      <a:pt x="62" y="2"/>
                    </a:lnTo>
                    <a:lnTo>
                      <a:pt x="30" y="2"/>
                    </a:lnTo>
                    <a:lnTo>
                      <a:pt x="30" y="2"/>
                    </a:lnTo>
                    <a:lnTo>
                      <a:pt x="18" y="1"/>
                    </a:lnTo>
                    <a:lnTo>
                      <a:pt x="9" y="1"/>
                    </a:lnTo>
                    <a:lnTo>
                      <a:pt x="7" y="1"/>
                    </a:lnTo>
                    <a:lnTo>
                      <a:pt x="7" y="2"/>
                    </a:lnTo>
                    <a:lnTo>
                      <a:pt x="7" y="2"/>
                    </a:lnTo>
                    <a:lnTo>
                      <a:pt x="5" y="4"/>
                    </a:lnTo>
                    <a:lnTo>
                      <a:pt x="7" y="6"/>
                    </a:lnTo>
                    <a:lnTo>
                      <a:pt x="7" y="8"/>
                    </a:lnTo>
                    <a:lnTo>
                      <a:pt x="7" y="2"/>
                    </a:lnTo>
                    <a:lnTo>
                      <a:pt x="7" y="2"/>
                    </a:lnTo>
                    <a:lnTo>
                      <a:pt x="23" y="1"/>
                    </a:lnTo>
                    <a:lnTo>
                      <a:pt x="39" y="0"/>
                    </a:lnTo>
                    <a:lnTo>
                      <a:pt x="73" y="1"/>
                    </a:lnTo>
                    <a:lnTo>
                      <a:pt x="107" y="2"/>
                    </a:lnTo>
                    <a:lnTo>
                      <a:pt x="139" y="4"/>
                    </a:lnTo>
                    <a:lnTo>
                      <a:pt x="137" y="4"/>
                    </a:lnTo>
                    <a:lnTo>
                      <a:pt x="128" y="4"/>
                    </a:lnTo>
                    <a:lnTo>
                      <a:pt x="21" y="0"/>
                    </a:lnTo>
                    <a:lnTo>
                      <a:pt x="21" y="0"/>
                    </a:lnTo>
                    <a:lnTo>
                      <a:pt x="9" y="0"/>
                    </a:lnTo>
                    <a:lnTo>
                      <a:pt x="7" y="0"/>
                    </a:lnTo>
                    <a:lnTo>
                      <a:pt x="5" y="1"/>
                    </a:lnTo>
                    <a:lnTo>
                      <a:pt x="7" y="5"/>
                    </a:lnTo>
                    <a:lnTo>
                      <a:pt x="7" y="23"/>
                    </a:lnTo>
                    <a:lnTo>
                      <a:pt x="7" y="41"/>
                    </a:lnTo>
                    <a:lnTo>
                      <a:pt x="7" y="50"/>
                    </a:lnTo>
                    <a:lnTo>
                      <a:pt x="7" y="31"/>
                    </a:lnTo>
                    <a:lnTo>
                      <a:pt x="7" y="30"/>
                    </a:lnTo>
                    <a:lnTo>
                      <a:pt x="7" y="30"/>
                    </a:lnTo>
                    <a:lnTo>
                      <a:pt x="7" y="30"/>
                    </a:lnTo>
                    <a:lnTo>
                      <a:pt x="7" y="31"/>
                    </a:lnTo>
                    <a:lnTo>
                      <a:pt x="7" y="31"/>
                    </a:lnTo>
                    <a:lnTo>
                      <a:pt x="7" y="31"/>
                    </a:lnTo>
                    <a:lnTo>
                      <a:pt x="7" y="31"/>
                    </a:lnTo>
                    <a:lnTo>
                      <a:pt x="7" y="31"/>
                    </a:lnTo>
                    <a:lnTo>
                      <a:pt x="7" y="30"/>
                    </a:lnTo>
                    <a:lnTo>
                      <a:pt x="7" y="31"/>
                    </a:lnTo>
                    <a:lnTo>
                      <a:pt x="7" y="31"/>
                    </a:lnTo>
                    <a:lnTo>
                      <a:pt x="7" y="25"/>
                    </a:lnTo>
                    <a:lnTo>
                      <a:pt x="7" y="45"/>
                    </a:lnTo>
                    <a:lnTo>
                      <a:pt x="7" y="57"/>
                    </a:lnTo>
                    <a:lnTo>
                      <a:pt x="5" y="75"/>
                    </a:lnTo>
                    <a:lnTo>
                      <a:pt x="3" y="79"/>
                    </a:lnTo>
                    <a:lnTo>
                      <a:pt x="3" y="90"/>
                    </a:lnTo>
                    <a:lnTo>
                      <a:pt x="3" y="90"/>
                    </a:lnTo>
                    <a:lnTo>
                      <a:pt x="7" y="123"/>
                    </a:lnTo>
                    <a:lnTo>
                      <a:pt x="9" y="140"/>
                    </a:lnTo>
                    <a:lnTo>
                      <a:pt x="9" y="157"/>
                    </a:lnTo>
                    <a:lnTo>
                      <a:pt x="7" y="172"/>
                    </a:lnTo>
                    <a:lnTo>
                      <a:pt x="3" y="216"/>
                    </a:lnTo>
                    <a:lnTo>
                      <a:pt x="3" y="216"/>
                    </a:lnTo>
                    <a:lnTo>
                      <a:pt x="3" y="221"/>
                    </a:lnTo>
                    <a:lnTo>
                      <a:pt x="7" y="226"/>
                    </a:lnTo>
                    <a:lnTo>
                      <a:pt x="12" y="246"/>
                    </a:lnTo>
                    <a:lnTo>
                      <a:pt x="9" y="240"/>
                    </a:lnTo>
                    <a:lnTo>
                      <a:pt x="9" y="240"/>
                    </a:lnTo>
                    <a:lnTo>
                      <a:pt x="5" y="219"/>
                    </a:lnTo>
                    <a:lnTo>
                      <a:pt x="3" y="209"/>
                    </a:lnTo>
                    <a:lnTo>
                      <a:pt x="3" y="197"/>
                    </a:lnTo>
                    <a:lnTo>
                      <a:pt x="3" y="197"/>
                    </a:lnTo>
                    <a:lnTo>
                      <a:pt x="7" y="163"/>
                    </a:lnTo>
                    <a:lnTo>
                      <a:pt x="9" y="146"/>
                    </a:lnTo>
                    <a:lnTo>
                      <a:pt x="9" y="128"/>
                    </a:lnTo>
                    <a:lnTo>
                      <a:pt x="9" y="128"/>
                    </a:lnTo>
                    <a:lnTo>
                      <a:pt x="5" y="102"/>
                    </a:lnTo>
                    <a:lnTo>
                      <a:pt x="5" y="88"/>
                    </a:lnTo>
                    <a:lnTo>
                      <a:pt x="5" y="76"/>
                    </a:lnTo>
                    <a:lnTo>
                      <a:pt x="7" y="61"/>
                    </a:lnTo>
                    <a:lnTo>
                      <a:pt x="7" y="45"/>
                    </a:lnTo>
                    <a:lnTo>
                      <a:pt x="7" y="30"/>
                    </a:lnTo>
                    <a:lnTo>
                      <a:pt x="7" y="25"/>
                    </a:lnTo>
                    <a:lnTo>
                      <a:pt x="7" y="26"/>
                    </a:lnTo>
                    <a:lnTo>
                      <a:pt x="7" y="29"/>
                    </a:lnTo>
                    <a:lnTo>
                      <a:pt x="7" y="29"/>
                    </a:lnTo>
                    <a:lnTo>
                      <a:pt x="7" y="30"/>
                    </a:lnTo>
                    <a:lnTo>
                      <a:pt x="7" y="31"/>
                    </a:lnTo>
                    <a:lnTo>
                      <a:pt x="7" y="30"/>
                    </a:lnTo>
                    <a:lnTo>
                      <a:pt x="7" y="30"/>
                    </a:lnTo>
                    <a:lnTo>
                      <a:pt x="7" y="31"/>
                    </a:lnTo>
                    <a:lnTo>
                      <a:pt x="7" y="30"/>
                    </a:lnTo>
                    <a:lnTo>
                      <a:pt x="7" y="29"/>
                    </a:lnTo>
                    <a:lnTo>
                      <a:pt x="7" y="27"/>
                    </a:lnTo>
                    <a:lnTo>
                      <a:pt x="7" y="25"/>
                    </a:lnTo>
                    <a:lnTo>
                      <a:pt x="7" y="25"/>
                    </a:lnTo>
                    <a:lnTo>
                      <a:pt x="5" y="54"/>
                    </a:lnTo>
                    <a:lnTo>
                      <a:pt x="3" y="82"/>
                    </a:lnTo>
                    <a:lnTo>
                      <a:pt x="3" y="82"/>
                    </a:lnTo>
                    <a:lnTo>
                      <a:pt x="7" y="117"/>
                    </a:lnTo>
                    <a:lnTo>
                      <a:pt x="9" y="134"/>
                    </a:lnTo>
                    <a:lnTo>
                      <a:pt x="9" y="151"/>
                    </a:lnTo>
                    <a:lnTo>
                      <a:pt x="9" y="151"/>
                    </a:lnTo>
                    <a:lnTo>
                      <a:pt x="7" y="173"/>
                    </a:lnTo>
                    <a:lnTo>
                      <a:pt x="3" y="195"/>
                    </a:lnTo>
                    <a:lnTo>
                      <a:pt x="3" y="206"/>
                    </a:lnTo>
                    <a:lnTo>
                      <a:pt x="3" y="216"/>
                    </a:lnTo>
                    <a:lnTo>
                      <a:pt x="5" y="228"/>
                    </a:lnTo>
                    <a:lnTo>
                      <a:pt x="9" y="239"/>
                    </a:lnTo>
                    <a:lnTo>
                      <a:pt x="9" y="239"/>
                    </a:lnTo>
                    <a:lnTo>
                      <a:pt x="5" y="228"/>
                    </a:lnTo>
                    <a:lnTo>
                      <a:pt x="3" y="216"/>
                    </a:lnTo>
                    <a:lnTo>
                      <a:pt x="3" y="206"/>
                    </a:lnTo>
                    <a:lnTo>
                      <a:pt x="3" y="195"/>
                    </a:lnTo>
                    <a:lnTo>
                      <a:pt x="9" y="149"/>
                    </a:lnTo>
                    <a:lnTo>
                      <a:pt x="9" y="149"/>
                    </a:lnTo>
                    <a:lnTo>
                      <a:pt x="9" y="131"/>
                    </a:lnTo>
                    <a:lnTo>
                      <a:pt x="7" y="114"/>
                    </a:lnTo>
                    <a:lnTo>
                      <a:pt x="5" y="94"/>
                    </a:lnTo>
                    <a:lnTo>
                      <a:pt x="5" y="76"/>
                    </a:lnTo>
                    <a:lnTo>
                      <a:pt x="7" y="41"/>
                    </a:lnTo>
                    <a:lnTo>
                      <a:pt x="7" y="57"/>
                    </a:lnTo>
                    <a:lnTo>
                      <a:pt x="7" y="30"/>
                    </a:lnTo>
                    <a:lnTo>
                      <a:pt x="7" y="25"/>
                    </a:lnTo>
                    <a:lnTo>
                      <a:pt x="7" y="27"/>
                    </a:lnTo>
                    <a:lnTo>
                      <a:pt x="7" y="29"/>
                    </a:lnTo>
                    <a:lnTo>
                      <a:pt x="7" y="29"/>
                    </a:lnTo>
                    <a:lnTo>
                      <a:pt x="7" y="30"/>
                    </a:lnTo>
                    <a:lnTo>
                      <a:pt x="7" y="31"/>
                    </a:lnTo>
                    <a:lnTo>
                      <a:pt x="7" y="36"/>
                    </a:lnTo>
                    <a:lnTo>
                      <a:pt x="7" y="56"/>
                    </a:lnTo>
                    <a:lnTo>
                      <a:pt x="5" y="74"/>
                    </a:lnTo>
                    <a:lnTo>
                      <a:pt x="5" y="74"/>
                    </a:lnTo>
                    <a:lnTo>
                      <a:pt x="5" y="96"/>
                    </a:lnTo>
                    <a:lnTo>
                      <a:pt x="7" y="117"/>
                    </a:lnTo>
                    <a:lnTo>
                      <a:pt x="7" y="117"/>
                    </a:lnTo>
                    <a:lnTo>
                      <a:pt x="7" y="141"/>
                    </a:lnTo>
                    <a:lnTo>
                      <a:pt x="7" y="165"/>
                    </a:lnTo>
                    <a:lnTo>
                      <a:pt x="5" y="212"/>
                    </a:lnTo>
                    <a:lnTo>
                      <a:pt x="5" y="212"/>
                    </a:lnTo>
                    <a:lnTo>
                      <a:pt x="9" y="240"/>
                    </a:lnTo>
                    <a:lnTo>
                      <a:pt x="12" y="269"/>
                    </a:lnTo>
                    <a:lnTo>
                      <a:pt x="12" y="273"/>
                    </a:lnTo>
                    <a:lnTo>
                      <a:pt x="12" y="265"/>
                    </a:lnTo>
                    <a:lnTo>
                      <a:pt x="12" y="265"/>
                    </a:lnTo>
                    <a:lnTo>
                      <a:pt x="12" y="258"/>
                    </a:lnTo>
                    <a:lnTo>
                      <a:pt x="12" y="256"/>
                    </a:lnTo>
                    <a:lnTo>
                      <a:pt x="12" y="253"/>
                    </a:lnTo>
                    <a:lnTo>
                      <a:pt x="12" y="258"/>
                    </a:lnTo>
                    <a:lnTo>
                      <a:pt x="12" y="267"/>
                    </a:lnTo>
                    <a:lnTo>
                      <a:pt x="7" y="286"/>
                    </a:lnTo>
                    <a:lnTo>
                      <a:pt x="7" y="286"/>
                    </a:lnTo>
                    <a:lnTo>
                      <a:pt x="5" y="295"/>
                    </a:lnTo>
                    <a:lnTo>
                      <a:pt x="5" y="305"/>
                    </a:lnTo>
                    <a:lnTo>
                      <a:pt x="5" y="305"/>
                    </a:lnTo>
                    <a:lnTo>
                      <a:pt x="9" y="325"/>
                    </a:lnTo>
                    <a:lnTo>
                      <a:pt x="9" y="345"/>
                    </a:lnTo>
                    <a:lnTo>
                      <a:pt x="9" y="337"/>
                    </a:lnTo>
                    <a:lnTo>
                      <a:pt x="3" y="366"/>
                    </a:lnTo>
                    <a:lnTo>
                      <a:pt x="0" y="375"/>
                    </a:lnTo>
                    <a:lnTo>
                      <a:pt x="0" y="386"/>
                    </a:lnTo>
                    <a:lnTo>
                      <a:pt x="0" y="408"/>
                    </a:lnTo>
                    <a:lnTo>
                      <a:pt x="0" y="416"/>
                    </a:lnTo>
                    <a:lnTo>
                      <a:pt x="0" y="423"/>
                    </a:lnTo>
                    <a:lnTo>
                      <a:pt x="0" y="443"/>
                    </a:lnTo>
                    <a:lnTo>
                      <a:pt x="0" y="477"/>
                    </a:lnTo>
                    <a:lnTo>
                      <a:pt x="0" y="463"/>
                    </a:lnTo>
                    <a:lnTo>
                      <a:pt x="0" y="495"/>
                    </a:lnTo>
                    <a:lnTo>
                      <a:pt x="3" y="510"/>
                    </a:lnTo>
                    <a:lnTo>
                      <a:pt x="5" y="526"/>
                    </a:lnTo>
                    <a:lnTo>
                      <a:pt x="5" y="544"/>
                    </a:lnTo>
                    <a:lnTo>
                      <a:pt x="5" y="547"/>
                    </a:lnTo>
                    <a:lnTo>
                      <a:pt x="7" y="557"/>
                    </a:lnTo>
                    <a:lnTo>
                      <a:pt x="7" y="556"/>
                    </a:lnTo>
                    <a:lnTo>
                      <a:pt x="7" y="556"/>
                    </a:lnTo>
                    <a:lnTo>
                      <a:pt x="7" y="556"/>
                    </a:lnTo>
                    <a:lnTo>
                      <a:pt x="7" y="556"/>
                    </a:lnTo>
                    <a:lnTo>
                      <a:pt x="7" y="556"/>
                    </a:lnTo>
                    <a:lnTo>
                      <a:pt x="7" y="556"/>
                    </a:lnTo>
                    <a:lnTo>
                      <a:pt x="7" y="556"/>
                    </a:lnTo>
                    <a:lnTo>
                      <a:pt x="7" y="557"/>
                    </a:lnTo>
                    <a:lnTo>
                      <a:pt x="7" y="556"/>
                    </a:lnTo>
                    <a:lnTo>
                      <a:pt x="7" y="556"/>
                    </a:lnTo>
                    <a:lnTo>
                      <a:pt x="7" y="556"/>
                    </a:lnTo>
                    <a:lnTo>
                      <a:pt x="7" y="556"/>
                    </a:lnTo>
                    <a:lnTo>
                      <a:pt x="7" y="556"/>
                    </a:lnTo>
                    <a:lnTo>
                      <a:pt x="7" y="556"/>
                    </a:lnTo>
                    <a:lnTo>
                      <a:pt x="7" y="556"/>
                    </a:lnTo>
                    <a:lnTo>
                      <a:pt x="7" y="556"/>
                    </a:lnTo>
                    <a:lnTo>
                      <a:pt x="7" y="556"/>
                    </a:lnTo>
                    <a:lnTo>
                      <a:pt x="7" y="557"/>
                    </a:lnTo>
                    <a:lnTo>
                      <a:pt x="7" y="557"/>
                    </a:lnTo>
                    <a:lnTo>
                      <a:pt x="7" y="556"/>
                    </a:lnTo>
                    <a:lnTo>
                      <a:pt x="7" y="556"/>
                    </a:lnTo>
                    <a:lnTo>
                      <a:pt x="7" y="556"/>
                    </a:lnTo>
                    <a:lnTo>
                      <a:pt x="7" y="556"/>
                    </a:lnTo>
                    <a:lnTo>
                      <a:pt x="7" y="556"/>
                    </a:lnTo>
                    <a:lnTo>
                      <a:pt x="7" y="556"/>
                    </a:lnTo>
                    <a:lnTo>
                      <a:pt x="7" y="556"/>
                    </a:lnTo>
                    <a:lnTo>
                      <a:pt x="7" y="557"/>
                    </a:lnTo>
                    <a:lnTo>
                      <a:pt x="7" y="556"/>
                    </a:lnTo>
                    <a:lnTo>
                      <a:pt x="7" y="556"/>
                    </a:lnTo>
                    <a:lnTo>
                      <a:pt x="7" y="556"/>
                    </a:lnTo>
                    <a:lnTo>
                      <a:pt x="7" y="556"/>
                    </a:lnTo>
                    <a:lnTo>
                      <a:pt x="7" y="556"/>
                    </a:lnTo>
                    <a:lnTo>
                      <a:pt x="7" y="556"/>
                    </a:lnTo>
                    <a:lnTo>
                      <a:pt x="7" y="556"/>
                    </a:lnTo>
                    <a:lnTo>
                      <a:pt x="7" y="557"/>
                    </a:lnTo>
                    <a:lnTo>
                      <a:pt x="7" y="557"/>
                    </a:lnTo>
                    <a:lnTo>
                      <a:pt x="7" y="557"/>
                    </a:lnTo>
                    <a:lnTo>
                      <a:pt x="7" y="555"/>
                    </a:lnTo>
                    <a:lnTo>
                      <a:pt x="7" y="555"/>
                    </a:lnTo>
                    <a:lnTo>
                      <a:pt x="23" y="557"/>
                    </a:lnTo>
                    <a:lnTo>
                      <a:pt x="41" y="558"/>
                    </a:lnTo>
                    <a:lnTo>
                      <a:pt x="75" y="559"/>
                    </a:lnTo>
                    <a:lnTo>
                      <a:pt x="110" y="558"/>
                    </a:lnTo>
                    <a:lnTo>
                      <a:pt x="144" y="556"/>
                    </a:lnTo>
                    <a:lnTo>
                      <a:pt x="144" y="556"/>
                    </a:lnTo>
                    <a:lnTo>
                      <a:pt x="148" y="555"/>
                    </a:lnTo>
                    <a:lnTo>
                      <a:pt x="150" y="551"/>
                    </a:lnTo>
                    <a:lnTo>
                      <a:pt x="148" y="546"/>
                    </a:lnTo>
                    <a:lnTo>
                      <a:pt x="148" y="546"/>
                    </a:lnTo>
                    <a:lnTo>
                      <a:pt x="146" y="543"/>
                    </a:lnTo>
                    <a:lnTo>
                      <a:pt x="141" y="539"/>
                    </a:lnTo>
                    <a:lnTo>
                      <a:pt x="141" y="539"/>
                    </a:lnTo>
                    <a:lnTo>
                      <a:pt x="139" y="536"/>
                    </a:lnTo>
                    <a:lnTo>
                      <a:pt x="141" y="532"/>
                    </a:lnTo>
                    <a:lnTo>
                      <a:pt x="144" y="530"/>
                    </a:lnTo>
                    <a:lnTo>
                      <a:pt x="148" y="526"/>
                    </a:lnTo>
                    <a:lnTo>
                      <a:pt x="157" y="521"/>
                    </a:lnTo>
                    <a:lnTo>
                      <a:pt x="164" y="516"/>
                    </a:lnTo>
                    <a:lnTo>
                      <a:pt x="196" y="488"/>
                    </a:lnTo>
                    <a:lnTo>
                      <a:pt x="196" y="488"/>
                    </a:lnTo>
                    <a:lnTo>
                      <a:pt x="196" y="484"/>
                    </a:lnTo>
                    <a:lnTo>
                      <a:pt x="194" y="482"/>
                    </a:lnTo>
                    <a:lnTo>
                      <a:pt x="189" y="479"/>
                    </a:lnTo>
                    <a:lnTo>
                      <a:pt x="187" y="477"/>
                    </a:lnTo>
                    <a:lnTo>
                      <a:pt x="187" y="477"/>
                    </a:lnTo>
                    <a:lnTo>
                      <a:pt x="187" y="472"/>
                    </a:lnTo>
                    <a:lnTo>
                      <a:pt x="187" y="467"/>
                    </a:lnTo>
                    <a:lnTo>
                      <a:pt x="189" y="458"/>
                    </a:lnTo>
                    <a:lnTo>
                      <a:pt x="189" y="458"/>
                    </a:lnTo>
                    <a:lnTo>
                      <a:pt x="191" y="452"/>
                    </a:lnTo>
                    <a:lnTo>
                      <a:pt x="189" y="447"/>
                    </a:lnTo>
                    <a:lnTo>
                      <a:pt x="185" y="436"/>
                    </a:lnTo>
                    <a:lnTo>
                      <a:pt x="173" y="426"/>
                    </a:lnTo>
                    <a:lnTo>
                      <a:pt x="160" y="417"/>
                    </a:lnTo>
                    <a:lnTo>
                      <a:pt x="160" y="417"/>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 name="Freeform 54"/>
              <p:cNvSpPr>
                <a:spLocks/>
              </p:cNvSpPr>
              <p:nvPr/>
            </p:nvSpPr>
            <p:spPr bwMode="auto">
              <a:xfrm rot="16200000">
                <a:off x="3116308" y="4891093"/>
                <a:ext cx="1487628" cy="2166705"/>
              </a:xfrm>
              <a:custGeom>
                <a:avLst/>
                <a:gdLst>
                  <a:gd name="T0" fmla="*/ 940 w 947"/>
                  <a:gd name="T1" fmla="*/ 604 h 817"/>
                  <a:gd name="T2" fmla="*/ 942 w 947"/>
                  <a:gd name="T3" fmla="*/ 588 h 817"/>
                  <a:gd name="T4" fmla="*/ 942 w 947"/>
                  <a:gd name="T5" fmla="*/ 554 h 817"/>
                  <a:gd name="T6" fmla="*/ 944 w 947"/>
                  <a:gd name="T7" fmla="*/ 533 h 817"/>
                  <a:gd name="T8" fmla="*/ 944 w 947"/>
                  <a:gd name="T9" fmla="*/ 496 h 817"/>
                  <a:gd name="T10" fmla="*/ 947 w 947"/>
                  <a:gd name="T11" fmla="*/ 432 h 817"/>
                  <a:gd name="T12" fmla="*/ 944 w 947"/>
                  <a:gd name="T13" fmla="*/ 267 h 817"/>
                  <a:gd name="T14" fmla="*/ 942 w 947"/>
                  <a:gd name="T15" fmla="*/ 250 h 817"/>
                  <a:gd name="T16" fmla="*/ 944 w 947"/>
                  <a:gd name="T17" fmla="*/ 227 h 817"/>
                  <a:gd name="T18" fmla="*/ 924 w 947"/>
                  <a:gd name="T19" fmla="*/ 0 h 817"/>
                  <a:gd name="T20" fmla="*/ 908 w 947"/>
                  <a:gd name="T21" fmla="*/ 0 h 817"/>
                  <a:gd name="T22" fmla="*/ 865 w 947"/>
                  <a:gd name="T23" fmla="*/ 18 h 817"/>
                  <a:gd name="T24" fmla="*/ 799 w 947"/>
                  <a:gd name="T25" fmla="*/ 53 h 817"/>
                  <a:gd name="T26" fmla="*/ 680 w 947"/>
                  <a:gd name="T27" fmla="*/ 100 h 817"/>
                  <a:gd name="T28" fmla="*/ 612 w 947"/>
                  <a:gd name="T29" fmla="*/ 108 h 817"/>
                  <a:gd name="T30" fmla="*/ 485 w 947"/>
                  <a:gd name="T31" fmla="*/ 177 h 817"/>
                  <a:gd name="T32" fmla="*/ 494 w 947"/>
                  <a:gd name="T33" fmla="*/ 218 h 817"/>
                  <a:gd name="T34" fmla="*/ 573 w 947"/>
                  <a:gd name="T35" fmla="*/ 240 h 817"/>
                  <a:gd name="T36" fmla="*/ 576 w 947"/>
                  <a:gd name="T37" fmla="*/ 256 h 817"/>
                  <a:gd name="T38" fmla="*/ 564 w 947"/>
                  <a:gd name="T39" fmla="*/ 306 h 817"/>
                  <a:gd name="T40" fmla="*/ 535 w 947"/>
                  <a:gd name="T41" fmla="*/ 322 h 817"/>
                  <a:gd name="T42" fmla="*/ 364 w 947"/>
                  <a:gd name="T43" fmla="*/ 379 h 817"/>
                  <a:gd name="T44" fmla="*/ 234 w 947"/>
                  <a:gd name="T45" fmla="*/ 429 h 817"/>
                  <a:gd name="T46" fmla="*/ 196 w 947"/>
                  <a:gd name="T47" fmla="*/ 434 h 817"/>
                  <a:gd name="T48" fmla="*/ 125 w 947"/>
                  <a:gd name="T49" fmla="*/ 448 h 817"/>
                  <a:gd name="T50" fmla="*/ 82 w 947"/>
                  <a:gd name="T51" fmla="*/ 458 h 817"/>
                  <a:gd name="T52" fmla="*/ 41 w 947"/>
                  <a:gd name="T53" fmla="*/ 501 h 817"/>
                  <a:gd name="T54" fmla="*/ 25 w 947"/>
                  <a:gd name="T55" fmla="*/ 545 h 817"/>
                  <a:gd name="T56" fmla="*/ 9 w 947"/>
                  <a:gd name="T57" fmla="*/ 573 h 817"/>
                  <a:gd name="T58" fmla="*/ 16 w 947"/>
                  <a:gd name="T59" fmla="*/ 583 h 817"/>
                  <a:gd name="T60" fmla="*/ 32 w 947"/>
                  <a:gd name="T61" fmla="*/ 579 h 817"/>
                  <a:gd name="T62" fmla="*/ 161 w 947"/>
                  <a:gd name="T63" fmla="*/ 561 h 817"/>
                  <a:gd name="T64" fmla="*/ 200 w 947"/>
                  <a:gd name="T65" fmla="*/ 559 h 817"/>
                  <a:gd name="T66" fmla="*/ 252 w 947"/>
                  <a:gd name="T67" fmla="*/ 576 h 817"/>
                  <a:gd name="T68" fmla="*/ 280 w 947"/>
                  <a:gd name="T69" fmla="*/ 571 h 817"/>
                  <a:gd name="T70" fmla="*/ 275 w 947"/>
                  <a:gd name="T71" fmla="*/ 581 h 817"/>
                  <a:gd name="T72" fmla="*/ 312 w 947"/>
                  <a:gd name="T73" fmla="*/ 593 h 817"/>
                  <a:gd name="T74" fmla="*/ 325 w 947"/>
                  <a:gd name="T75" fmla="*/ 610 h 817"/>
                  <a:gd name="T76" fmla="*/ 346 w 947"/>
                  <a:gd name="T77" fmla="*/ 618 h 817"/>
                  <a:gd name="T78" fmla="*/ 366 w 947"/>
                  <a:gd name="T79" fmla="*/ 632 h 817"/>
                  <a:gd name="T80" fmla="*/ 380 w 947"/>
                  <a:gd name="T81" fmla="*/ 625 h 817"/>
                  <a:gd name="T82" fmla="*/ 391 w 947"/>
                  <a:gd name="T83" fmla="*/ 648 h 817"/>
                  <a:gd name="T84" fmla="*/ 382 w 947"/>
                  <a:gd name="T85" fmla="*/ 650 h 817"/>
                  <a:gd name="T86" fmla="*/ 455 w 947"/>
                  <a:gd name="T87" fmla="*/ 714 h 817"/>
                  <a:gd name="T88" fmla="*/ 496 w 947"/>
                  <a:gd name="T89" fmla="*/ 733 h 817"/>
                  <a:gd name="T90" fmla="*/ 537 w 947"/>
                  <a:gd name="T91" fmla="*/ 733 h 817"/>
                  <a:gd name="T92" fmla="*/ 528 w 947"/>
                  <a:gd name="T93" fmla="*/ 740 h 817"/>
                  <a:gd name="T94" fmla="*/ 514 w 947"/>
                  <a:gd name="T95" fmla="*/ 756 h 817"/>
                  <a:gd name="T96" fmla="*/ 539 w 947"/>
                  <a:gd name="T97" fmla="*/ 797 h 817"/>
                  <a:gd name="T98" fmla="*/ 610 w 947"/>
                  <a:gd name="T99" fmla="*/ 808 h 817"/>
                  <a:gd name="T100" fmla="*/ 633 w 947"/>
                  <a:gd name="T101" fmla="*/ 803 h 817"/>
                  <a:gd name="T102" fmla="*/ 696 w 947"/>
                  <a:gd name="T103" fmla="*/ 817 h 817"/>
                  <a:gd name="T104" fmla="*/ 767 w 947"/>
                  <a:gd name="T105" fmla="*/ 807 h 817"/>
                  <a:gd name="T106" fmla="*/ 796 w 947"/>
                  <a:gd name="T107" fmla="*/ 799 h 817"/>
                  <a:gd name="T108" fmla="*/ 826 w 947"/>
                  <a:gd name="T109" fmla="*/ 797 h 817"/>
                  <a:gd name="T110" fmla="*/ 890 w 947"/>
                  <a:gd name="T111" fmla="*/ 781 h 817"/>
                  <a:gd name="T112" fmla="*/ 942 w 947"/>
                  <a:gd name="T113" fmla="*/ 74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7" h="817">
                    <a:moveTo>
                      <a:pt x="940" y="625"/>
                    </a:moveTo>
                    <a:lnTo>
                      <a:pt x="940" y="626"/>
                    </a:lnTo>
                    <a:lnTo>
                      <a:pt x="940" y="624"/>
                    </a:lnTo>
                    <a:lnTo>
                      <a:pt x="940" y="619"/>
                    </a:lnTo>
                    <a:lnTo>
                      <a:pt x="940" y="617"/>
                    </a:lnTo>
                    <a:lnTo>
                      <a:pt x="940" y="614"/>
                    </a:lnTo>
                    <a:lnTo>
                      <a:pt x="940" y="606"/>
                    </a:lnTo>
                    <a:lnTo>
                      <a:pt x="940" y="604"/>
                    </a:lnTo>
                    <a:lnTo>
                      <a:pt x="940" y="601"/>
                    </a:lnTo>
                    <a:lnTo>
                      <a:pt x="940" y="594"/>
                    </a:lnTo>
                    <a:lnTo>
                      <a:pt x="940" y="597"/>
                    </a:lnTo>
                    <a:lnTo>
                      <a:pt x="940" y="595"/>
                    </a:lnTo>
                    <a:lnTo>
                      <a:pt x="940" y="594"/>
                    </a:lnTo>
                    <a:lnTo>
                      <a:pt x="942" y="591"/>
                    </a:lnTo>
                    <a:lnTo>
                      <a:pt x="942" y="591"/>
                    </a:lnTo>
                    <a:lnTo>
                      <a:pt x="942" y="588"/>
                    </a:lnTo>
                    <a:lnTo>
                      <a:pt x="942" y="585"/>
                    </a:lnTo>
                    <a:lnTo>
                      <a:pt x="942" y="582"/>
                    </a:lnTo>
                    <a:lnTo>
                      <a:pt x="942" y="580"/>
                    </a:lnTo>
                    <a:lnTo>
                      <a:pt x="942" y="565"/>
                    </a:lnTo>
                    <a:lnTo>
                      <a:pt x="942" y="563"/>
                    </a:lnTo>
                    <a:lnTo>
                      <a:pt x="942" y="565"/>
                    </a:lnTo>
                    <a:lnTo>
                      <a:pt x="942" y="557"/>
                    </a:lnTo>
                    <a:lnTo>
                      <a:pt x="942" y="554"/>
                    </a:lnTo>
                    <a:lnTo>
                      <a:pt x="944" y="545"/>
                    </a:lnTo>
                    <a:lnTo>
                      <a:pt x="944" y="544"/>
                    </a:lnTo>
                    <a:lnTo>
                      <a:pt x="944" y="536"/>
                    </a:lnTo>
                    <a:lnTo>
                      <a:pt x="944" y="537"/>
                    </a:lnTo>
                    <a:lnTo>
                      <a:pt x="944" y="537"/>
                    </a:lnTo>
                    <a:lnTo>
                      <a:pt x="944" y="532"/>
                    </a:lnTo>
                    <a:lnTo>
                      <a:pt x="944" y="532"/>
                    </a:lnTo>
                    <a:lnTo>
                      <a:pt x="944" y="533"/>
                    </a:lnTo>
                    <a:lnTo>
                      <a:pt x="944" y="526"/>
                    </a:lnTo>
                    <a:lnTo>
                      <a:pt x="944" y="495"/>
                    </a:lnTo>
                    <a:lnTo>
                      <a:pt x="944" y="494"/>
                    </a:lnTo>
                    <a:lnTo>
                      <a:pt x="944" y="494"/>
                    </a:lnTo>
                    <a:lnTo>
                      <a:pt x="944" y="494"/>
                    </a:lnTo>
                    <a:lnTo>
                      <a:pt x="944" y="495"/>
                    </a:lnTo>
                    <a:lnTo>
                      <a:pt x="944" y="495"/>
                    </a:lnTo>
                    <a:lnTo>
                      <a:pt x="944" y="496"/>
                    </a:lnTo>
                    <a:lnTo>
                      <a:pt x="944" y="496"/>
                    </a:lnTo>
                    <a:lnTo>
                      <a:pt x="944" y="496"/>
                    </a:lnTo>
                    <a:lnTo>
                      <a:pt x="944" y="493"/>
                    </a:lnTo>
                    <a:lnTo>
                      <a:pt x="944" y="487"/>
                    </a:lnTo>
                    <a:lnTo>
                      <a:pt x="944" y="478"/>
                    </a:lnTo>
                    <a:lnTo>
                      <a:pt x="944" y="459"/>
                    </a:lnTo>
                    <a:lnTo>
                      <a:pt x="944" y="455"/>
                    </a:lnTo>
                    <a:lnTo>
                      <a:pt x="947" y="432"/>
                    </a:lnTo>
                    <a:lnTo>
                      <a:pt x="947" y="432"/>
                    </a:lnTo>
                    <a:lnTo>
                      <a:pt x="947" y="368"/>
                    </a:lnTo>
                    <a:lnTo>
                      <a:pt x="947" y="305"/>
                    </a:lnTo>
                    <a:lnTo>
                      <a:pt x="947" y="305"/>
                    </a:lnTo>
                    <a:lnTo>
                      <a:pt x="947" y="286"/>
                    </a:lnTo>
                    <a:lnTo>
                      <a:pt x="944" y="268"/>
                    </a:lnTo>
                    <a:lnTo>
                      <a:pt x="944" y="267"/>
                    </a:lnTo>
                    <a:lnTo>
                      <a:pt x="944" y="267"/>
                    </a:lnTo>
                    <a:lnTo>
                      <a:pt x="944" y="264"/>
                    </a:lnTo>
                    <a:lnTo>
                      <a:pt x="944" y="264"/>
                    </a:lnTo>
                    <a:lnTo>
                      <a:pt x="944" y="264"/>
                    </a:lnTo>
                    <a:lnTo>
                      <a:pt x="944" y="267"/>
                    </a:lnTo>
                    <a:lnTo>
                      <a:pt x="944" y="268"/>
                    </a:lnTo>
                    <a:lnTo>
                      <a:pt x="944" y="265"/>
                    </a:lnTo>
                    <a:lnTo>
                      <a:pt x="944" y="257"/>
                    </a:lnTo>
                    <a:lnTo>
                      <a:pt x="942" y="250"/>
                    </a:lnTo>
                    <a:lnTo>
                      <a:pt x="944" y="268"/>
                    </a:lnTo>
                    <a:lnTo>
                      <a:pt x="944" y="265"/>
                    </a:lnTo>
                    <a:lnTo>
                      <a:pt x="944" y="262"/>
                    </a:lnTo>
                    <a:lnTo>
                      <a:pt x="944" y="237"/>
                    </a:lnTo>
                    <a:lnTo>
                      <a:pt x="944" y="238"/>
                    </a:lnTo>
                    <a:lnTo>
                      <a:pt x="944" y="237"/>
                    </a:lnTo>
                    <a:lnTo>
                      <a:pt x="944" y="233"/>
                    </a:lnTo>
                    <a:lnTo>
                      <a:pt x="944" y="227"/>
                    </a:lnTo>
                    <a:lnTo>
                      <a:pt x="885" y="221"/>
                    </a:lnTo>
                    <a:lnTo>
                      <a:pt x="885" y="221"/>
                    </a:lnTo>
                    <a:lnTo>
                      <a:pt x="908" y="111"/>
                    </a:lnTo>
                    <a:lnTo>
                      <a:pt x="917" y="56"/>
                    </a:lnTo>
                    <a:lnTo>
                      <a:pt x="926" y="1"/>
                    </a:lnTo>
                    <a:lnTo>
                      <a:pt x="926" y="1"/>
                    </a:lnTo>
                    <a:lnTo>
                      <a:pt x="926" y="0"/>
                    </a:lnTo>
                    <a:lnTo>
                      <a:pt x="924" y="0"/>
                    </a:lnTo>
                    <a:lnTo>
                      <a:pt x="924" y="0"/>
                    </a:lnTo>
                    <a:lnTo>
                      <a:pt x="922" y="1"/>
                    </a:lnTo>
                    <a:lnTo>
                      <a:pt x="919" y="2"/>
                    </a:lnTo>
                    <a:lnTo>
                      <a:pt x="917" y="2"/>
                    </a:lnTo>
                    <a:lnTo>
                      <a:pt x="917" y="2"/>
                    </a:lnTo>
                    <a:lnTo>
                      <a:pt x="913" y="0"/>
                    </a:lnTo>
                    <a:lnTo>
                      <a:pt x="913" y="0"/>
                    </a:lnTo>
                    <a:lnTo>
                      <a:pt x="908" y="0"/>
                    </a:lnTo>
                    <a:lnTo>
                      <a:pt x="908" y="0"/>
                    </a:lnTo>
                    <a:lnTo>
                      <a:pt x="903" y="0"/>
                    </a:lnTo>
                    <a:lnTo>
                      <a:pt x="901" y="2"/>
                    </a:lnTo>
                    <a:lnTo>
                      <a:pt x="894" y="6"/>
                    </a:lnTo>
                    <a:lnTo>
                      <a:pt x="887" y="11"/>
                    </a:lnTo>
                    <a:lnTo>
                      <a:pt x="881" y="14"/>
                    </a:lnTo>
                    <a:lnTo>
                      <a:pt x="881" y="14"/>
                    </a:lnTo>
                    <a:lnTo>
                      <a:pt x="865" y="18"/>
                    </a:lnTo>
                    <a:lnTo>
                      <a:pt x="849" y="22"/>
                    </a:lnTo>
                    <a:lnTo>
                      <a:pt x="849" y="22"/>
                    </a:lnTo>
                    <a:lnTo>
                      <a:pt x="840" y="25"/>
                    </a:lnTo>
                    <a:lnTo>
                      <a:pt x="835" y="29"/>
                    </a:lnTo>
                    <a:lnTo>
                      <a:pt x="831" y="32"/>
                    </a:lnTo>
                    <a:lnTo>
                      <a:pt x="826" y="37"/>
                    </a:lnTo>
                    <a:lnTo>
                      <a:pt x="826" y="37"/>
                    </a:lnTo>
                    <a:lnTo>
                      <a:pt x="799" y="53"/>
                    </a:lnTo>
                    <a:lnTo>
                      <a:pt x="771" y="67"/>
                    </a:lnTo>
                    <a:lnTo>
                      <a:pt x="712" y="96"/>
                    </a:lnTo>
                    <a:lnTo>
                      <a:pt x="712" y="96"/>
                    </a:lnTo>
                    <a:lnTo>
                      <a:pt x="705" y="98"/>
                    </a:lnTo>
                    <a:lnTo>
                      <a:pt x="696" y="99"/>
                    </a:lnTo>
                    <a:lnTo>
                      <a:pt x="689" y="99"/>
                    </a:lnTo>
                    <a:lnTo>
                      <a:pt x="680" y="100"/>
                    </a:lnTo>
                    <a:lnTo>
                      <a:pt x="680" y="100"/>
                    </a:lnTo>
                    <a:lnTo>
                      <a:pt x="676" y="102"/>
                    </a:lnTo>
                    <a:lnTo>
                      <a:pt x="669" y="105"/>
                    </a:lnTo>
                    <a:lnTo>
                      <a:pt x="662" y="108"/>
                    </a:lnTo>
                    <a:lnTo>
                      <a:pt x="655" y="108"/>
                    </a:lnTo>
                    <a:lnTo>
                      <a:pt x="655" y="108"/>
                    </a:lnTo>
                    <a:lnTo>
                      <a:pt x="633" y="108"/>
                    </a:lnTo>
                    <a:lnTo>
                      <a:pt x="612" y="108"/>
                    </a:lnTo>
                    <a:lnTo>
                      <a:pt x="612" y="108"/>
                    </a:lnTo>
                    <a:lnTo>
                      <a:pt x="603" y="108"/>
                    </a:lnTo>
                    <a:lnTo>
                      <a:pt x="592" y="110"/>
                    </a:lnTo>
                    <a:lnTo>
                      <a:pt x="580" y="114"/>
                    </a:lnTo>
                    <a:lnTo>
                      <a:pt x="569" y="118"/>
                    </a:lnTo>
                    <a:lnTo>
                      <a:pt x="546" y="130"/>
                    </a:lnTo>
                    <a:lnTo>
                      <a:pt x="521" y="146"/>
                    </a:lnTo>
                    <a:lnTo>
                      <a:pt x="501" y="161"/>
                    </a:lnTo>
                    <a:lnTo>
                      <a:pt x="485" y="177"/>
                    </a:lnTo>
                    <a:lnTo>
                      <a:pt x="473" y="190"/>
                    </a:lnTo>
                    <a:lnTo>
                      <a:pt x="469" y="196"/>
                    </a:lnTo>
                    <a:lnTo>
                      <a:pt x="469" y="201"/>
                    </a:lnTo>
                    <a:lnTo>
                      <a:pt x="469" y="201"/>
                    </a:lnTo>
                    <a:lnTo>
                      <a:pt x="469" y="204"/>
                    </a:lnTo>
                    <a:lnTo>
                      <a:pt x="471" y="207"/>
                    </a:lnTo>
                    <a:lnTo>
                      <a:pt x="480" y="213"/>
                    </a:lnTo>
                    <a:lnTo>
                      <a:pt x="494" y="218"/>
                    </a:lnTo>
                    <a:lnTo>
                      <a:pt x="510" y="221"/>
                    </a:lnTo>
                    <a:lnTo>
                      <a:pt x="544" y="228"/>
                    </a:lnTo>
                    <a:lnTo>
                      <a:pt x="557" y="232"/>
                    </a:lnTo>
                    <a:lnTo>
                      <a:pt x="569" y="236"/>
                    </a:lnTo>
                    <a:lnTo>
                      <a:pt x="569" y="236"/>
                    </a:lnTo>
                    <a:lnTo>
                      <a:pt x="571" y="238"/>
                    </a:lnTo>
                    <a:lnTo>
                      <a:pt x="573" y="240"/>
                    </a:lnTo>
                    <a:lnTo>
                      <a:pt x="573" y="240"/>
                    </a:lnTo>
                    <a:lnTo>
                      <a:pt x="573" y="243"/>
                    </a:lnTo>
                    <a:lnTo>
                      <a:pt x="571" y="246"/>
                    </a:lnTo>
                    <a:lnTo>
                      <a:pt x="567" y="251"/>
                    </a:lnTo>
                    <a:lnTo>
                      <a:pt x="567" y="251"/>
                    </a:lnTo>
                    <a:lnTo>
                      <a:pt x="569" y="252"/>
                    </a:lnTo>
                    <a:lnTo>
                      <a:pt x="569" y="252"/>
                    </a:lnTo>
                    <a:lnTo>
                      <a:pt x="569" y="252"/>
                    </a:lnTo>
                    <a:lnTo>
                      <a:pt x="576" y="256"/>
                    </a:lnTo>
                    <a:lnTo>
                      <a:pt x="585" y="258"/>
                    </a:lnTo>
                    <a:lnTo>
                      <a:pt x="560" y="301"/>
                    </a:lnTo>
                    <a:lnTo>
                      <a:pt x="560" y="301"/>
                    </a:lnTo>
                    <a:lnTo>
                      <a:pt x="560" y="302"/>
                    </a:lnTo>
                    <a:lnTo>
                      <a:pt x="560" y="304"/>
                    </a:lnTo>
                    <a:lnTo>
                      <a:pt x="562" y="305"/>
                    </a:lnTo>
                    <a:lnTo>
                      <a:pt x="564" y="306"/>
                    </a:lnTo>
                    <a:lnTo>
                      <a:pt x="564" y="306"/>
                    </a:lnTo>
                    <a:lnTo>
                      <a:pt x="562" y="310"/>
                    </a:lnTo>
                    <a:lnTo>
                      <a:pt x="557" y="313"/>
                    </a:lnTo>
                    <a:lnTo>
                      <a:pt x="555" y="317"/>
                    </a:lnTo>
                    <a:lnTo>
                      <a:pt x="548" y="319"/>
                    </a:lnTo>
                    <a:lnTo>
                      <a:pt x="548" y="319"/>
                    </a:lnTo>
                    <a:lnTo>
                      <a:pt x="542" y="320"/>
                    </a:lnTo>
                    <a:lnTo>
                      <a:pt x="535" y="322"/>
                    </a:lnTo>
                    <a:lnTo>
                      <a:pt x="535" y="322"/>
                    </a:lnTo>
                    <a:lnTo>
                      <a:pt x="523" y="326"/>
                    </a:lnTo>
                    <a:lnTo>
                      <a:pt x="514" y="331"/>
                    </a:lnTo>
                    <a:lnTo>
                      <a:pt x="496" y="343"/>
                    </a:lnTo>
                    <a:lnTo>
                      <a:pt x="475" y="353"/>
                    </a:lnTo>
                    <a:lnTo>
                      <a:pt x="464" y="357"/>
                    </a:lnTo>
                    <a:lnTo>
                      <a:pt x="453" y="361"/>
                    </a:lnTo>
                    <a:lnTo>
                      <a:pt x="364" y="379"/>
                    </a:lnTo>
                    <a:lnTo>
                      <a:pt x="364" y="379"/>
                    </a:lnTo>
                    <a:lnTo>
                      <a:pt x="348" y="384"/>
                    </a:lnTo>
                    <a:lnTo>
                      <a:pt x="332" y="389"/>
                    </a:lnTo>
                    <a:lnTo>
                      <a:pt x="305" y="400"/>
                    </a:lnTo>
                    <a:lnTo>
                      <a:pt x="277" y="414"/>
                    </a:lnTo>
                    <a:lnTo>
                      <a:pt x="248" y="426"/>
                    </a:lnTo>
                    <a:lnTo>
                      <a:pt x="248" y="426"/>
                    </a:lnTo>
                    <a:lnTo>
                      <a:pt x="241" y="428"/>
                    </a:lnTo>
                    <a:lnTo>
                      <a:pt x="234" y="429"/>
                    </a:lnTo>
                    <a:lnTo>
                      <a:pt x="225" y="430"/>
                    </a:lnTo>
                    <a:lnTo>
                      <a:pt x="218" y="430"/>
                    </a:lnTo>
                    <a:lnTo>
                      <a:pt x="218" y="430"/>
                    </a:lnTo>
                    <a:lnTo>
                      <a:pt x="214" y="429"/>
                    </a:lnTo>
                    <a:lnTo>
                      <a:pt x="207" y="429"/>
                    </a:lnTo>
                    <a:lnTo>
                      <a:pt x="207" y="429"/>
                    </a:lnTo>
                    <a:lnTo>
                      <a:pt x="202" y="433"/>
                    </a:lnTo>
                    <a:lnTo>
                      <a:pt x="196" y="434"/>
                    </a:lnTo>
                    <a:lnTo>
                      <a:pt x="196" y="434"/>
                    </a:lnTo>
                    <a:lnTo>
                      <a:pt x="180" y="435"/>
                    </a:lnTo>
                    <a:lnTo>
                      <a:pt x="161" y="436"/>
                    </a:lnTo>
                    <a:lnTo>
                      <a:pt x="161" y="436"/>
                    </a:lnTo>
                    <a:lnTo>
                      <a:pt x="152" y="438"/>
                    </a:lnTo>
                    <a:lnTo>
                      <a:pt x="143" y="441"/>
                    </a:lnTo>
                    <a:lnTo>
                      <a:pt x="125" y="448"/>
                    </a:lnTo>
                    <a:lnTo>
                      <a:pt x="125" y="448"/>
                    </a:lnTo>
                    <a:lnTo>
                      <a:pt x="118" y="449"/>
                    </a:lnTo>
                    <a:lnTo>
                      <a:pt x="114" y="451"/>
                    </a:lnTo>
                    <a:lnTo>
                      <a:pt x="100" y="451"/>
                    </a:lnTo>
                    <a:lnTo>
                      <a:pt x="89" y="453"/>
                    </a:lnTo>
                    <a:lnTo>
                      <a:pt x="84" y="454"/>
                    </a:lnTo>
                    <a:lnTo>
                      <a:pt x="82" y="457"/>
                    </a:lnTo>
                    <a:lnTo>
                      <a:pt x="82" y="457"/>
                    </a:lnTo>
                    <a:lnTo>
                      <a:pt x="82" y="458"/>
                    </a:lnTo>
                    <a:lnTo>
                      <a:pt x="82" y="459"/>
                    </a:lnTo>
                    <a:lnTo>
                      <a:pt x="82" y="459"/>
                    </a:lnTo>
                    <a:lnTo>
                      <a:pt x="79" y="464"/>
                    </a:lnTo>
                    <a:lnTo>
                      <a:pt x="77" y="469"/>
                    </a:lnTo>
                    <a:lnTo>
                      <a:pt x="77" y="469"/>
                    </a:lnTo>
                    <a:lnTo>
                      <a:pt x="66" y="481"/>
                    </a:lnTo>
                    <a:lnTo>
                      <a:pt x="54" y="490"/>
                    </a:lnTo>
                    <a:lnTo>
                      <a:pt x="41" y="501"/>
                    </a:lnTo>
                    <a:lnTo>
                      <a:pt x="36" y="507"/>
                    </a:lnTo>
                    <a:lnTo>
                      <a:pt x="34" y="513"/>
                    </a:lnTo>
                    <a:lnTo>
                      <a:pt x="34" y="513"/>
                    </a:lnTo>
                    <a:lnTo>
                      <a:pt x="32" y="520"/>
                    </a:lnTo>
                    <a:lnTo>
                      <a:pt x="29" y="527"/>
                    </a:lnTo>
                    <a:lnTo>
                      <a:pt x="27" y="542"/>
                    </a:lnTo>
                    <a:lnTo>
                      <a:pt x="27" y="542"/>
                    </a:lnTo>
                    <a:lnTo>
                      <a:pt x="25" y="545"/>
                    </a:lnTo>
                    <a:lnTo>
                      <a:pt x="23" y="549"/>
                    </a:lnTo>
                    <a:lnTo>
                      <a:pt x="11" y="555"/>
                    </a:lnTo>
                    <a:lnTo>
                      <a:pt x="2" y="562"/>
                    </a:lnTo>
                    <a:lnTo>
                      <a:pt x="0" y="565"/>
                    </a:lnTo>
                    <a:lnTo>
                      <a:pt x="0" y="569"/>
                    </a:lnTo>
                    <a:lnTo>
                      <a:pt x="0" y="569"/>
                    </a:lnTo>
                    <a:lnTo>
                      <a:pt x="2" y="571"/>
                    </a:lnTo>
                    <a:lnTo>
                      <a:pt x="9" y="573"/>
                    </a:lnTo>
                    <a:lnTo>
                      <a:pt x="13" y="574"/>
                    </a:lnTo>
                    <a:lnTo>
                      <a:pt x="16" y="576"/>
                    </a:lnTo>
                    <a:lnTo>
                      <a:pt x="16" y="576"/>
                    </a:lnTo>
                    <a:lnTo>
                      <a:pt x="16" y="577"/>
                    </a:lnTo>
                    <a:lnTo>
                      <a:pt x="16" y="579"/>
                    </a:lnTo>
                    <a:lnTo>
                      <a:pt x="16" y="582"/>
                    </a:lnTo>
                    <a:lnTo>
                      <a:pt x="16" y="582"/>
                    </a:lnTo>
                    <a:lnTo>
                      <a:pt x="16" y="583"/>
                    </a:lnTo>
                    <a:lnTo>
                      <a:pt x="18" y="583"/>
                    </a:lnTo>
                    <a:lnTo>
                      <a:pt x="18" y="583"/>
                    </a:lnTo>
                    <a:lnTo>
                      <a:pt x="23" y="585"/>
                    </a:lnTo>
                    <a:lnTo>
                      <a:pt x="25" y="585"/>
                    </a:lnTo>
                    <a:lnTo>
                      <a:pt x="25" y="583"/>
                    </a:lnTo>
                    <a:lnTo>
                      <a:pt x="32" y="579"/>
                    </a:lnTo>
                    <a:lnTo>
                      <a:pt x="32" y="579"/>
                    </a:lnTo>
                    <a:lnTo>
                      <a:pt x="32" y="579"/>
                    </a:lnTo>
                    <a:lnTo>
                      <a:pt x="34" y="579"/>
                    </a:lnTo>
                    <a:lnTo>
                      <a:pt x="34" y="579"/>
                    </a:lnTo>
                    <a:lnTo>
                      <a:pt x="86" y="568"/>
                    </a:lnTo>
                    <a:lnTo>
                      <a:pt x="114" y="563"/>
                    </a:lnTo>
                    <a:lnTo>
                      <a:pt x="141" y="559"/>
                    </a:lnTo>
                    <a:lnTo>
                      <a:pt x="141" y="559"/>
                    </a:lnTo>
                    <a:lnTo>
                      <a:pt x="152" y="559"/>
                    </a:lnTo>
                    <a:lnTo>
                      <a:pt x="161" y="561"/>
                    </a:lnTo>
                    <a:lnTo>
                      <a:pt x="180" y="565"/>
                    </a:lnTo>
                    <a:lnTo>
                      <a:pt x="180" y="565"/>
                    </a:lnTo>
                    <a:lnTo>
                      <a:pt x="186" y="567"/>
                    </a:lnTo>
                    <a:lnTo>
                      <a:pt x="191" y="567"/>
                    </a:lnTo>
                    <a:lnTo>
                      <a:pt x="193" y="565"/>
                    </a:lnTo>
                    <a:lnTo>
                      <a:pt x="193" y="565"/>
                    </a:lnTo>
                    <a:lnTo>
                      <a:pt x="196" y="562"/>
                    </a:lnTo>
                    <a:lnTo>
                      <a:pt x="200" y="559"/>
                    </a:lnTo>
                    <a:lnTo>
                      <a:pt x="200" y="559"/>
                    </a:lnTo>
                    <a:lnTo>
                      <a:pt x="202" y="561"/>
                    </a:lnTo>
                    <a:lnTo>
                      <a:pt x="202" y="561"/>
                    </a:lnTo>
                    <a:lnTo>
                      <a:pt x="207" y="567"/>
                    </a:lnTo>
                    <a:lnTo>
                      <a:pt x="209" y="569"/>
                    </a:lnTo>
                    <a:lnTo>
                      <a:pt x="216" y="570"/>
                    </a:lnTo>
                    <a:lnTo>
                      <a:pt x="252" y="576"/>
                    </a:lnTo>
                    <a:lnTo>
                      <a:pt x="252" y="576"/>
                    </a:lnTo>
                    <a:lnTo>
                      <a:pt x="252" y="574"/>
                    </a:lnTo>
                    <a:lnTo>
                      <a:pt x="255" y="573"/>
                    </a:lnTo>
                    <a:lnTo>
                      <a:pt x="255" y="573"/>
                    </a:lnTo>
                    <a:lnTo>
                      <a:pt x="259" y="570"/>
                    </a:lnTo>
                    <a:lnTo>
                      <a:pt x="264" y="570"/>
                    </a:lnTo>
                    <a:lnTo>
                      <a:pt x="273" y="570"/>
                    </a:lnTo>
                    <a:lnTo>
                      <a:pt x="273" y="570"/>
                    </a:lnTo>
                    <a:lnTo>
                      <a:pt x="280" y="571"/>
                    </a:lnTo>
                    <a:lnTo>
                      <a:pt x="282" y="573"/>
                    </a:lnTo>
                    <a:lnTo>
                      <a:pt x="282" y="575"/>
                    </a:lnTo>
                    <a:lnTo>
                      <a:pt x="282" y="575"/>
                    </a:lnTo>
                    <a:lnTo>
                      <a:pt x="282" y="576"/>
                    </a:lnTo>
                    <a:lnTo>
                      <a:pt x="277" y="577"/>
                    </a:lnTo>
                    <a:lnTo>
                      <a:pt x="275" y="579"/>
                    </a:lnTo>
                    <a:lnTo>
                      <a:pt x="275" y="581"/>
                    </a:lnTo>
                    <a:lnTo>
                      <a:pt x="275" y="581"/>
                    </a:lnTo>
                    <a:lnTo>
                      <a:pt x="275" y="583"/>
                    </a:lnTo>
                    <a:lnTo>
                      <a:pt x="280" y="587"/>
                    </a:lnTo>
                    <a:lnTo>
                      <a:pt x="289" y="592"/>
                    </a:lnTo>
                    <a:lnTo>
                      <a:pt x="289" y="592"/>
                    </a:lnTo>
                    <a:lnTo>
                      <a:pt x="298" y="594"/>
                    </a:lnTo>
                    <a:lnTo>
                      <a:pt x="307" y="594"/>
                    </a:lnTo>
                    <a:lnTo>
                      <a:pt x="307" y="594"/>
                    </a:lnTo>
                    <a:lnTo>
                      <a:pt x="312" y="593"/>
                    </a:lnTo>
                    <a:lnTo>
                      <a:pt x="314" y="592"/>
                    </a:lnTo>
                    <a:lnTo>
                      <a:pt x="314" y="589"/>
                    </a:lnTo>
                    <a:lnTo>
                      <a:pt x="323" y="592"/>
                    </a:lnTo>
                    <a:lnTo>
                      <a:pt x="321" y="597"/>
                    </a:lnTo>
                    <a:lnTo>
                      <a:pt x="323" y="606"/>
                    </a:lnTo>
                    <a:lnTo>
                      <a:pt x="323" y="606"/>
                    </a:lnTo>
                    <a:lnTo>
                      <a:pt x="323" y="608"/>
                    </a:lnTo>
                    <a:lnTo>
                      <a:pt x="325" y="610"/>
                    </a:lnTo>
                    <a:lnTo>
                      <a:pt x="332" y="610"/>
                    </a:lnTo>
                    <a:lnTo>
                      <a:pt x="343" y="608"/>
                    </a:lnTo>
                    <a:lnTo>
                      <a:pt x="343" y="608"/>
                    </a:lnTo>
                    <a:lnTo>
                      <a:pt x="348" y="610"/>
                    </a:lnTo>
                    <a:lnTo>
                      <a:pt x="348" y="610"/>
                    </a:lnTo>
                    <a:lnTo>
                      <a:pt x="348" y="613"/>
                    </a:lnTo>
                    <a:lnTo>
                      <a:pt x="346" y="618"/>
                    </a:lnTo>
                    <a:lnTo>
                      <a:pt x="346" y="618"/>
                    </a:lnTo>
                    <a:lnTo>
                      <a:pt x="346" y="622"/>
                    </a:lnTo>
                    <a:lnTo>
                      <a:pt x="348" y="628"/>
                    </a:lnTo>
                    <a:lnTo>
                      <a:pt x="353" y="634"/>
                    </a:lnTo>
                    <a:lnTo>
                      <a:pt x="357" y="635"/>
                    </a:lnTo>
                    <a:lnTo>
                      <a:pt x="359" y="635"/>
                    </a:lnTo>
                    <a:lnTo>
                      <a:pt x="364" y="635"/>
                    </a:lnTo>
                    <a:lnTo>
                      <a:pt x="364" y="635"/>
                    </a:lnTo>
                    <a:lnTo>
                      <a:pt x="366" y="632"/>
                    </a:lnTo>
                    <a:lnTo>
                      <a:pt x="369" y="630"/>
                    </a:lnTo>
                    <a:lnTo>
                      <a:pt x="371" y="628"/>
                    </a:lnTo>
                    <a:lnTo>
                      <a:pt x="373" y="625"/>
                    </a:lnTo>
                    <a:lnTo>
                      <a:pt x="373" y="625"/>
                    </a:lnTo>
                    <a:lnTo>
                      <a:pt x="375" y="625"/>
                    </a:lnTo>
                    <a:lnTo>
                      <a:pt x="378" y="625"/>
                    </a:lnTo>
                    <a:lnTo>
                      <a:pt x="380" y="625"/>
                    </a:lnTo>
                    <a:lnTo>
                      <a:pt x="380" y="625"/>
                    </a:lnTo>
                    <a:lnTo>
                      <a:pt x="382" y="632"/>
                    </a:lnTo>
                    <a:lnTo>
                      <a:pt x="387" y="640"/>
                    </a:lnTo>
                    <a:lnTo>
                      <a:pt x="387" y="640"/>
                    </a:lnTo>
                    <a:lnTo>
                      <a:pt x="391" y="644"/>
                    </a:lnTo>
                    <a:lnTo>
                      <a:pt x="396" y="648"/>
                    </a:lnTo>
                    <a:lnTo>
                      <a:pt x="396" y="648"/>
                    </a:lnTo>
                    <a:lnTo>
                      <a:pt x="396" y="648"/>
                    </a:lnTo>
                    <a:lnTo>
                      <a:pt x="391" y="648"/>
                    </a:lnTo>
                    <a:lnTo>
                      <a:pt x="391" y="648"/>
                    </a:lnTo>
                    <a:lnTo>
                      <a:pt x="391" y="647"/>
                    </a:lnTo>
                    <a:lnTo>
                      <a:pt x="389" y="647"/>
                    </a:lnTo>
                    <a:lnTo>
                      <a:pt x="389" y="647"/>
                    </a:lnTo>
                    <a:lnTo>
                      <a:pt x="384" y="647"/>
                    </a:lnTo>
                    <a:lnTo>
                      <a:pt x="382" y="649"/>
                    </a:lnTo>
                    <a:lnTo>
                      <a:pt x="382" y="650"/>
                    </a:lnTo>
                    <a:lnTo>
                      <a:pt x="382" y="650"/>
                    </a:lnTo>
                    <a:lnTo>
                      <a:pt x="384" y="659"/>
                    </a:lnTo>
                    <a:lnTo>
                      <a:pt x="391" y="668"/>
                    </a:lnTo>
                    <a:lnTo>
                      <a:pt x="405" y="684"/>
                    </a:lnTo>
                    <a:lnTo>
                      <a:pt x="423" y="699"/>
                    </a:lnTo>
                    <a:lnTo>
                      <a:pt x="446" y="714"/>
                    </a:lnTo>
                    <a:lnTo>
                      <a:pt x="446" y="714"/>
                    </a:lnTo>
                    <a:lnTo>
                      <a:pt x="450" y="714"/>
                    </a:lnTo>
                    <a:lnTo>
                      <a:pt x="455" y="714"/>
                    </a:lnTo>
                    <a:lnTo>
                      <a:pt x="460" y="714"/>
                    </a:lnTo>
                    <a:lnTo>
                      <a:pt x="462" y="715"/>
                    </a:lnTo>
                    <a:lnTo>
                      <a:pt x="462" y="715"/>
                    </a:lnTo>
                    <a:lnTo>
                      <a:pt x="475" y="724"/>
                    </a:lnTo>
                    <a:lnTo>
                      <a:pt x="491" y="733"/>
                    </a:lnTo>
                    <a:lnTo>
                      <a:pt x="491" y="733"/>
                    </a:lnTo>
                    <a:lnTo>
                      <a:pt x="494" y="733"/>
                    </a:lnTo>
                    <a:lnTo>
                      <a:pt x="496" y="733"/>
                    </a:lnTo>
                    <a:lnTo>
                      <a:pt x="496" y="733"/>
                    </a:lnTo>
                    <a:lnTo>
                      <a:pt x="505" y="729"/>
                    </a:lnTo>
                    <a:lnTo>
                      <a:pt x="514" y="726"/>
                    </a:lnTo>
                    <a:lnTo>
                      <a:pt x="514" y="726"/>
                    </a:lnTo>
                    <a:lnTo>
                      <a:pt x="523" y="726"/>
                    </a:lnTo>
                    <a:lnTo>
                      <a:pt x="530" y="727"/>
                    </a:lnTo>
                    <a:lnTo>
                      <a:pt x="530" y="727"/>
                    </a:lnTo>
                    <a:lnTo>
                      <a:pt x="537" y="733"/>
                    </a:lnTo>
                    <a:lnTo>
                      <a:pt x="542" y="739"/>
                    </a:lnTo>
                    <a:lnTo>
                      <a:pt x="542" y="739"/>
                    </a:lnTo>
                    <a:lnTo>
                      <a:pt x="542" y="740"/>
                    </a:lnTo>
                    <a:lnTo>
                      <a:pt x="539" y="741"/>
                    </a:lnTo>
                    <a:lnTo>
                      <a:pt x="539" y="741"/>
                    </a:lnTo>
                    <a:lnTo>
                      <a:pt x="537" y="742"/>
                    </a:lnTo>
                    <a:lnTo>
                      <a:pt x="532" y="741"/>
                    </a:lnTo>
                    <a:lnTo>
                      <a:pt x="528" y="740"/>
                    </a:lnTo>
                    <a:lnTo>
                      <a:pt x="523" y="740"/>
                    </a:lnTo>
                    <a:lnTo>
                      <a:pt x="516" y="741"/>
                    </a:lnTo>
                    <a:lnTo>
                      <a:pt x="516" y="741"/>
                    </a:lnTo>
                    <a:lnTo>
                      <a:pt x="519" y="747"/>
                    </a:lnTo>
                    <a:lnTo>
                      <a:pt x="519" y="754"/>
                    </a:lnTo>
                    <a:lnTo>
                      <a:pt x="519" y="754"/>
                    </a:lnTo>
                    <a:lnTo>
                      <a:pt x="516" y="756"/>
                    </a:lnTo>
                    <a:lnTo>
                      <a:pt x="514" y="756"/>
                    </a:lnTo>
                    <a:lnTo>
                      <a:pt x="514" y="756"/>
                    </a:lnTo>
                    <a:lnTo>
                      <a:pt x="521" y="764"/>
                    </a:lnTo>
                    <a:lnTo>
                      <a:pt x="528" y="771"/>
                    </a:lnTo>
                    <a:lnTo>
                      <a:pt x="535" y="779"/>
                    </a:lnTo>
                    <a:lnTo>
                      <a:pt x="537" y="788"/>
                    </a:lnTo>
                    <a:lnTo>
                      <a:pt x="537" y="799"/>
                    </a:lnTo>
                    <a:lnTo>
                      <a:pt x="539" y="797"/>
                    </a:lnTo>
                    <a:lnTo>
                      <a:pt x="539" y="797"/>
                    </a:lnTo>
                    <a:lnTo>
                      <a:pt x="548" y="795"/>
                    </a:lnTo>
                    <a:lnTo>
                      <a:pt x="553" y="794"/>
                    </a:lnTo>
                    <a:lnTo>
                      <a:pt x="557" y="794"/>
                    </a:lnTo>
                    <a:lnTo>
                      <a:pt x="557" y="794"/>
                    </a:lnTo>
                    <a:lnTo>
                      <a:pt x="582" y="803"/>
                    </a:lnTo>
                    <a:lnTo>
                      <a:pt x="596" y="807"/>
                    </a:lnTo>
                    <a:lnTo>
                      <a:pt x="603" y="808"/>
                    </a:lnTo>
                    <a:lnTo>
                      <a:pt x="610" y="808"/>
                    </a:lnTo>
                    <a:lnTo>
                      <a:pt x="610" y="808"/>
                    </a:lnTo>
                    <a:lnTo>
                      <a:pt x="614" y="807"/>
                    </a:lnTo>
                    <a:lnTo>
                      <a:pt x="617" y="806"/>
                    </a:lnTo>
                    <a:lnTo>
                      <a:pt x="621" y="803"/>
                    </a:lnTo>
                    <a:lnTo>
                      <a:pt x="621" y="803"/>
                    </a:lnTo>
                    <a:lnTo>
                      <a:pt x="628" y="803"/>
                    </a:lnTo>
                    <a:lnTo>
                      <a:pt x="633" y="803"/>
                    </a:lnTo>
                    <a:lnTo>
                      <a:pt x="633" y="803"/>
                    </a:lnTo>
                    <a:lnTo>
                      <a:pt x="651" y="803"/>
                    </a:lnTo>
                    <a:lnTo>
                      <a:pt x="658" y="803"/>
                    </a:lnTo>
                    <a:lnTo>
                      <a:pt x="664" y="807"/>
                    </a:lnTo>
                    <a:lnTo>
                      <a:pt x="671" y="811"/>
                    </a:lnTo>
                    <a:lnTo>
                      <a:pt x="671" y="811"/>
                    </a:lnTo>
                    <a:lnTo>
                      <a:pt x="678" y="813"/>
                    </a:lnTo>
                    <a:lnTo>
                      <a:pt x="683" y="815"/>
                    </a:lnTo>
                    <a:lnTo>
                      <a:pt x="696" y="817"/>
                    </a:lnTo>
                    <a:lnTo>
                      <a:pt x="712" y="817"/>
                    </a:lnTo>
                    <a:lnTo>
                      <a:pt x="726" y="817"/>
                    </a:lnTo>
                    <a:lnTo>
                      <a:pt x="726" y="817"/>
                    </a:lnTo>
                    <a:lnTo>
                      <a:pt x="737" y="814"/>
                    </a:lnTo>
                    <a:lnTo>
                      <a:pt x="746" y="812"/>
                    </a:lnTo>
                    <a:lnTo>
                      <a:pt x="755" y="808"/>
                    </a:lnTo>
                    <a:lnTo>
                      <a:pt x="767" y="807"/>
                    </a:lnTo>
                    <a:lnTo>
                      <a:pt x="767" y="807"/>
                    </a:lnTo>
                    <a:lnTo>
                      <a:pt x="771" y="807"/>
                    </a:lnTo>
                    <a:lnTo>
                      <a:pt x="776" y="808"/>
                    </a:lnTo>
                    <a:lnTo>
                      <a:pt x="776" y="808"/>
                    </a:lnTo>
                    <a:lnTo>
                      <a:pt x="785" y="806"/>
                    </a:lnTo>
                    <a:lnTo>
                      <a:pt x="790" y="805"/>
                    </a:lnTo>
                    <a:lnTo>
                      <a:pt x="794" y="802"/>
                    </a:lnTo>
                    <a:lnTo>
                      <a:pt x="794" y="802"/>
                    </a:lnTo>
                    <a:lnTo>
                      <a:pt x="796" y="799"/>
                    </a:lnTo>
                    <a:lnTo>
                      <a:pt x="801" y="796"/>
                    </a:lnTo>
                    <a:lnTo>
                      <a:pt x="803" y="796"/>
                    </a:lnTo>
                    <a:lnTo>
                      <a:pt x="803" y="796"/>
                    </a:lnTo>
                    <a:lnTo>
                      <a:pt x="810" y="799"/>
                    </a:lnTo>
                    <a:lnTo>
                      <a:pt x="815" y="800"/>
                    </a:lnTo>
                    <a:lnTo>
                      <a:pt x="819" y="800"/>
                    </a:lnTo>
                    <a:lnTo>
                      <a:pt x="819" y="800"/>
                    </a:lnTo>
                    <a:lnTo>
                      <a:pt x="826" y="797"/>
                    </a:lnTo>
                    <a:lnTo>
                      <a:pt x="831" y="796"/>
                    </a:lnTo>
                    <a:lnTo>
                      <a:pt x="842" y="790"/>
                    </a:lnTo>
                    <a:lnTo>
                      <a:pt x="851" y="785"/>
                    </a:lnTo>
                    <a:lnTo>
                      <a:pt x="858" y="783"/>
                    </a:lnTo>
                    <a:lnTo>
                      <a:pt x="865" y="782"/>
                    </a:lnTo>
                    <a:lnTo>
                      <a:pt x="865" y="782"/>
                    </a:lnTo>
                    <a:lnTo>
                      <a:pt x="876" y="781"/>
                    </a:lnTo>
                    <a:lnTo>
                      <a:pt x="890" y="781"/>
                    </a:lnTo>
                    <a:lnTo>
                      <a:pt x="917" y="781"/>
                    </a:lnTo>
                    <a:lnTo>
                      <a:pt x="940" y="781"/>
                    </a:lnTo>
                    <a:lnTo>
                      <a:pt x="940" y="781"/>
                    </a:lnTo>
                    <a:lnTo>
                      <a:pt x="940" y="779"/>
                    </a:lnTo>
                    <a:lnTo>
                      <a:pt x="940" y="778"/>
                    </a:lnTo>
                    <a:lnTo>
                      <a:pt x="940" y="779"/>
                    </a:lnTo>
                    <a:lnTo>
                      <a:pt x="940" y="773"/>
                    </a:lnTo>
                    <a:lnTo>
                      <a:pt x="942" y="745"/>
                    </a:lnTo>
                    <a:lnTo>
                      <a:pt x="942" y="728"/>
                    </a:lnTo>
                    <a:lnTo>
                      <a:pt x="940" y="703"/>
                    </a:lnTo>
                    <a:lnTo>
                      <a:pt x="940" y="675"/>
                    </a:lnTo>
                    <a:lnTo>
                      <a:pt x="940" y="647"/>
                    </a:lnTo>
                    <a:lnTo>
                      <a:pt x="940" y="625"/>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nvGrpSpPr>
            <p:cNvPr id="105" name="Group 104"/>
            <p:cNvGrpSpPr/>
            <p:nvPr/>
          </p:nvGrpSpPr>
          <p:grpSpPr>
            <a:xfrm>
              <a:off x="2510824" y="1776832"/>
              <a:ext cx="2368792" cy="2630334"/>
              <a:chOff x="1873219" y="685609"/>
              <a:chExt cx="2872144" cy="3579921"/>
            </a:xfrm>
          </p:grpSpPr>
          <p:sp>
            <p:nvSpPr>
              <p:cNvPr id="32" name="Freeform 43"/>
              <p:cNvSpPr>
                <a:spLocks/>
              </p:cNvSpPr>
              <p:nvPr/>
            </p:nvSpPr>
            <p:spPr bwMode="auto">
              <a:xfrm rot="16200000">
                <a:off x="2114949" y="443879"/>
                <a:ext cx="1102451" cy="1585912"/>
              </a:xfrm>
              <a:custGeom>
                <a:avLst/>
                <a:gdLst>
                  <a:gd name="T0" fmla="*/ 89 w 724"/>
                  <a:gd name="T1" fmla="*/ 209 h 598"/>
                  <a:gd name="T2" fmla="*/ 25 w 724"/>
                  <a:gd name="T3" fmla="*/ 199 h 598"/>
                  <a:gd name="T4" fmla="*/ 57 w 724"/>
                  <a:gd name="T5" fmla="*/ 189 h 598"/>
                  <a:gd name="T6" fmla="*/ 37 w 724"/>
                  <a:gd name="T7" fmla="*/ 183 h 598"/>
                  <a:gd name="T8" fmla="*/ 37 w 724"/>
                  <a:gd name="T9" fmla="*/ 175 h 598"/>
                  <a:gd name="T10" fmla="*/ 35 w 724"/>
                  <a:gd name="T11" fmla="*/ 166 h 598"/>
                  <a:gd name="T12" fmla="*/ 39 w 724"/>
                  <a:gd name="T13" fmla="*/ 162 h 598"/>
                  <a:gd name="T14" fmla="*/ 44 w 724"/>
                  <a:gd name="T15" fmla="*/ 151 h 598"/>
                  <a:gd name="T16" fmla="*/ 48 w 724"/>
                  <a:gd name="T17" fmla="*/ 143 h 598"/>
                  <a:gd name="T18" fmla="*/ 39 w 724"/>
                  <a:gd name="T19" fmla="*/ 134 h 598"/>
                  <a:gd name="T20" fmla="*/ 39 w 724"/>
                  <a:gd name="T21" fmla="*/ 131 h 598"/>
                  <a:gd name="T22" fmla="*/ 48 w 724"/>
                  <a:gd name="T23" fmla="*/ 119 h 598"/>
                  <a:gd name="T24" fmla="*/ 30 w 724"/>
                  <a:gd name="T25" fmla="*/ 111 h 598"/>
                  <a:gd name="T26" fmla="*/ 39 w 724"/>
                  <a:gd name="T27" fmla="*/ 103 h 598"/>
                  <a:gd name="T28" fmla="*/ 57 w 724"/>
                  <a:gd name="T29" fmla="*/ 101 h 598"/>
                  <a:gd name="T30" fmla="*/ 78 w 724"/>
                  <a:gd name="T31" fmla="*/ 102 h 598"/>
                  <a:gd name="T32" fmla="*/ 82 w 724"/>
                  <a:gd name="T33" fmla="*/ 102 h 598"/>
                  <a:gd name="T34" fmla="*/ 98 w 724"/>
                  <a:gd name="T35" fmla="*/ 96 h 598"/>
                  <a:gd name="T36" fmla="*/ 117 w 724"/>
                  <a:gd name="T37" fmla="*/ 84 h 598"/>
                  <a:gd name="T38" fmla="*/ 126 w 724"/>
                  <a:gd name="T39" fmla="*/ 86 h 598"/>
                  <a:gd name="T40" fmla="*/ 137 w 724"/>
                  <a:gd name="T41" fmla="*/ 88 h 598"/>
                  <a:gd name="T42" fmla="*/ 146 w 724"/>
                  <a:gd name="T43" fmla="*/ 84 h 598"/>
                  <a:gd name="T44" fmla="*/ 164 w 724"/>
                  <a:gd name="T45" fmla="*/ 79 h 598"/>
                  <a:gd name="T46" fmla="*/ 198 w 724"/>
                  <a:gd name="T47" fmla="*/ 78 h 598"/>
                  <a:gd name="T48" fmla="*/ 217 w 724"/>
                  <a:gd name="T49" fmla="*/ 79 h 598"/>
                  <a:gd name="T50" fmla="*/ 226 w 724"/>
                  <a:gd name="T51" fmla="*/ 74 h 598"/>
                  <a:gd name="T52" fmla="*/ 237 w 724"/>
                  <a:gd name="T53" fmla="*/ 71 h 598"/>
                  <a:gd name="T54" fmla="*/ 235 w 724"/>
                  <a:gd name="T55" fmla="*/ 68 h 598"/>
                  <a:gd name="T56" fmla="*/ 223 w 724"/>
                  <a:gd name="T57" fmla="*/ 60 h 598"/>
                  <a:gd name="T58" fmla="*/ 210 w 724"/>
                  <a:gd name="T59" fmla="*/ 52 h 598"/>
                  <a:gd name="T60" fmla="*/ 230 w 724"/>
                  <a:gd name="T61" fmla="*/ 40 h 598"/>
                  <a:gd name="T62" fmla="*/ 242 w 724"/>
                  <a:gd name="T63" fmla="*/ 42 h 598"/>
                  <a:gd name="T64" fmla="*/ 262 w 724"/>
                  <a:gd name="T65" fmla="*/ 42 h 598"/>
                  <a:gd name="T66" fmla="*/ 283 w 724"/>
                  <a:gd name="T67" fmla="*/ 50 h 598"/>
                  <a:gd name="T68" fmla="*/ 308 w 724"/>
                  <a:gd name="T69" fmla="*/ 50 h 598"/>
                  <a:gd name="T70" fmla="*/ 324 w 724"/>
                  <a:gd name="T71" fmla="*/ 54 h 598"/>
                  <a:gd name="T72" fmla="*/ 374 w 724"/>
                  <a:gd name="T73" fmla="*/ 62 h 598"/>
                  <a:gd name="T74" fmla="*/ 390 w 724"/>
                  <a:gd name="T75" fmla="*/ 50 h 598"/>
                  <a:gd name="T76" fmla="*/ 390 w 724"/>
                  <a:gd name="T77" fmla="*/ 43 h 598"/>
                  <a:gd name="T78" fmla="*/ 422 w 724"/>
                  <a:gd name="T79" fmla="*/ 35 h 598"/>
                  <a:gd name="T80" fmla="*/ 467 w 724"/>
                  <a:gd name="T81" fmla="*/ 24 h 598"/>
                  <a:gd name="T82" fmla="*/ 497 w 724"/>
                  <a:gd name="T83" fmla="*/ 13 h 598"/>
                  <a:gd name="T84" fmla="*/ 508 w 724"/>
                  <a:gd name="T85" fmla="*/ 6 h 598"/>
                  <a:gd name="T86" fmla="*/ 517 w 724"/>
                  <a:gd name="T87" fmla="*/ 10 h 598"/>
                  <a:gd name="T88" fmla="*/ 528 w 724"/>
                  <a:gd name="T89" fmla="*/ 11 h 598"/>
                  <a:gd name="T90" fmla="*/ 560 w 724"/>
                  <a:gd name="T91" fmla="*/ 7 h 598"/>
                  <a:gd name="T92" fmla="*/ 724 w 724"/>
                  <a:gd name="T93" fmla="*/ 13 h 598"/>
                  <a:gd name="T94" fmla="*/ 674 w 724"/>
                  <a:gd name="T95" fmla="*/ 158 h 598"/>
                  <a:gd name="T96" fmla="*/ 629 w 724"/>
                  <a:gd name="T97" fmla="*/ 304 h 598"/>
                  <a:gd name="T98" fmla="*/ 590 w 724"/>
                  <a:gd name="T99" fmla="*/ 451 h 598"/>
                  <a:gd name="T100" fmla="*/ 563 w 724"/>
                  <a:gd name="T101" fmla="*/ 598 h 598"/>
                  <a:gd name="T102" fmla="*/ 0 w 724"/>
                  <a:gd name="T103" fmla="*/ 57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4" h="598">
                    <a:moveTo>
                      <a:pt x="0" y="573"/>
                    </a:moveTo>
                    <a:lnTo>
                      <a:pt x="89" y="209"/>
                    </a:lnTo>
                    <a:lnTo>
                      <a:pt x="16" y="205"/>
                    </a:lnTo>
                    <a:lnTo>
                      <a:pt x="25" y="199"/>
                    </a:lnTo>
                    <a:lnTo>
                      <a:pt x="44" y="196"/>
                    </a:lnTo>
                    <a:lnTo>
                      <a:pt x="57" y="189"/>
                    </a:lnTo>
                    <a:lnTo>
                      <a:pt x="48" y="183"/>
                    </a:lnTo>
                    <a:lnTo>
                      <a:pt x="37" y="183"/>
                    </a:lnTo>
                    <a:lnTo>
                      <a:pt x="37" y="183"/>
                    </a:lnTo>
                    <a:lnTo>
                      <a:pt x="37" y="175"/>
                    </a:lnTo>
                    <a:lnTo>
                      <a:pt x="37" y="169"/>
                    </a:lnTo>
                    <a:lnTo>
                      <a:pt x="35" y="166"/>
                    </a:lnTo>
                    <a:lnTo>
                      <a:pt x="35" y="166"/>
                    </a:lnTo>
                    <a:lnTo>
                      <a:pt x="39" y="162"/>
                    </a:lnTo>
                    <a:lnTo>
                      <a:pt x="41" y="157"/>
                    </a:lnTo>
                    <a:lnTo>
                      <a:pt x="44" y="151"/>
                    </a:lnTo>
                    <a:lnTo>
                      <a:pt x="44" y="146"/>
                    </a:lnTo>
                    <a:lnTo>
                      <a:pt x="48" y="143"/>
                    </a:lnTo>
                    <a:lnTo>
                      <a:pt x="46" y="139"/>
                    </a:lnTo>
                    <a:lnTo>
                      <a:pt x="39" y="134"/>
                    </a:lnTo>
                    <a:lnTo>
                      <a:pt x="39" y="134"/>
                    </a:lnTo>
                    <a:lnTo>
                      <a:pt x="39" y="131"/>
                    </a:lnTo>
                    <a:lnTo>
                      <a:pt x="41" y="126"/>
                    </a:lnTo>
                    <a:lnTo>
                      <a:pt x="48" y="119"/>
                    </a:lnTo>
                    <a:lnTo>
                      <a:pt x="44" y="115"/>
                    </a:lnTo>
                    <a:lnTo>
                      <a:pt x="30" y="111"/>
                    </a:lnTo>
                    <a:lnTo>
                      <a:pt x="39" y="103"/>
                    </a:lnTo>
                    <a:lnTo>
                      <a:pt x="39" y="103"/>
                    </a:lnTo>
                    <a:lnTo>
                      <a:pt x="51" y="101"/>
                    </a:lnTo>
                    <a:lnTo>
                      <a:pt x="57" y="101"/>
                    </a:lnTo>
                    <a:lnTo>
                      <a:pt x="64" y="102"/>
                    </a:lnTo>
                    <a:lnTo>
                      <a:pt x="78" y="102"/>
                    </a:lnTo>
                    <a:lnTo>
                      <a:pt x="78" y="102"/>
                    </a:lnTo>
                    <a:lnTo>
                      <a:pt x="82" y="102"/>
                    </a:lnTo>
                    <a:lnTo>
                      <a:pt x="89" y="99"/>
                    </a:lnTo>
                    <a:lnTo>
                      <a:pt x="98" y="96"/>
                    </a:lnTo>
                    <a:lnTo>
                      <a:pt x="98" y="89"/>
                    </a:lnTo>
                    <a:lnTo>
                      <a:pt x="117" y="84"/>
                    </a:lnTo>
                    <a:lnTo>
                      <a:pt x="117" y="84"/>
                    </a:lnTo>
                    <a:lnTo>
                      <a:pt x="126" y="86"/>
                    </a:lnTo>
                    <a:lnTo>
                      <a:pt x="132" y="88"/>
                    </a:lnTo>
                    <a:lnTo>
                      <a:pt x="137" y="88"/>
                    </a:lnTo>
                    <a:lnTo>
                      <a:pt x="137" y="88"/>
                    </a:lnTo>
                    <a:lnTo>
                      <a:pt x="146" y="84"/>
                    </a:lnTo>
                    <a:lnTo>
                      <a:pt x="155" y="82"/>
                    </a:lnTo>
                    <a:lnTo>
                      <a:pt x="164" y="79"/>
                    </a:lnTo>
                    <a:lnTo>
                      <a:pt x="176" y="78"/>
                    </a:lnTo>
                    <a:lnTo>
                      <a:pt x="198" y="78"/>
                    </a:lnTo>
                    <a:lnTo>
                      <a:pt x="217" y="79"/>
                    </a:lnTo>
                    <a:lnTo>
                      <a:pt x="217" y="79"/>
                    </a:lnTo>
                    <a:lnTo>
                      <a:pt x="221" y="78"/>
                    </a:lnTo>
                    <a:lnTo>
                      <a:pt x="226" y="74"/>
                    </a:lnTo>
                    <a:lnTo>
                      <a:pt x="235" y="73"/>
                    </a:lnTo>
                    <a:lnTo>
                      <a:pt x="237" y="71"/>
                    </a:lnTo>
                    <a:lnTo>
                      <a:pt x="237" y="71"/>
                    </a:lnTo>
                    <a:lnTo>
                      <a:pt x="235" y="68"/>
                    </a:lnTo>
                    <a:lnTo>
                      <a:pt x="233" y="66"/>
                    </a:lnTo>
                    <a:lnTo>
                      <a:pt x="223" y="60"/>
                    </a:lnTo>
                    <a:lnTo>
                      <a:pt x="212" y="55"/>
                    </a:lnTo>
                    <a:lnTo>
                      <a:pt x="210" y="52"/>
                    </a:lnTo>
                    <a:lnTo>
                      <a:pt x="210" y="49"/>
                    </a:lnTo>
                    <a:lnTo>
                      <a:pt x="230" y="40"/>
                    </a:lnTo>
                    <a:lnTo>
                      <a:pt x="242" y="42"/>
                    </a:lnTo>
                    <a:lnTo>
                      <a:pt x="242" y="42"/>
                    </a:lnTo>
                    <a:lnTo>
                      <a:pt x="251" y="42"/>
                    </a:lnTo>
                    <a:lnTo>
                      <a:pt x="262" y="42"/>
                    </a:lnTo>
                    <a:lnTo>
                      <a:pt x="271" y="50"/>
                    </a:lnTo>
                    <a:lnTo>
                      <a:pt x="283" y="50"/>
                    </a:lnTo>
                    <a:lnTo>
                      <a:pt x="287" y="49"/>
                    </a:lnTo>
                    <a:lnTo>
                      <a:pt x="308" y="50"/>
                    </a:lnTo>
                    <a:lnTo>
                      <a:pt x="315" y="54"/>
                    </a:lnTo>
                    <a:lnTo>
                      <a:pt x="324" y="54"/>
                    </a:lnTo>
                    <a:lnTo>
                      <a:pt x="367" y="65"/>
                    </a:lnTo>
                    <a:lnTo>
                      <a:pt x="374" y="62"/>
                    </a:lnTo>
                    <a:lnTo>
                      <a:pt x="378" y="50"/>
                    </a:lnTo>
                    <a:lnTo>
                      <a:pt x="390" y="50"/>
                    </a:lnTo>
                    <a:lnTo>
                      <a:pt x="390" y="43"/>
                    </a:lnTo>
                    <a:lnTo>
                      <a:pt x="390" y="43"/>
                    </a:lnTo>
                    <a:lnTo>
                      <a:pt x="406" y="39"/>
                    </a:lnTo>
                    <a:lnTo>
                      <a:pt x="422" y="35"/>
                    </a:lnTo>
                    <a:lnTo>
                      <a:pt x="453" y="28"/>
                    </a:lnTo>
                    <a:lnTo>
                      <a:pt x="467" y="24"/>
                    </a:lnTo>
                    <a:lnTo>
                      <a:pt x="483" y="19"/>
                    </a:lnTo>
                    <a:lnTo>
                      <a:pt x="497" y="13"/>
                    </a:lnTo>
                    <a:lnTo>
                      <a:pt x="508" y="6"/>
                    </a:lnTo>
                    <a:lnTo>
                      <a:pt x="508" y="6"/>
                    </a:lnTo>
                    <a:lnTo>
                      <a:pt x="513" y="7"/>
                    </a:lnTo>
                    <a:lnTo>
                      <a:pt x="517" y="10"/>
                    </a:lnTo>
                    <a:lnTo>
                      <a:pt x="528" y="11"/>
                    </a:lnTo>
                    <a:lnTo>
                      <a:pt x="528" y="11"/>
                    </a:lnTo>
                    <a:lnTo>
                      <a:pt x="544" y="10"/>
                    </a:lnTo>
                    <a:lnTo>
                      <a:pt x="560" y="7"/>
                    </a:lnTo>
                    <a:lnTo>
                      <a:pt x="588" y="0"/>
                    </a:lnTo>
                    <a:lnTo>
                      <a:pt x="724" y="13"/>
                    </a:lnTo>
                    <a:lnTo>
                      <a:pt x="724" y="13"/>
                    </a:lnTo>
                    <a:lnTo>
                      <a:pt x="674" y="158"/>
                    </a:lnTo>
                    <a:lnTo>
                      <a:pt x="651" y="231"/>
                    </a:lnTo>
                    <a:lnTo>
                      <a:pt x="629" y="304"/>
                    </a:lnTo>
                    <a:lnTo>
                      <a:pt x="608" y="377"/>
                    </a:lnTo>
                    <a:lnTo>
                      <a:pt x="590" y="451"/>
                    </a:lnTo>
                    <a:lnTo>
                      <a:pt x="574" y="524"/>
                    </a:lnTo>
                    <a:lnTo>
                      <a:pt x="563" y="598"/>
                    </a:lnTo>
                    <a:lnTo>
                      <a:pt x="563" y="598"/>
                    </a:lnTo>
                    <a:lnTo>
                      <a:pt x="0" y="573"/>
                    </a:lnTo>
                    <a:lnTo>
                      <a:pt x="0" y="57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44"/>
              <p:cNvSpPr>
                <a:spLocks/>
              </p:cNvSpPr>
              <p:nvPr/>
            </p:nvSpPr>
            <p:spPr bwMode="auto">
              <a:xfrm rot="16200000">
                <a:off x="2361500" y="1601841"/>
                <a:ext cx="980633" cy="1082026"/>
              </a:xfrm>
              <a:custGeom>
                <a:avLst/>
                <a:gdLst>
                  <a:gd name="T0" fmla="*/ 0 w 644"/>
                  <a:gd name="T1" fmla="*/ 383 h 408"/>
                  <a:gd name="T2" fmla="*/ 555 w 644"/>
                  <a:gd name="T3" fmla="*/ 408 h 408"/>
                  <a:gd name="T4" fmla="*/ 644 w 644"/>
                  <a:gd name="T5" fmla="*/ 44 h 408"/>
                  <a:gd name="T6" fmla="*/ 644 w 644"/>
                  <a:gd name="T7" fmla="*/ 44 h 408"/>
                  <a:gd name="T8" fmla="*/ 537 w 644"/>
                  <a:gd name="T9" fmla="*/ 37 h 408"/>
                  <a:gd name="T10" fmla="*/ 433 w 644"/>
                  <a:gd name="T11" fmla="*/ 29 h 408"/>
                  <a:gd name="T12" fmla="*/ 223 w 644"/>
                  <a:gd name="T13" fmla="*/ 12 h 408"/>
                  <a:gd name="T14" fmla="*/ 89 w 644"/>
                  <a:gd name="T15" fmla="*/ 0 h 408"/>
                  <a:gd name="T16" fmla="*/ 89 w 644"/>
                  <a:gd name="T17" fmla="*/ 0 h 408"/>
                  <a:gd name="T18" fmla="*/ 73 w 644"/>
                  <a:gd name="T19" fmla="*/ 47 h 408"/>
                  <a:gd name="T20" fmla="*/ 59 w 644"/>
                  <a:gd name="T21" fmla="*/ 95 h 408"/>
                  <a:gd name="T22" fmla="*/ 46 w 644"/>
                  <a:gd name="T23" fmla="*/ 142 h 408"/>
                  <a:gd name="T24" fmla="*/ 36 w 644"/>
                  <a:gd name="T25" fmla="*/ 192 h 408"/>
                  <a:gd name="T26" fmla="*/ 16 w 644"/>
                  <a:gd name="T27" fmla="*/ 287 h 408"/>
                  <a:gd name="T28" fmla="*/ 0 w 644"/>
                  <a:gd name="T29" fmla="*/ 383 h 408"/>
                  <a:gd name="T30" fmla="*/ 0 w 644"/>
                  <a:gd name="T31" fmla="*/ 38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4" h="408">
                    <a:moveTo>
                      <a:pt x="0" y="383"/>
                    </a:moveTo>
                    <a:lnTo>
                      <a:pt x="555" y="408"/>
                    </a:lnTo>
                    <a:lnTo>
                      <a:pt x="644" y="44"/>
                    </a:lnTo>
                    <a:lnTo>
                      <a:pt x="644" y="44"/>
                    </a:lnTo>
                    <a:lnTo>
                      <a:pt x="537" y="37"/>
                    </a:lnTo>
                    <a:lnTo>
                      <a:pt x="433" y="29"/>
                    </a:lnTo>
                    <a:lnTo>
                      <a:pt x="223" y="12"/>
                    </a:lnTo>
                    <a:lnTo>
                      <a:pt x="89" y="0"/>
                    </a:lnTo>
                    <a:lnTo>
                      <a:pt x="89" y="0"/>
                    </a:lnTo>
                    <a:lnTo>
                      <a:pt x="73" y="47"/>
                    </a:lnTo>
                    <a:lnTo>
                      <a:pt x="59" y="95"/>
                    </a:lnTo>
                    <a:lnTo>
                      <a:pt x="46" y="142"/>
                    </a:lnTo>
                    <a:lnTo>
                      <a:pt x="36" y="192"/>
                    </a:lnTo>
                    <a:lnTo>
                      <a:pt x="16" y="287"/>
                    </a:lnTo>
                    <a:lnTo>
                      <a:pt x="0" y="383"/>
                    </a:lnTo>
                    <a:lnTo>
                      <a:pt x="0" y="38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46"/>
              <p:cNvSpPr>
                <a:spLocks/>
              </p:cNvSpPr>
              <p:nvPr/>
            </p:nvSpPr>
            <p:spPr bwMode="auto">
              <a:xfrm rot="16200000">
                <a:off x="2567425" y="2470092"/>
                <a:ext cx="974542" cy="1127111"/>
              </a:xfrm>
              <a:custGeom>
                <a:avLst/>
                <a:gdLst>
                  <a:gd name="T0" fmla="*/ 82 w 640"/>
                  <a:gd name="T1" fmla="*/ 0 h 425"/>
                  <a:gd name="T2" fmla="*/ 640 w 640"/>
                  <a:gd name="T3" fmla="*/ 41 h 425"/>
                  <a:gd name="T4" fmla="*/ 640 w 640"/>
                  <a:gd name="T5" fmla="*/ 41 h 425"/>
                  <a:gd name="T6" fmla="*/ 597 w 640"/>
                  <a:gd name="T7" fmla="*/ 232 h 425"/>
                  <a:gd name="T8" fmla="*/ 579 w 640"/>
                  <a:gd name="T9" fmla="*/ 328 h 425"/>
                  <a:gd name="T10" fmla="*/ 565 w 640"/>
                  <a:gd name="T11" fmla="*/ 425 h 425"/>
                  <a:gd name="T12" fmla="*/ 0 w 640"/>
                  <a:gd name="T13" fmla="*/ 407 h 425"/>
                  <a:gd name="T14" fmla="*/ 0 w 640"/>
                  <a:gd name="T15" fmla="*/ 407 h 425"/>
                  <a:gd name="T16" fmla="*/ 3 w 640"/>
                  <a:gd name="T17" fmla="*/ 360 h 425"/>
                  <a:gd name="T18" fmla="*/ 9 w 640"/>
                  <a:gd name="T19" fmla="*/ 310 h 425"/>
                  <a:gd name="T20" fmla="*/ 19 w 640"/>
                  <a:gd name="T21" fmla="*/ 257 h 425"/>
                  <a:gd name="T22" fmla="*/ 32 w 640"/>
                  <a:gd name="T23" fmla="*/ 205 h 425"/>
                  <a:gd name="T24" fmla="*/ 57 w 640"/>
                  <a:gd name="T25" fmla="*/ 98 h 425"/>
                  <a:gd name="T26" fmla="*/ 82 w 640"/>
                  <a:gd name="T27" fmla="*/ 0 h 425"/>
                  <a:gd name="T28" fmla="*/ 82 w 640"/>
                  <a:gd name="T2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0" h="425">
                    <a:moveTo>
                      <a:pt x="82" y="0"/>
                    </a:moveTo>
                    <a:lnTo>
                      <a:pt x="640" y="41"/>
                    </a:lnTo>
                    <a:lnTo>
                      <a:pt x="640" y="41"/>
                    </a:lnTo>
                    <a:lnTo>
                      <a:pt x="597" y="232"/>
                    </a:lnTo>
                    <a:lnTo>
                      <a:pt x="579" y="328"/>
                    </a:lnTo>
                    <a:lnTo>
                      <a:pt x="565" y="425"/>
                    </a:lnTo>
                    <a:lnTo>
                      <a:pt x="0" y="407"/>
                    </a:lnTo>
                    <a:lnTo>
                      <a:pt x="0" y="407"/>
                    </a:lnTo>
                    <a:lnTo>
                      <a:pt x="3" y="360"/>
                    </a:lnTo>
                    <a:lnTo>
                      <a:pt x="9" y="310"/>
                    </a:lnTo>
                    <a:lnTo>
                      <a:pt x="19" y="257"/>
                    </a:lnTo>
                    <a:lnTo>
                      <a:pt x="32" y="205"/>
                    </a:lnTo>
                    <a:lnTo>
                      <a:pt x="57" y="98"/>
                    </a:lnTo>
                    <a:lnTo>
                      <a:pt x="82" y="0"/>
                    </a:lnTo>
                    <a:lnTo>
                      <a:pt x="82"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48"/>
              <p:cNvSpPr>
                <a:spLocks/>
              </p:cNvSpPr>
              <p:nvPr/>
            </p:nvSpPr>
            <p:spPr bwMode="auto">
              <a:xfrm rot="16200000">
                <a:off x="3569227" y="770282"/>
                <a:ext cx="697407" cy="1018378"/>
              </a:xfrm>
              <a:custGeom>
                <a:avLst/>
                <a:gdLst>
                  <a:gd name="T0" fmla="*/ 32 w 458"/>
                  <a:gd name="T1" fmla="*/ 0 h 384"/>
                  <a:gd name="T2" fmla="*/ 458 w 458"/>
                  <a:gd name="T3" fmla="*/ 19 h 384"/>
                  <a:gd name="T4" fmla="*/ 458 w 458"/>
                  <a:gd name="T5" fmla="*/ 19 h 384"/>
                  <a:gd name="T6" fmla="*/ 444 w 458"/>
                  <a:gd name="T7" fmla="*/ 101 h 384"/>
                  <a:gd name="T8" fmla="*/ 433 w 458"/>
                  <a:gd name="T9" fmla="*/ 185 h 384"/>
                  <a:gd name="T10" fmla="*/ 428 w 458"/>
                  <a:gd name="T11" fmla="*/ 269 h 384"/>
                  <a:gd name="T12" fmla="*/ 426 w 458"/>
                  <a:gd name="T13" fmla="*/ 353 h 384"/>
                  <a:gd name="T14" fmla="*/ 426 w 458"/>
                  <a:gd name="T15" fmla="*/ 353 h 384"/>
                  <a:gd name="T16" fmla="*/ 414 w 458"/>
                  <a:gd name="T17" fmla="*/ 354 h 384"/>
                  <a:gd name="T18" fmla="*/ 403 w 458"/>
                  <a:gd name="T19" fmla="*/ 355 h 384"/>
                  <a:gd name="T20" fmla="*/ 380 w 458"/>
                  <a:gd name="T21" fmla="*/ 360 h 384"/>
                  <a:gd name="T22" fmla="*/ 380 w 458"/>
                  <a:gd name="T23" fmla="*/ 360 h 384"/>
                  <a:gd name="T24" fmla="*/ 373 w 458"/>
                  <a:gd name="T25" fmla="*/ 357 h 384"/>
                  <a:gd name="T26" fmla="*/ 364 w 458"/>
                  <a:gd name="T27" fmla="*/ 356 h 384"/>
                  <a:gd name="T28" fmla="*/ 346 w 458"/>
                  <a:gd name="T29" fmla="*/ 355 h 384"/>
                  <a:gd name="T30" fmla="*/ 346 w 458"/>
                  <a:gd name="T31" fmla="*/ 355 h 384"/>
                  <a:gd name="T32" fmla="*/ 305 w 458"/>
                  <a:gd name="T33" fmla="*/ 356 h 384"/>
                  <a:gd name="T34" fmla="*/ 285 w 458"/>
                  <a:gd name="T35" fmla="*/ 359 h 384"/>
                  <a:gd name="T36" fmla="*/ 264 w 458"/>
                  <a:gd name="T37" fmla="*/ 361 h 384"/>
                  <a:gd name="T38" fmla="*/ 251 w 458"/>
                  <a:gd name="T39" fmla="*/ 367 h 384"/>
                  <a:gd name="T40" fmla="*/ 251 w 458"/>
                  <a:gd name="T41" fmla="*/ 367 h 384"/>
                  <a:gd name="T42" fmla="*/ 230 w 458"/>
                  <a:gd name="T43" fmla="*/ 369 h 384"/>
                  <a:gd name="T44" fmla="*/ 210 w 458"/>
                  <a:gd name="T45" fmla="*/ 369 h 384"/>
                  <a:gd name="T46" fmla="*/ 169 w 458"/>
                  <a:gd name="T47" fmla="*/ 370 h 384"/>
                  <a:gd name="T48" fmla="*/ 128 w 458"/>
                  <a:gd name="T49" fmla="*/ 370 h 384"/>
                  <a:gd name="T50" fmla="*/ 109 w 458"/>
                  <a:gd name="T51" fmla="*/ 372 h 384"/>
                  <a:gd name="T52" fmla="*/ 91 w 458"/>
                  <a:gd name="T53" fmla="*/ 374 h 384"/>
                  <a:gd name="T54" fmla="*/ 91 w 458"/>
                  <a:gd name="T55" fmla="*/ 374 h 384"/>
                  <a:gd name="T56" fmla="*/ 64 w 458"/>
                  <a:gd name="T57" fmla="*/ 379 h 384"/>
                  <a:gd name="T58" fmla="*/ 39 w 458"/>
                  <a:gd name="T59" fmla="*/ 384 h 384"/>
                  <a:gd name="T60" fmla="*/ 39 w 458"/>
                  <a:gd name="T61" fmla="*/ 384 h 384"/>
                  <a:gd name="T62" fmla="*/ 21 w 458"/>
                  <a:gd name="T63" fmla="*/ 382 h 384"/>
                  <a:gd name="T64" fmla="*/ 0 w 458"/>
                  <a:gd name="T65" fmla="*/ 382 h 384"/>
                  <a:gd name="T66" fmla="*/ 32 w 458"/>
                  <a:gd name="T6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8" h="384">
                    <a:moveTo>
                      <a:pt x="32" y="0"/>
                    </a:moveTo>
                    <a:lnTo>
                      <a:pt x="458" y="19"/>
                    </a:lnTo>
                    <a:lnTo>
                      <a:pt x="458" y="19"/>
                    </a:lnTo>
                    <a:lnTo>
                      <a:pt x="444" y="101"/>
                    </a:lnTo>
                    <a:lnTo>
                      <a:pt x="433" y="185"/>
                    </a:lnTo>
                    <a:lnTo>
                      <a:pt x="428" y="269"/>
                    </a:lnTo>
                    <a:lnTo>
                      <a:pt x="426" y="353"/>
                    </a:lnTo>
                    <a:lnTo>
                      <a:pt x="426" y="353"/>
                    </a:lnTo>
                    <a:lnTo>
                      <a:pt x="414" y="354"/>
                    </a:lnTo>
                    <a:lnTo>
                      <a:pt x="403" y="355"/>
                    </a:lnTo>
                    <a:lnTo>
                      <a:pt x="380" y="360"/>
                    </a:lnTo>
                    <a:lnTo>
                      <a:pt x="380" y="360"/>
                    </a:lnTo>
                    <a:lnTo>
                      <a:pt x="373" y="357"/>
                    </a:lnTo>
                    <a:lnTo>
                      <a:pt x="364" y="356"/>
                    </a:lnTo>
                    <a:lnTo>
                      <a:pt x="346" y="355"/>
                    </a:lnTo>
                    <a:lnTo>
                      <a:pt x="346" y="355"/>
                    </a:lnTo>
                    <a:lnTo>
                      <a:pt x="305" y="356"/>
                    </a:lnTo>
                    <a:lnTo>
                      <a:pt x="285" y="359"/>
                    </a:lnTo>
                    <a:lnTo>
                      <a:pt x="264" y="361"/>
                    </a:lnTo>
                    <a:lnTo>
                      <a:pt x="251" y="367"/>
                    </a:lnTo>
                    <a:lnTo>
                      <a:pt x="251" y="367"/>
                    </a:lnTo>
                    <a:lnTo>
                      <a:pt x="230" y="369"/>
                    </a:lnTo>
                    <a:lnTo>
                      <a:pt x="210" y="369"/>
                    </a:lnTo>
                    <a:lnTo>
                      <a:pt x="169" y="370"/>
                    </a:lnTo>
                    <a:lnTo>
                      <a:pt x="128" y="370"/>
                    </a:lnTo>
                    <a:lnTo>
                      <a:pt x="109" y="372"/>
                    </a:lnTo>
                    <a:lnTo>
                      <a:pt x="91" y="374"/>
                    </a:lnTo>
                    <a:lnTo>
                      <a:pt x="91" y="374"/>
                    </a:lnTo>
                    <a:lnTo>
                      <a:pt x="64" y="379"/>
                    </a:lnTo>
                    <a:lnTo>
                      <a:pt x="39" y="384"/>
                    </a:lnTo>
                    <a:lnTo>
                      <a:pt x="39" y="384"/>
                    </a:lnTo>
                    <a:lnTo>
                      <a:pt x="21" y="382"/>
                    </a:lnTo>
                    <a:lnTo>
                      <a:pt x="0" y="382"/>
                    </a:lnTo>
                    <a:lnTo>
                      <a:pt x="32"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49"/>
              <p:cNvSpPr>
                <a:spLocks/>
              </p:cNvSpPr>
              <p:nvPr/>
            </p:nvSpPr>
            <p:spPr bwMode="auto">
              <a:xfrm rot="16200000">
                <a:off x="3500217" y="1437583"/>
                <a:ext cx="800952" cy="1084679"/>
              </a:xfrm>
              <a:custGeom>
                <a:avLst/>
                <a:gdLst>
                  <a:gd name="T0" fmla="*/ 114 w 526"/>
                  <a:gd name="T1" fmla="*/ 0 h 409"/>
                  <a:gd name="T2" fmla="*/ 526 w 526"/>
                  <a:gd name="T3" fmla="*/ 19 h 409"/>
                  <a:gd name="T4" fmla="*/ 494 w 526"/>
                  <a:gd name="T5" fmla="*/ 401 h 409"/>
                  <a:gd name="T6" fmla="*/ 483 w 526"/>
                  <a:gd name="T7" fmla="*/ 403 h 409"/>
                  <a:gd name="T8" fmla="*/ 483 w 526"/>
                  <a:gd name="T9" fmla="*/ 403 h 409"/>
                  <a:gd name="T10" fmla="*/ 476 w 526"/>
                  <a:gd name="T11" fmla="*/ 400 h 409"/>
                  <a:gd name="T12" fmla="*/ 465 w 526"/>
                  <a:gd name="T13" fmla="*/ 397 h 409"/>
                  <a:gd name="T14" fmla="*/ 451 w 526"/>
                  <a:gd name="T15" fmla="*/ 389 h 409"/>
                  <a:gd name="T16" fmla="*/ 435 w 526"/>
                  <a:gd name="T17" fmla="*/ 389 h 409"/>
                  <a:gd name="T18" fmla="*/ 405 w 526"/>
                  <a:gd name="T19" fmla="*/ 409 h 409"/>
                  <a:gd name="T20" fmla="*/ 148 w 526"/>
                  <a:gd name="T21" fmla="*/ 409 h 409"/>
                  <a:gd name="T22" fmla="*/ 150 w 526"/>
                  <a:gd name="T23" fmla="*/ 406 h 409"/>
                  <a:gd name="T24" fmla="*/ 148 w 526"/>
                  <a:gd name="T25" fmla="*/ 401 h 409"/>
                  <a:gd name="T26" fmla="*/ 132 w 526"/>
                  <a:gd name="T27" fmla="*/ 405 h 409"/>
                  <a:gd name="T28" fmla="*/ 119 w 526"/>
                  <a:gd name="T29" fmla="*/ 403 h 409"/>
                  <a:gd name="T30" fmla="*/ 109 w 526"/>
                  <a:gd name="T31" fmla="*/ 406 h 409"/>
                  <a:gd name="T32" fmla="*/ 89 w 526"/>
                  <a:gd name="T33" fmla="*/ 409 h 409"/>
                  <a:gd name="T34" fmla="*/ 82 w 526"/>
                  <a:gd name="T35" fmla="*/ 404 h 409"/>
                  <a:gd name="T36" fmla="*/ 71 w 526"/>
                  <a:gd name="T37" fmla="*/ 406 h 409"/>
                  <a:gd name="T38" fmla="*/ 46 w 526"/>
                  <a:gd name="T39" fmla="*/ 400 h 409"/>
                  <a:gd name="T40" fmla="*/ 46 w 526"/>
                  <a:gd name="T41" fmla="*/ 400 h 409"/>
                  <a:gd name="T42" fmla="*/ 25 w 526"/>
                  <a:gd name="T43" fmla="*/ 404 h 409"/>
                  <a:gd name="T44" fmla="*/ 5 w 526"/>
                  <a:gd name="T45" fmla="*/ 407 h 409"/>
                  <a:gd name="T46" fmla="*/ 0 w 526"/>
                  <a:gd name="T47" fmla="*/ 406 h 409"/>
                  <a:gd name="T48" fmla="*/ 0 w 526"/>
                  <a:gd name="T49" fmla="*/ 406 h 409"/>
                  <a:gd name="T50" fmla="*/ 16 w 526"/>
                  <a:gd name="T51" fmla="*/ 395 h 409"/>
                  <a:gd name="T52" fmla="*/ 34 w 526"/>
                  <a:gd name="T53" fmla="*/ 382 h 409"/>
                  <a:gd name="T54" fmla="*/ 41 w 526"/>
                  <a:gd name="T55" fmla="*/ 375 h 409"/>
                  <a:gd name="T56" fmla="*/ 48 w 526"/>
                  <a:gd name="T57" fmla="*/ 369 h 409"/>
                  <a:gd name="T58" fmla="*/ 50 w 526"/>
                  <a:gd name="T59" fmla="*/ 362 h 409"/>
                  <a:gd name="T60" fmla="*/ 50 w 526"/>
                  <a:gd name="T61" fmla="*/ 356 h 409"/>
                  <a:gd name="T62" fmla="*/ 50 w 526"/>
                  <a:gd name="T63" fmla="*/ 356 h 409"/>
                  <a:gd name="T64" fmla="*/ 43 w 526"/>
                  <a:gd name="T65" fmla="*/ 352 h 409"/>
                  <a:gd name="T66" fmla="*/ 39 w 526"/>
                  <a:gd name="T67" fmla="*/ 349 h 409"/>
                  <a:gd name="T68" fmla="*/ 37 w 526"/>
                  <a:gd name="T69" fmla="*/ 344 h 409"/>
                  <a:gd name="T70" fmla="*/ 34 w 526"/>
                  <a:gd name="T71" fmla="*/ 340 h 409"/>
                  <a:gd name="T72" fmla="*/ 34 w 526"/>
                  <a:gd name="T73" fmla="*/ 340 h 409"/>
                  <a:gd name="T74" fmla="*/ 37 w 526"/>
                  <a:gd name="T75" fmla="*/ 337 h 409"/>
                  <a:gd name="T76" fmla="*/ 39 w 526"/>
                  <a:gd name="T77" fmla="*/ 333 h 409"/>
                  <a:gd name="T78" fmla="*/ 57 w 526"/>
                  <a:gd name="T79" fmla="*/ 329 h 409"/>
                  <a:gd name="T80" fmla="*/ 64 w 526"/>
                  <a:gd name="T81" fmla="*/ 323 h 409"/>
                  <a:gd name="T82" fmla="*/ 64 w 526"/>
                  <a:gd name="T83" fmla="*/ 323 h 409"/>
                  <a:gd name="T84" fmla="*/ 62 w 526"/>
                  <a:gd name="T85" fmla="*/ 319 h 409"/>
                  <a:gd name="T86" fmla="*/ 62 w 526"/>
                  <a:gd name="T87" fmla="*/ 314 h 409"/>
                  <a:gd name="T88" fmla="*/ 62 w 526"/>
                  <a:gd name="T89" fmla="*/ 305 h 409"/>
                  <a:gd name="T90" fmla="*/ 82 w 526"/>
                  <a:gd name="T91" fmla="*/ 297 h 409"/>
                  <a:gd name="T92" fmla="*/ 114 w 526"/>
                  <a:gd name="T9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6" h="409">
                    <a:moveTo>
                      <a:pt x="114" y="0"/>
                    </a:moveTo>
                    <a:lnTo>
                      <a:pt x="526" y="19"/>
                    </a:lnTo>
                    <a:lnTo>
                      <a:pt x="494" y="401"/>
                    </a:lnTo>
                    <a:lnTo>
                      <a:pt x="483" y="403"/>
                    </a:lnTo>
                    <a:lnTo>
                      <a:pt x="483" y="403"/>
                    </a:lnTo>
                    <a:lnTo>
                      <a:pt x="476" y="400"/>
                    </a:lnTo>
                    <a:lnTo>
                      <a:pt x="465" y="397"/>
                    </a:lnTo>
                    <a:lnTo>
                      <a:pt x="451" y="389"/>
                    </a:lnTo>
                    <a:lnTo>
                      <a:pt x="435" y="389"/>
                    </a:lnTo>
                    <a:lnTo>
                      <a:pt x="405" y="409"/>
                    </a:lnTo>
                    <a:lnTo>
                      <a:pt x="148" y="409"/>
                    </a:lnTo>
                    <a:lnTo>
                      <a:pt x="150" y="406"/>
                    </a:lnTo>
                    <a:lnTo>
                      <a:pt x="148" y="401"/>
                    </a:lnTo>
                    <a:lnTo>
                      <a:pt x="132" y="405"/>
                    </a:lnTo>
                    <a:lnTo>
                      <a:pt x="119" y="403"/>
                    </a:lnTo>
                    <a:lnTo>
                      <a:pt x="109" y="406"/>
                    </a:lnTo>
                    <a:lnTo>
                      <a:pt x="89" y="409"/>
                    </a:lnTo>
                    <a:lnTo>
                      <a:pt x="82" y="404"/>
                    </a:lnTo>
                    <a:lnTo>
                      <a:pt x="71" y="406"/>
                    </a:lnTo>
                    <a:lnTo>
                      <a:pt x="46" y="400"/>
                    </a:lnTo>
                    <a:lnTo>
                      <a:pt x="46" y="400"/>
                    </a:lnTo>
                    <a:lnTo>
                      <a:pt x="25" y="404"/>
                    </a:lnTo>
                    <a:lnTo>
                      <a:pt x="5" y="407"/>
                    </a:lnTo>
                    <a:lnTo>
                      <a:pt x="0" y="406"/>
                    </a:lnTo>
                    <a:lnTo>
                      <a:pt x="0" y="406"/>
                    </a:lnTo>
                    <a:lnTo>
                      <a:pt x="16" y="395"/>
                    </a:lnTo>
                    <a:lnTo>
                      <a:pt x="34" y="382"/>
                    </a:lnTo>
                    <a:lnTo>
                      <a:pt x="41" y="375"/>
                    </a:lnTo>
                    <a:lnTo>
                      <a:pt x="48" y="369"/>
                    </a:lnTo>
                    <a:lnTo>
                      <a:pt x="50" y="362"/>
                    </a:lnTo>
                    <a:lnTo>
                      <a:pt x="50" y="356"/>
                    </a:lnTo>
                    <a:lnTo>
                      <a:pt x="50" y="356"/>
                    </a:lnTo>
                    <a:lnTo>
                      <a:pt x="43" y="352"/>
                    </a:lnTo>
                    <a:lnTo>
                      <a:pt x="39" y="349"/>
                    </a:lnTo>
                    <a:lnTo>
                      <a:pt x="37" y="344"/>
                    </a:lnTo>
                    <a:lnTo>
                      <a:pt x="34" y="340"/>
                    </a:lnTo>
                    <a:lnTo>
                      <a:pt x="34" y="340"/>
                    </a:lnTo>
                    <a:lnTo>
                      <a:pt x="37" y="337"/>
                    </a:lnTo>
                    <a:lnTo>
                      <a:pt x="39" y="333"/>
                    </a:lnTo>
                    <a:lnTo>
                      <a:pt x="57" y="329"/>
                    </a:lnTo>
                    <a:lnTo>
                      <a:pt x="64" y="323"/>
                    </a:lnTo>
                    <a:lnTo>
                      <a:pt x="64" y="323"/>
                    </a:lnTo>
                    <a:lnTo>
                      <a:pt x="62" y="319"/>
                    </a:lnTo>
                    <a:lnTo>
                      <a:pt x="62" y="314"/>
                    </a:lnTo>
                    <a:lnTo>
                      <a:pt x="62" y="305"/>
                    </a:lnTo>
                    <a:lnTo>
                      <a:pt x="82" y="297"/>
                    </a:lnTo>
                    <a:lnTo>
                      <a:pt x="114"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0"/>
              <p:cNvSpPr>
                <a:spLocks/>
              </p:cNvSpPr>
              <p:nvPr/>
            </p:nvSpPr>
            <p:spPr bwMode="auto">
              <a:xfrm rot="16200000">
                <a:off x="3617725" y="1915612"/>
                <a:ext cx="695884" cy="1278277"/>
              </a:xfrm>
              <a:custGeom>
                <a:avLst/>
                <a:gdLst>
                  <a:gd name="T0" fmla="*/ 457 w 457"/>
                  <a:gd name="T1" fmla="*/ 12 h 482"/>
                  <a:gd name="T2" fmla="*/ 405 w 457"/>
                  <a:gd name="T3" fmla="*/ 317 h 482"/>
                  <a:gd name="T4" fmla="*/ 405 w 457"/>
                  <a:gd name="T5" fmla="*/ 326 h 482"/>
                  <a:gd name="T6" fmla="*/ 407 w 457"/>
                  <a:gd name="T7" fmla="*/ 335 h 482"/>
                  <a:gd name="T8" fmla="*/ 382 w 457"/>
                  <a:gd name="T9" fmla="*/ 345 h 482"/>
                  <a:gd name="T10" fmla="*/ 380 w 457"/>
                  <a:gd name="T11" fmla="*/ 349 h 482"/>
                  <a:gd name="T12" fmla="*/ 377 w 457"/>
                  <a:gd name="T13" fmla="*/ 352 h 482"/>
                  <a:gd name="T14" fmla="*/ 382 w 457"/>
                  <a:gd name="T15" fmla="*/ 361 h 482"/>
                  <a:gd name="T16" fmla="*/ 393 w 457"/>
                  <a:gd name="T17" fmla="*/ 368 h 482"/>
                  <a:gd name="T18" fmla="*/ 393 w 457"/>
                  <a:gd name="T19" fmla="*/ 378 h 482"/>
                  <a:gd name="T20" fmla="*/ 386 w 457"/>
                  <a:gd name="T21" fmla="*/ 385 h 482"/>
                  <a:gd name="T22" fmla="*/ 343 w 457"/>
                  <a:gd name="T23" fmla="*/ 418 h 482"/>
                  <a:gd name="T24" fmla="*/ 323 w 457"/>
                  <a:gd name="T25" fmla="*/ 427 h 482"/>
                  <a:gd name="T26" fmla="*/ 316 w 457"/>
                  <a:gd name="T27" fmla="*/ 427 h 482"/>
                  <a:gd name="T28" fmla="*/ 293 w 457"/>
                  <a:gd name="T29" fmla="*/ 423 h 482"/>
                  <a:gd name="T30" fmla="*/ 289 w 457"/>
                  <a:gd name="T31" fmla="*/ 425 h 482"/>
                  <a:gd name="T32" fmla="*/ 270 w 457"/>
                  <a:gd name="T33" fmla="*/ 430 h 482"/>
                  <a:gd name="T34" fmla="*/ 252 w 457"/>
                  <a:gd name="T35" fmla="*/ 435 h 482"/>
                  <a:gd name="T36" fmla="*/ 236 w 457"/>
                  <a:gd name="T37" fmla="*/ 436 h 482"/>
                  <a:gd name="T38" fmla="*/ 213 w 457"/>
                  <a:gd name="T39" fmla="*/ 447 h 482"/>
                  <a:gd name="T40" fmla="*/ 204 w 457"/>
                  <a:gd name="T41" fmla="*/ 448 h 482"/>
                  <a:gd name="T42" fmla="*/ 170 w 457"/>
                  <a:gd name="T43" fmla="*/ 445 h 482"/>
                  <a:gd name="T44" fmla="*/ 152 w 457"/>
                  <a:gd name="T45" fmla="*/ 454 h 482"/>
                  <a:gd name="T46" fmla="*/ 141 w 457"/>
                  <a:gd name="T47" fmla="*/ 450 h 482"/>
                  <a:gd name="T48" fmla="*/ 118 w 457"/>
                  <a:gd name="T49" fmla="*/ 456 h 482"/>
                  <a:gd name="T50" fmla="*/ 107 w 457"/>
                  <a:gd name="T51" fmla="*/ 454 h 482"/>
                  <a:gd name="T52" fmla="*/ 59 w 457"/>
                  <a:gd name="T53" fmla="*/ 466 h 482"/>
                  <a:gd name="T54" fmla="*/ 25 w 457"/>
                  <a:gd name="T55" fmla="*/ 479 h 482"/>
                  <a:gd name="T56" fmla="*/ 4 w 457"/>
                  <a:gd name="T57" fmla="*/ 479 h 482"/>
                  <a:gd name="T58" fmla="*/ 18 w 457"/>
                  <a:gd name="T59" fmla="*/ 105 h 482"/>
                  <a:gd name="T60" fmla="*/ 159 w 457"/>
                  <a:gd name="T61" fmla="*/ 110 h 482"/>
                  <a:gd name="T62" fmla="*/ 173 w 457"/>
                  <a:gd name="T63" fmla="*/ 55 h 482"/>
                  <a:gd name="T64" fmla="*/ 177 w 457"/>
                  <a:gd name="T65" fmla="*/ 12 h 482"/>
                  <a:gd name="T66" fmla="*/ 177 w 457"/>
                  <a:gd name="T6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7" h="482">
                    <a:moveTo>
                      <a:pt x="177" y="0"/>
                    </a:moveTo>
                    <a:lnTo>
                      <a:pt x="457" y="12"/>
                    </a:lnTo>
                    <a:lnTo>
                      <a:pt x="425" y="309"/>
                    </a:lnTo>
                    <a:lnTo>
                      <a:pt x="405" y="317"/>
                    </a:lnTo>
                    <a:lnTo>
                      <a:pt x="405" y="317"/>
                    </a:lnTo>
                    <a:lnTo>
                      <a:pt x="405" y="326"/>
                    </a:lnTo>
                    <a:lnTo>
                      <a:pt x="405" y="331"/>
                    </a:lnTo>
                    <a:lnTo>
                      <a:pt x="407" y="335"/>
                    </a:lnTo>
                    <a:lnTo>
                      <a:pt x="400" y="341"/>
                    </a:lnTo>
                    <a:lnTo>
                      <a:pt x="382" y="345"/>
                    </a:lnTo>
                    <a:lnTo>
                      <a:pt x="382" y="345"/>
                    </a:lnTo>
                    <a:lnTo>
                      <a:pt x="380" y="349"/>
                    </a:lnTo>
                    <a:lnTo>
                      <a:pt x="377" y="352"/>
                    </a:lnTo>
                    <a:lnTo>
                      <a:pt x="377" y="352"/>
                    </a:lnTo>
                    <a:lnTo>
                      <a:pt x="380" y="356"/>
                    </a:lnTo>
                    <a:lnTo>
                      <a:pt x="382" y="361"/>
                    </a:lnTo>
                    <a:lnTo>
                      <a:pt x="386" y="364"/>
                    </a:lnTo>
                    <a:lnTo>
                      <a:pt x="393" y="368"/>
                    </a:lnTo>
                    <a:lnTo>
                      <a:pt x="393" y="378"/>
                    </a:lnTo>
                    <a:lnTo>
                      <a:pt x="393" y="378"/>
                    </a:lnTo>
                    <a:lnTo>
                      <a:pt x="391" y="380"/>
                    </a:lnTo>
                    <a:lnTo>
                      <a:pt x="386" y="385"/>
                    </a:lnTo>
                    <a:lnTo>
                      <a:pt x="373" y="397"/>
                    </a:lnTo>
                    <a:lnTo>
                      <a:pt x="343" y="418"/>
                    </a:lnTo>
                    <a:lnTo>
                      <a:pt x="330" y="419"/>
                    </a:lnTo>
                    <a:lnTo>
                      <a:pt x="323" y="427"/>
                    </a:lnTo>
                    <a:lnTo>
                      <a:pt x="323" y="427"/>
                    </a:lnTo>
                    <a:lnTo>
                      <a:pt x="316" y="427"/>
                    </a:lnTo>
                    <a:lnTo>
                      <a:pt x="307" y="427"/>
                    </a:lnTo>
                    <a:lnTo>
                      <a:pt x="293" y="423"/>
                    </a:lnTo>
                    <a:lnTo>
                      <a:pt x="293" y="423"/>
                    </a:lnTo>
                    <a:lnTo>
                      <a:pt x="289" y="425"/>
                    </a:lnTo>
                    <a:lnTo>
                      <a:pt x="282" y="428"/>
                    </a:lnTo>
                    <a:lnTo>
                      <a:pt x="270" y="430"/>
                    </a:lnTo>
                    <a:lnTo>
                      <a:pt x="257" y="434"/>
                    </a:lnTo>
                    <a:lnTo>
                      <a:pt x="252" y="435"/>
                    </a:lnTo>
                    <a:lnTo>
                      <a:pt x="248" y="439"/>
                    </a:lnTo>
                    <a:lnTo>
                      <a:pt x="236" y="436"/>
                    </a:lnTo>
                    <a:lnTo>
                      <a:pt x="225" y="439"/>
                    </a:lnTo>
                    <a:lnTo>
                      <a:pt x="213" y="447"/>
                    </a:lnTo>
                    <a:lnTo>
                      <a:pt x="213" y="447"/>
                    </a:lnTo>
                    <a:lnTo>
                      <a:pt x="204" y="448"/>
                    </a:lnTo>
                    <a:lnTo>
                      <a:pt x="193" y="447"/>
                    </a:lnTo>
                    <a:lnTo>
                      <a:pt x="170" y="445"/>
                    </a:lnTo>
                    <a:lnTo>
                      <a:pt x="161" y="452"/>
                    </a:lnTo>
                    <a:lnTo>
                      <a:pt x="152" y="454"/>
                    </a:lnTo>
                    <a:lnTo>
                      <a:pt x="141" y="450"/>
                    </a:lnTo>
                    <a:lnTo>
                      <a:pt x="141" y="450"/>
                    </a:lnTo>
                    <a:lnTo>
                      <a:pt x="127" y="452"/>
                    </a:lnTo>
                    <a:lnTo>
                      <a:pt x="118" y="456"/>
                    </a:lnTo>
                    <a:lnTo>
                      <a:pt x="107" y="454"/>
                    </a:lnTo>
                    <a:lnTo>
                      <a:pt x="107" y="454"/>
                    </a:lnTo>
                    <a:lnTo>
                      <a:pt x="86" y="458"/>
                    </a:lnTo>
                    <a:lnTo>
                      <a:pt x="59" y="466"/>
                    </a:lnTo>
                    <a:lnTo>
                      <a:pt x="31" y="476"/>
                    </a:lnTo>
                    <a:lnTo>
                      <a:pt x="25" y="479"/>
                    </a:lnTo>
                    <a:lnTo>
                      <a:pt x="20" y="482"/>
                    </a:lnTo>
                    <a:lnTo>
                      <a:pt x="4" y="479"/>
                    </a:lnTo>
                    <a:lnTo>
                      <a:pt x="0" y="480"/>
                    </a:lnTo>
                    <a:lnTo>
                      <a:pt x="18" y="105"/>
                    </a:lnTo>
                    <a:lnTo>
                      <a:pt x="159" y="110"/>
                    </a:lnTo>
                    <a:lnTo>
                      <a:pt x="159" y="110"/>
                    </a:lnTo>
                    <a:lnTo>
                      <a:pt x="166" y="83"/>
                    </a:lnTo>
                    <a:lnTo>
                      <a:pt x="173" y="55"/>
                    </a:lnTo>
                    <a:lnTo>
                      <a:pt x="177" y="26"/>
                    </a:lnTo>
                    <a:lnTo>
                      <a:pt x="177" y="12"/>
                    </a:lnTo>
                    <a:lnTo>
                      <a:pt x="177" y="0"/>
                    </a:lnTo>
                    <a:lnTo>
                      <a:pt x="177"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51"/>
              <p:cNvSpPr>
                <a:spLocks/>
              </p:cNvSpPr>
              <p:nvPr/>
            </p:nvSpPr>
            <p:spPr bwMode="auto">
              <a:xfrm rot="16200000">
                <a:off x="3808158" y="2637642"/>
                <a:ext cx="673044" cy="1148328"/>
              </a:xfrm>
              <a:custGeom>
                <a:avLst/>
                <a:gdLst>
                  <a:gd name="T0" fmla="*/ 442 w 442"/>
                  <a:gd name="T1" fmla="*/ 13 h 433"/>
                  <a:gd name="T2" fmla="*/ 424 w 442"/>
                  <a:gd name="T3" fmla="*/ 388 h 433"/>
                  <a:gd name="T4" fmla="*/ 389 w 442"/>
                  <a:gd name="T5" fmla="*/ 413 h 433"/>
                  <a:gd name="T6" fmla="*/ 373 w 442"/>
                  <a:gd name="T7" fmla="*/ 405 h 433"/>
                  <a:gd name="T8" fmla="*/ 355 w 442"/>
                  <a:gd name="T9" fmla="*/ 404 h 433"/>
                  <a:gd name="T10" fmla="*/ 346 w 442"/>
                  <a:gd name="T11" fmla="*/ 408 h 433"/>
                  <a:gd name="T12" fmla="*/ 342 w 442"/>
                  <a:gd name="T13" fmla="*/ 413 h 433"/>
                  <a:gd name="T14" fmla="*/ 317 w 442"/>
                  <a:gd name="T15" fmla="*/ 417 h 433"/>
                  <a:gd name="T16" fmla="*/ 317 w 442"/>
                  <a:gd name="T17" fmla="*/ 417 h 433"/>
                  <a:gd name="T18" fmla="*/ 312 w 442"/>
                  <a:gd name="T19" fmla="*/ 421 h 433"/>
                  <a:gd name="T20" fmla="*/ 310 w 442"/>
                  <a:gd name="T21" fmla="*/ 424 h 433"/>
                  <a:gd name="T22" fmla="*/ 303 w 442"/>
                  <a:gd name="T23" fmla="*/ 431 h 433"/>
                  <a:gd name="T24" fmla="*/ 0 w 442"/>
                  <a:gd name="T25" fmla="*/ 433 h 433"/>
                  <a:gd name="T26" fmla="*/ 18 w 442"/>
                  <a:gd name="T27" fmla="*/ 0 h 433"/>
                  <a:gd name="T28" fmla="*/ 442 w 442"/>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 h="433">
                    <a:moveTo>
                      <a:pt x="442" y="13"/>
                    </a:moveTo>
                    <a:lnTo>
                      <a:pt x="424" y="388"/>
                    </a:lnTo>
                    <a:lnTo>
                      <a:pt x="389" y="413"/>
                    </a:lnTo>
                    <a:lnTo>
                      <a:pt x="373" y="405"/>
                    </a:lnTo>
                    <a:lnTo>
                      <a:pt x="355" y="404"/>
                    </a:lnTo>
                    <a:lnTo>
                      <a:pt x="346" y="408"/>
                    </a:lnTo>
                    <a:lnTo>
                      <a:pt x="342" y="413"/>
                    </a:lnTo>
                    <a:lnTo>
                      <a:pt x="317" y="417"/>
                    </a:lnTo>
                    <a:lnTo>
                      <a:pt x="317" y="417"/>
                    </a:lnTo>
                    <a:lnTo>
                      <a:pt x="312" y="421"/>
                    </a:lnTo>
                    <a:lnTo>
                      <a:pt x="310" y="424"/>
                    </a:lnTo>
                    <a:lnTo>
                      <a:pt x="303" y="431"/>
                    </a:lnTo>
                    <a:lnTo>
                      <a:pt x="0" y="433"/>
                    </a:lnTo>
                    <a:lnTo>
                      <a:pt x="18" y="0"/>
                    </a:lnTo>
                    <a:lnTo>
                      <a:pt x="442" y="1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52"/>
              <p:cNvSpPr>
                <a:spLocks/>
              </p:cNvSpPr>
              <p:nvPr/>
            </p:nvSpPr>
            <p:spPr bwMode="auto">
              <a:xfrm rot="16200000">
                <a:off x="3702070" y="3222236"/>
                <a:ext cx="755270" cy="1331317"/>
              </a:xfrm>
              <a:custGeom>
                <a:avLst/>
                <a:gdLst>
                  <a:gd name="T0" fmla="*/ 471 w 496"/>
                  <a:gd name="T1" fmla="*/ 492 h 502"/>
                  <a:gd name="T2" fmla="*/ 487 w 496"/>
                  <a:gd name="T3" fmla="*/ 123 h 502"/>
                  <a:gd name="T4" fmla="*/ 428 w 496"/>
                  <a:gd name="T5" fmla="*/ 0 h 502"/>
                  <a:gd name="T6" fmla="*/ 137 w 496"/>
                  <a:gd name="T7" fmla="*/ 171 h 502"/>
                  <a:gd name="T8" fmla="*/ 137 w 496"/>
                  <a:gd name="T9" fmla="*/ 175 h 502"/>
                  <a:gd name="T10" fmla="*/ 127 w 496"/>
                  <a:gd name="T11" fmla="*/ 182 h 502"/>
                  <a:gd name="T12" fmla="*/ 107 w 496"/>
                  <a:gd name="T13" fmla="*/ 189 h 502"/>
                  <a:gd name="T14" fmla="*/ 107 w 496"/>
                  <a:gd name="T15" fmla="*/ 206 h 502"/>
                  <a:gd name="T16" fmla="*/ 114 w 496"/>
                  <a:gd name="T17" fmla="*/ 209 h 502"/>
                  <a:gd name="T18" fmla="*/ 100 w 496"/>
                  <a:gd name="T19" fmla="*/ 218 h 502"/>
                  <a:gd name="T20" fmla="*/ 84 w 496"/>
                  <a:gd name="T21" fmla="*/ 220 h 502"/>
                  <a:gd name="T22" fmla="*/ 82 w 496"/>
                  <a:gd name="T23" fmla="*/ 223 h 502"/>
                  <a:gd name="T24" fmla="*/ 73 w 496"/>
                  <a:gd name="T25" fmla="*/ 245 h 502"/>
                  <a:gd name="T26" fmla="*/ 73 w 496"/>
                  <a:gd name="T27" fmla="*/ 249 h 502"/>
                  <a:gd name="T28" fmla="*/ 66 w 496"/>
                  <a:gd name="T29" fmla="*/ 257 h 502"/>
                  <a:gd name="T30" fmla="*/ 68 w 496"/>
                  <a:gd name="T31" fmla="*/ 268 h 502"/>
                  <a:gd name="T32" fmla="*/ 59 w 496"/>
                  <a:gd name="T33" fmla="*/ 284 h 502"/>
                  <a:gd name="T34" fmla="*/ 52 w 496"/>
                  <a:gd name="T35" fmla="*/ 288 h 502"/>
                  <a:gd name="T36" fmla="*/ 48 w 496"/>
                  <a:gd name="T37" fmla="*/ 292 h 502"/>
                  <a:gd name="T38" fmla="*/ 27 w 496"/>
                  <a:gd name="T39" fmla="*/ 304 h 502"/>
                  <a:gd name="T40" fmla="*/ 43 w 496"/>
                  <a:gd name="T41" fmla="*/ 311 h 502"/>
                  <a:gd name="T42" fmla="*/ 25 w 496"/>
                  <a:gd name="T43" fmla="*/ 328 h 502"/>
                  <a:gd name="T44" fmla="*/ 32 w 496"/>
                  <a:gd name="T45" fmla="*/ 340 h 502"/>
                  <a:gd name="T46" fmla="*/ 27 w 496"/>
                  <a:gd name="T47" fmla="*/ 340 h 502"/>
                  <a:gd name="T48" fmla="*/ 16 w 496"/>
                  <a:gd name="T49" fmla="*/ 339 h 502"/>
                  <a:gd name="T50" fmla="*/ 14 w 496"/>
                  <a:gd name="T51" fmla="*/ 345 h 502"/>
                  <a:gd name="T52" fmla="*/ 21 w 496"/>
                  <a:gd name="T53" fmla="*/ 345 h 502"/>
                  <a:gd name="T54" fmla="*/ 36 w 496"/>
                  <a:gd name="T55" fmla="*/ 354 h 502"/>
                  <a:gd name="T56" fmla="*/ 39 w 496"/>
                  <a:gd name="T57" fmla="*/ 357 h 502"/>
                  <a:gd name="T58" fmla="*/ 30 w 496"/>
                  <a:gd name="T59" fmla="*/ 358 h 502"/>
                  <a:gd name="T60" fmla="*/ 23 w 496"/>
                  <a:gd name="T61" fmla="*/ 365 h 502"/>
                  <a:gd name="T62" fmla="*/ 30 w 496"/>
                  <a:gd name="T63" fmla="*/ 371 h 502"/>
                  <a:gd name="T64" fmla="*/ 30 w 496"/>
                  <a:gd name="T65" fmla="*/ 374 h 502"/>
                  <a:gd name="T66" fmla="*/ 25 w 496"/>
                  <a:gd name="T67" fmla="*/ 376 h 502"/>
                  <a:gd name="T68" fmla="*/ 21 w 496"/>
                  <a:gd name="T69" fmla="*/ 379 h 502"/>
                  <a:gd name="T70" fmla="*/ 5 w 496"/>
                  <a:gd name="T71" fmla="*/ 391 h 502"/>
                  <a:gd name="T72" fmla="*/ 16 w 496"/>
                  <a:gd name="T73" fmla="*/ 397 h 502"/>
                  <a:gd name="T74" fmla="*/ 27 w 496"/>
                  <a:gd name="T75" fmla="*/ 412 h 502"/>
                  <a:gd name="T76" fmla="*/ 32 w 496"/>
                  <a:gd name="T77" fmla="*/ 435 h 502"/>
                  <a:gd name="T78" fmla="*/ 32 w 496"/>
                  <a:gd name="T79" fmla="*/ 451 h 502"/>
                  <a:gd name="T80" fmla="*/ 36 w 496"/>
                  <a:gd name="T81" fmla="*/ 459 h 502"/>
                  <a:gd name="T82" fmla="*/ 41 w 496"/>
                  <a:gd name="T83" fmla="*/ 462 h 502"/>
                  <a:gd name="T84" fmla="*/ 0 w 496"/>
                  <a:gd name="T85" fmla="*/ 501 h 502"/>
                  <a:gd name="T86" fmla="*/ 125 w 496"/>
                  <a:gd name="T87" fmla="*/ 502 h 502"/>
                  <a:gd name="T88" fmla="*/ 248 w 496"/>
                  <a:gd name="T89" fmla="*/ 502 h 502"/>
                  <a:gd name="T90" fmla="*/ 303 w 496"/>
                  <a:gd name="T91" fmla="*/ 501 h 502"/>
                  <a:gd name="T92" fmla="*/ 414 w 496"/>
                  <a:gd name="T93" fmla="*/ 492 h 502"/>
                  <a:gd name="T94" fmla="*/ 471 w 496"/>
                  <a:gd name="T95" fmla="*/ 49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6" h="502">
                    <a:moveTo>
                      <a:pt x="471" y="492"/>
                    </a:moveTo>
                    <a:lnTo>
                      <a:pt x="471" y="492"/>
                    </a:lnTo>
                    <a:lnTo>
                      <a:pt x="480" y="247"/>
                    </a:lnTo>
                    <a:lnTo>
                      <a:pt x="487" y="123"/>
                    </a:lnTo>
                    <a:lnTo>
                      <a:pt x="496" y="3"/>
                    </a:lnTo>
                    <a:lnTo>
                      <a:pt x="428" y="0"/>
                    </a:lnTo>
                    <a:lnTo>
                      <a:pt x="407" y="176"/>
                    </a:lnTo>
                    <a:lnTo>
                      <a:pt x="137" y="171"/>
                    </a:lnTo>
                    <a:lnTo>
                      <a:pt x="137" y="171"/>
                    </a:lnTo>
                    <a:lnTo>
                      <a:pt x="137" y="175"/>
                    </a:lnTo>
                    <a:lnTo>
                      <a:pt x="134" y="177"/>
                    </a:lnTo>
                    <a:lnTo>
                      <a:pt x="127" y="182"/>
                    </a:lnTo>
                    <a:lnTo>
                      <a:pt x="118" y="186"/>
                    </a:lnTo>
                    <a:lnTo>
                      <a:pt x="107" y="189"/>
                    </a:lnTo>
                    <a:lnTo>
                      <a:pt x="105" y="193"/>
                    </a:lnTo>
                    <a:lnTo>
                      <a:pt x="107" y="206"/>
                    </a:lnTo>
                    <a:lnTo>
                      <a:pt x="114" y="209"/>
                    </a:lnTo>
                    <a:lnTo>
                      <a:pt x="114" y="209"/>
                    </a:lnTo>
                    <a:lnTo>
                      <a:pt x="109" y="214"/>
                    </a:lnTo>
                    <a:lnTo>
                      <a:pt x="100" y="218"/>
                    </a:lnTo>
                    <a:lnTo>
                      <a:pt x="96" y="218"/>
                    </a:lnTo>
                    <a:lnTo>
                      <a:pt x="84" y="220"/>
                    </a:lnTo>
                    <a:lnTo>
                      <a:pt x="82" y="223"/>
                    </a:lnTo>
                    <a:lnTo>
                      <a:pt x="82" y="223"/>
                    </a:lnTo>
                    <a:lnTo>
                      <a:pt x="75" y="237"/>
                    </a:lnTo>
                    <a:lnTo>
                      <a:pt x="73" y="245"/>
                    </a:lnTo>
                    <a:lnTo>
                      <a:pt x="73" y="248"/>
                    </a:lnTo>
                    <a:lnTo>
                      <a:pt x="73" y="249"/>
                    </a:lnTo>
                    <a:lnTo>
                      <a:pt x="75" y="254"/>
                    </a:lnTo>
                    <a:lnTo>
                      <a:pt x="66" y="257"/>
                    </a:lnTo>
                    <a:lnTo>
                      <a:pt x="59" y="263"/>
                    </a:lnTo>
                    <a:lnTo>
                      <a:pt x="68" y="268"/>
                    </a:lnTo>
                    <a:lnTo>
                      <a:pt x="66" y="284"/>
                    </a:lnTo>
                    <a:lnTo>
                      <a:pt x="59" y="284"/>
                    </a:lnTo>
                    <a:lnTo>
                      <a:pt x="59" y="284"/>
                    </a:lnTo>
                    <a:lnTo>
                      <a:pt x="52" y="288"/>
                    </a:lnTo>
                    <a:lnTo>
                      <a:pt x="48" y="290"/>
                    </a:lnTo>
                    <a:lnTo>
                      <a:pt x="48" y="292"/>
                    </a:lnTo>
                    <a:lnTo>
                      <a:pt x="32" y="292"/>
                    </a:lnTo>
                    <a:lnTo>
                      <a:pt x="27" y="304"/>
                    </a:lnTo>
                    <a:lnTo>
                      <a:pt x="41" y="306"/>
                    </a:lnTo>
                    <a:lnTo>
                      <a:pt x="43" y="311"/>
                    </a:lnTo>
                    <a:lnTo>
                      <a:pt x="25" y="325"/>
                    </a:lnTo>
                    <a:lnTo>
                      <a:pt x="25" y="328"/>
                    </a:lnTo>
                    <a:lnTo>
                      <a:pt x="32" y="335"/>
                    </a:lnTo>
                    <a:lnTo>
                      <a:pt x="32" y="340"/>
                    </a:lnTo>
                    <a:lnTo>
                      <a:pt x="32" y="340"/>
                    </a:lnTo>
                    <a:lnTo>
                      <a:pt x="27" y="340"/>
                    </a:lnTo>
                    <a:lnTo>
                      <a:pt x="23" y="340"/>
                    </a:lnTo>
                    <a:lnTo>
                      <a:pt x="16" y="339"/>
                    </a:lnTo>
                    <a:lnTo>
                      <a:pt x="7" y="341"/>
                    </a:lnTo>
                    <a:lnTo>
                      <a:pt x="14" y="345"/>
                    </a:lnTo>
                    <a:lnTo>
                      <a:pt x="21" y="345"/>
                    </a:lnTo>
                    <a:lnTo>
                      <a:pt x="21" y="345"/>
                    </a:lnTo>
                    <a:lnTo>
                      <a:pt x="32" y="351"/>
                    </a:lnTo>
                    <a:lnTo>
                      <a:pt x="36" y="354"/>
                    </a:lnTo>
                    <a:lnTo>
                      <a:pt x="39" y="355"/>
                    </a:lnTo>
                    <a:lnTo>
                      <a:pt x="39" y="357"/>
                    </a:lnTo>
                    <a:lnTo>
                      <a:pt x="30" y="358"/>
                    </a:lnTo>
                    <a:lnTo>
                      <a:pt x="30" y="358"/>
                    </a:lnTo>
                    <a:lnTo>
                      <a:pt x="25" y="362"/>
                    </a:lnTo>
                    <a:lnTo>
                      <a:pt x="23" y="365"/>
                    </a:lnTo>
                    <a:lnTo>
                      <a:pt x="25" y="367"/>
                    </a:lnTo>
                    <a:lnTo>
                      <a:pt x="30" y="371"/>
                    </a:lnTo>
                    <a:lnTo>
                      <a:pt x="30" y="374"/>
                    </a:lnTo>
                    <a:lnTo>
                      <a:pt x="30" y="374"/>
                    </a:lnTo>
                    <a:lnTo>
                      <a:pt x="27" y="376"/>
                    </a:lnTo>
                    <a:lnTo>
                      <a:pt x="25" y="376"/>
                    </a:lnTo>
                    <a:lnTo>
                      <a:pt x="25" y="376"/>
                    </a:lnTo>
                    <a:lnTo>
                      <a:pt x="21" y="379"/>
                    </a:lnTo>
                    <a:lnTo>
                      <a:pt x="16" y="384"/>
                    </a:lnTo>
                    <a:lnTo>
                      <a:pt x="5" y="391"/>
                    </a:lnTo>
                    <a:lnTo>
                      <a:pt x="5" y="391"/>
                    </a:lnTo>
                    <a:lnTo>
                      <a:pt x="16" y="397"/>
                    </a:lnTo>
                    <a:lnTo>
                      <a:pt x="23" y="403"/>
                    </a:lnTo>
                    <a:lnTo>
                      <a:pt x="27" y="412"/>
                    </a:lnTo>
                    <a:lnTo>
                      <a:pt x="30" y="419"/>
                    </a:lnTo>
                    <a:lnTo>
                      <a:pt x="32" y="435"/>
                    </a:lnTo>
                    <a:lnTo>
                      <a:pt x="32" y="451"/>
                    </a:lnTo>
                    <a:lnTo>
                      <a:pt x="32" y="451"/>
                    </a:lnTo>
                    <a:lnTo>
                      <a:pt x="34" y="456"/>
                    </a:lnTo>
                    <a:lnTo>
                      <a:pt x="36" y="459"/>
                    </a:lnTo>
                    <a:lnTo>
                      <a:pt x="41" y="462"/>
                    </a:lnTo>
                    <a:lnTo>
                      <a:pt x="41" y="462"/>
                    </a:lnTo>
                    <a:lnTo>
                      <a:pt x="21" y="481"/>
                    </a:lnTo>
                    <a:lnTo>
                      <a:pt x="0" y="501"/>
                    </a:lnTo>
                    <a:lnTo>
                      <a:pt x="0" y="501"/>
                    </a:lnTo>
                    <a:lnTo>
                      <a:pt x="125" y="502"/>
                    </a:lnTo>
                    <a:lnTo>
                      <a:pt x="248" y="502"/>
                    </a:lnTo>
                    <a:lnTo>
                      <a:pt x="248" y="502"/>
                    </a:lnTo>
                    <a:lnTo>
                      <a:pt x="275" y="502"/>
                    </a:lnTo>
                    <a:lnTo>
                      <a:pt x="303" y="501"/>
                    </a:lnTo>
                    <a:lnTo>
                      <a:pt x="360" y="496"/>
                    </a:lnTo>
                    <a:lnTo>
                      <a:pt x="414" y="492"/>
                    </a:lnTo>
                    <a:lnTo>
                      <a:pt x="444" y="492"/>
                    </a:lnTo>
                    <a:lnTo>
                      <a:pt x="471" y="492"/>
                    </a:lnTo>
                    <a:lnTo>
                      <a:pt x="471" y="492"/>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7" name="Group 106"/>
            <p:cNvGrpSpPr/>
            <p:nvPr/>
          </p:nvGrpSpPr>
          <p:grpSpPr>
            <a:xfrm>
              <a:off x="4857744" y="3299539"/>
              <a:ext cx="2436598" cy="2268956"/>
              <a:chOff x="4718843" y="2758034"/>
              <a:chExt cx="2954358" cy="3088080"/>
            </a:xfrm>
          </p:grpSpPr>
          <p:sp>
            <p:nvSpPr>
              <p:cNvPr id="49" name="Freeform 35"/>
              <p:cNvSpPr>
                <a:spLocks/>
              </p:cNvSpPr>
              <p:nvPr/>
            </p:nvSpPr>
            <p:spPr bwMode="auto">
              <a:xfrm rot="16200000">
                <a:off x="4840543" y="4361855"/>
                <a:ext cx="835974" cy="877820"/>
              </a:xfrm>
              <a:custGeom>
                <a:avLst/>
                <a:gdLst>
                  <a:gd name="T0" fmla="*/ 537 w 549"/>
                  <a:gd name="T1" fmla="*/ 177 h 331"/>
                  <a:gd name="T2" fmla="*/ 517 w 549"/>
                  <a:gd name="T3" fmla="*/ 183 h 331"/>
                  <a:gd name="T4" fmla="*/ 467 w 549"/>
                  <a:gd name="T5" fmla="*/ 190 h 331"/>
                  <a:gd name="T6" fmla="*/ 449 w 549"/>
                  <a:gd name="T7" fmla="*/ 194 h 331"/>
                  <a:gd name="T8" fmla="*/ 419 w 549"/>
                  <a:gd name="T9" fmla="*/ 180 h 331"/>
                  <a:gd name="T10" fmla="*/ 335 w 549"/>
                  <a:gd name="T11" fmla="*/ 164 h 331"/>
                  <a:gd name="T12" fmla="*/ 269 w 549"/>
                  <a:gd name="T13" fmla="*/ 158 h 331"/>
                  <a:gd name="T14" fmla="*/ 271 w 549"/>
                  <a:gd name="T15" fmla="*/ 275 h 331"/>
                  <a:gd name="T16" fmla="*/ 219 w 549"/>
                  <a:gd name="T17" fmla="*/ 272 h 331"/>
                  <a:gd name="T18" fmla="*/ 169 w 549"/>
                  <a:gd name="T19" fmla="*/ 288 h 331"/>
                  <a:gd name="T20" fmla="*/ 187 w 549"/>
                  <a:gd name="T21" fmla="*/ 259 h 331"/>
                  <a:gd name="T22" fmla="*/ 187 w 549"/>
                  <a:gd name="T23" fmla="*/ 249 h 331"/>
                  <a:gd name="T24" fmla="*/ 157 w 549"/>
                  <a:gd name="T25" fmla="*/ 237 h 331"/>
                  <a:gd name="T26" fmla="*/ 144 w 549"/>
                  <a:gd name="T27" fmla="*/ 246 h 331"/>
                  <a:gd name="T28" fmla="*/ 155 w 549"/>
                  <a:gd name="T29" fmla="*/ 268 h 331"/>
                  <a:gd name="T30" fmla="*/ 157 w 549"/>
                  <a:gd name="T31" fmla="*/ 276 h 331"/>
                  <a:gd name="T32" fmla="*/ 155 w 549"/>
                  <a:gd name="T33" fmla="*/ 282 h 331"/>
                  <a:gd name="T34" fmla="*/ 132 w 549"/>
                  <a:gd name="T35" fmla="*/ 277 h 331"/>
                  <a:gd name="T36" fmla="*/ 125 w 549"/>
                  <a:gd name="T37" fmla="*/ 286 h 331"/>
                  <a:gd name="T38" fmla="*/ 137 w 549"/>
                  <a:gd name="T39" fmla="*/ 290 h 331"/>
                  <a:gd name="T40" fmla="*/ 157 w 549"/>
                  <a:gd name="T41" fmla="*/ 304 h 331"/>
                  <a:gd name="T42" fmla="*/ 155 w 549"/>
                  <a:gd name="T43" fmla="*/ 317 h 331"/>
                  <a:gd name="T44" fmla="*/ 130 w 549"/>
                  <a:gd name="T45" fmla="*/ 317 h 331"/>
                  <a:gd name="T46" fmla="*/ 114 w 549"/>
                  <a:gd name="T47" fmla="*/ 306 h 331"/>
                  <a:gd name="T48" fmla="*/ 87 w 549"/>
                  <a:gd name="T49" fmla="*/ 292 h 331"/>
                  <a:gd name="T50" fmla="*/ 68 w 549"/>
                  <a:gd name="T51" fmla="*/ 293 h 331"/>
                  <a:gd name="T52" fmla="*/ 39 w 549"/>
                  <a:gd name="T53" fmla="*/ 319 h 331"/>
                  <a:gd name="T54" fmla="*/ 16 w 549"/>
                  <a:gd name="T55" fmla="*/ 329 h 331"/>
                  <a:gd name="T56" fmla="*/ 9 w 549"/>
                  <a:gd name="T57" fmla="*/ 318 h 331"/>
                  <a:gd name="T58" fmla="*/ 48 w 549"/>
                  <a:gd name="T59" fmla="*/ 277 h 331"/>
                  <a:gd name="T60" fmla="*/ 64 w 549"/>
                  <a:gd name="T61" fmla="*/ 274 h 331"/>
                  <a:gd name="T62" fmla="*/ 34 w 549"/>
                  <a:gd name="T63" fmla="*/ 263 h 331"/>
                  <a:gd name="T64" fmla="*/ 14 w 549"/>
                  <a:gd name="T65" fmla="*/ 256 h 331"/>
                  <a:gd name="T66" fmla="*/ 32 w 549"/>
                  <a:gd name="T67" fmla="*/ 244 h 331"/>
                  <a:gd name="T68" fmla="*/ 32 w 549"/>
                  <a:gd name="T69" fmla="*/ 232 h 331"/>
                  <a:gd name="T70" fmla="*/ 14 w 549"/>
                  <a:gd name="T71" fmla="*/ 214 h 331"/>
                  <a:gd name="T72" fmla="*/ 21 w 549"/>
                  <a:gd name="T73" fmla="*/ 200 h 331"/>
                  <a:gd name="T74" fmla="*/ 62 w 549"/>
                  <a:gd name="T75" fmla="*/ 174 h 331"/>
                  <a:gd name="T76" fmla="*/ 78 w 549"/>
                  <a:gd name="T77" fmla="*/ 164 h 331"/>
                  <a:gd name="T78" fmla="*/ 89 w 549"/>
                  <a:gd name="T79" fmla="*/ 160 h 331"/>
                  <a:gd name="T80" fmla="*/ 93 w 549"/>
                  <a:gd name="T81" fmla="*/ 147 h 331"/>
                  <a:gd name="T82" fmla="*/ 105 w 549"/>
                  <a:gd name="T83" fmla="*/ 145 h 331"/>
                  <a:gd name="T84" fmla="*/ 71 w 549"/>
                  <a:gd name="T85" fmla="*/ 134 h 331"/>
                  <a:gd name="T86" fmla="*/ 66 w 549"/>
                  <a:gd name="T87" fmla="*/ 124 h 331"/>
                  <a:gd name="T88" fmla="*/ 68 w 549"/>
                  <a:gd name="T89" fmla="*/ 101 h 331"/>
                  <a:gd name="T90" fmla="*/ 91 w 549"/>
                  <a:gd name="T91" fmla="*/ 61 h 331"/>
                  <a:gd name="T92" fmla="*/ 84 w 549"/>
                  <a:gd name="T93" fmla="*/ 14 h 331"/>
                  <a:gd name="T94" fmla="*/ 103 w 549"/>
                  <a:gd name="T95" fmla="*/ 18 h 331"/>
                  <a:gd name="T96" fmla="*/ 157 w 549"/>
                  <a:gd name="T97" fmla="*/ 23 h 331"/>
                  <a:gd name="T98" fmla="*/ 184 w 549"/>
                  <a:gd name="T99" fmla="*/ 24 h 331"/>
                  <a:gd name="T100" fmla="*/ 207 w 549"/>
                  <a:gd name="T101" fmla="*/ 30 h 331"/>
                  <a:gd name="T102" fmla="*/ 262 w 549"/>
                  <a:gd name="T103" fmla="*/ 36 h 331"/>
                  <a:gd name="T104" fmla="*/ 282 w 549"/>
                  <a:gd name="T105" fmla="*/ 32 h 331"/>
                  <a:gd name="T106" fmla="*/ 312 w 549"/>
                  <a:gd name="T107" fmla="*/ 27 h 331"/>
                  <a:gd name="T108" fmla="*/ 319 w 549"/>
                  <a:gd name="T109" fmla="*/ 24 h 331"/>
                  <a:gd name="T110" fmla="*/ 335 w 549"/>
                  <a:gd name="T111" fmla="*/ 18 h 331"/>
                  <a:gd name="T112" fmla="*/ 355 w 549"/>
                  <a:gd name="T113" fmla="*/ 19 h 331"/>
                  <a:gd name="T114" fmla="*/ 382 w 549"/>
                  <a:gd name="T115" fmla="*/ 9 h 331"/>
                  <a:gd name="T116" fmla="*/ 540 w 549"/>
                  <a:gd name="T1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9" h="331">
                    <a:moveTo>
                      <a:pt x="540" y="0"/>
                    </a:moveTo>
                    <a:lnTo>
                      <a:pt x="549" y="178"/>
                    </a:lnTo>
                    <a:lnTo>
                      <a:pt x="537" y="177"/>
                    </a:lnTo>
                    <a:lnTo>
                      <a:pt x="537" y="177"/>
                    </a:lnTo>
                    <a:lnTo>
                      <a:pt x="528" y="180"/>
                    </a:lnTo>
                    <a:lnTo>
                      <a:pt x="517" y="183"/>
                    </a:lnTo>
                    <a:lnTo>
                      <a:pt x="494" y="185"/>
                    </a:lnTo>
                    <a:lnTo>
                      <a:pt x="474" y="188"/>
                    </a:lnTo>
                    <a:lnTo>
                      <a:pt x="467" y="190"/>
                    </a:lnTo>
                    <a:lnTo>
                      <a:pt x="460" y="194"/>
                    </a:lnTo>
                    <a:lnTo>
                      <a:pt x="449" y="194"/>
                    </a:lnTo>
                    <a:lnTo>
                      <a:pt x="449" y="194"/>
                    </a:lnTo>
                    <a:lnTo>
                      <a:pt x="444" y="191"/>
                    </a:lnTo>
                    <a:lnTo>
                      <a:pt x="439" y="188"/>
                    </a:lnTo>
                    <a:lnTo>
                      <a:pt x="419" y="180"/>
                    </a:lnTo>
                    <a:lnTo>
                      <a:pt x="394" y="174"/>
                    </a:lnTo>
                    <a:lnTo>
                      <a:pt x="364" y="168"/>
                    </a:lnTo>
                    <a:lnTo>
                      <a:pt x="335" y="164"/>
                    </a:lnTo>
                    <a:lnTo>
                      <a:pt x="307" y="160"/>
                    </a:lnTo>
                    <a:lnTo>
                      <a:pt x="285" y="158"/>
                    </a:lnTo>
                    <a:lnTo>
                      <a:pt x="269" y="158"/>
                    </a:lnTo>
                    <a:lnTo>
                      <a:pt x="278" y="272"/>
                    </a:lnTo>
                    <a:lnTo>
                      <a:pt x="271" y="275"/>
                    </a:lnTo>
                    <a:lnTo>
                      <a:pt x="271" y="275"/>
                    </a:lnTo>
                    <a:lnTo>
                      <a:pt x="260" y="274"/>
                    </a:lnTo>
                    <a:lnTo>
                      <a:pt x="250" y="272"/>
                    </a:lnTo>
                    <a:lnTo>
                      <a:pt x="219" y="272"/>
                    </a:lnTo>
                    <a:lnTo>
                      <a:pt x="196" y="284"/>
                    </a:lnTo>
                    <a:lnTo>
                      <a:pt x="169" y="288"/>
                    </a:lnTo>
                    <a:lnTo>
                      <a:pt x="169" y="288"/>
                    </a:lnTo>
                    <a:lnTo>
                      <a:pt x="173" y="278"/>
                    </a:lnTo>
                    <a:lnTo>
                      <a:pt x="180" y="269"/>
                    </a:lnTo>
                    <a:lnTo>
                      <a:pt x="187" y="259"/>
                    </a:lnTo>
                    <a:lnTo>
                      <a:pt x="189" y="252"/>
                    </a:lnTo>
                    <a:lnTo>
                      <a:pt x="189" y="252"/>
                    </a:lnTo>
                    <a:lnTo>
                      <a:pt x="187" y="249"/>
                    </a:lnTo>
                    <a:lnTo>
                      <a:pt x="180" y="244"/>
                    </a:lnTo>
                    <a:lnTo>
                      <a:pt x="166" y="237"/>
                    </a:lnTo>
                    <a:lnTo>
                      <a:pt x="157" y="237"/>
                    </a:lnTo>
                    <a:lnTo>
                      <a:pt x="146" y="241"/>
                    </a:lnTo>
                    <a:lnTo>
                      <a:pt x="146" y="241"/>
                    </a:lnTo>
                    <a:lnTo>
                      <a:pt x="144" y="246"/>
                    </a:lnTo>
                    <a:lnTo>
                      <a:pt x="146" y="259"/>
                    </a:lnTo>
                    <a:lnTo>
                      <a:pt x="146" y="259"/>
                    </a:lnTo>
                    <a:lnTo>
                      <a:pt x="155" y="268"/>
                    </a:lnTo>
                    <a:lnTo>
                      <a:pt x="157" y="270"/>
                    </a:lnTo>
                    <a:lnTo>
                      <a:pt x="157" y="272"/>
                    </a:lnTo>
                    <a:lnTo>
                      <a:pt x="157" y="276"/>
                    </a:lnTo>
                    <a:lnTo>
                      <a:pt x="159" y="282"/>
                    </a:lnTo>
                    <a:lnTo>
                      <a:pt x="155" y="282"/>
                    </a:lnTo>
                    <a:lnTo>
                      <a:pt x="155" y="282"/>
                    </a:lnTo>
                    <a:lnTo>
                      <a:pt x="146" y="280"/>
                    </a:lnTo>
                    <a:lnTo>
                      <a:pt x="141" y="276"/>
                    </a:lnTo>
                    <a:lnTo>
                      <a:pt x="132" y="277"/>
                    </a:lnTo>
                    <a:lnTo>
                      <a:pt x="132" y="277"/>
                    </a:lnTo>
                    <a:lnTo>
                      <a:pt x="128" y="281"/>
                    </a:lnTo>
                    <a:lnTo>
                      <a:pt x="125" y="286"/>
                    </a:lnTo>
                    <a:lnTo>
                      <a:pt x="125" y="286"/>
                    </a:lnTo>
                    <a:lnTo>
                      <a:pt x="130" y="288"/>
                    </a:lnTo>
                    <a:lnTo>
                      <a:pt x="137" y="290"/>
                    </a:lnTo>
                    <a:lnTo>
                      <a:pt x="148" y="293"/>
                    </a:lnTo>
                    <a:lnTo>
                      <a:pt x="148" y="293"/>
                    </a:lnTo>
                    <a:lnTo>
                      <a:pt x="157" y="304"/>
                    </a:lnTo>
                    <a:lnTo>
                      <a:pt x="159" y="309"/>
                    </a:lnTo>
                    <a:lnTo>
                      <a:pt x="162" y="314"/>
                    </a:lnTo>
                    <a:lnTo>
                      <a:pt x="155" y="317"/>
                    </a:lnTo>
                    <a:lnTo>
                      <a:pt x="146" y="314"/>
                    </a:lnTo>
                    <a:lnTo>
                      <a:pt x="139" y="317"/>
                    </a:lnTo>
                    <a:lnTo>
                      <a:pt x="130" y="317"/>
                    </a:lnTo>
                    <a:lnTo>
                      <a:pt x="125" y="309"/>
                    </a:lnTo>
                    <a:lnTo>
                      <a:pt x="125" y="309"/>
                    </a:lnTo>
                    <a:lnTo>
                      <a:pt x="114" y="306"/>
                    </a:lnTo>
                    <a:lnTo>
                      <a:pt x="103" y="302"/>
                    </a:lnTo>
                    <a:lnTo>
                      <a:pt x="93" y="296"/>
                    </a:lnTo>
                    <a:lnTo>
                      <a:pt x="87" y="292"/>
                    </a:lnTo>
                    <a:lnTo>
                      <a:pt x="75" y="290"/>
                    </a:lnTo>
                    <a:lnTo>
                      <a:pt x="75" y="290"/>
                    </a:lnTo>
                    <a:lnTo>
                      <a:pt x="68" y="293"/>
                    </a:lnTo>
                    <a:lnTo>
                      <a:pt x="62" y="296"/>
                    </a:lnTo>
                    <a:lnTo>
                      <a:pt x="50" y="307"/>
                    </a:lnTo>
                    <a:lnTo>
                      <a:pt x="39" y="319"/>
                    </a:lnTo>
                    <a:lnTo>
                      <a:pt x="34" y="329"/>
                    </a:lnTo>
                    <a:lnTo>
                      <a:pt x="25" y="331"/>
                    </a:lnTo>
                    <a:lnTo>
                      <a:pt x="16" y="329"/>
                    </a:lnTo>
                    <a:lnTo>
                      <a:pt x="16" y="329"/>
                    </a:lnTo>
                    <a:lnTo>
                      <a:pt x="14" y="324"/>
                    </a:lnTo>
                    <a:lnTo>
                      <a:pt x="9" y="318"/>
                    </a:lnTo>
                    <a:lnTo>
                      <a:pt x="0" y="307"/>
                    </a:lnTo>
                    <a:lnTo>
                      <a:pt x="27" y="306"/>
                    </a:lnTo>
                    <a:lnTo>
                      <a:pt x="48" y="277"/>
                    </a:lnTo>
                    <a:lnTo>
                      <a:pt x="48" y="277"/>
                    </a:lnTo>
                    <a:lnTo>
                      <a:pt x="59" y="275"/>
                    </a:lnTo>
                    <a:lnTo>
                      <a:pt x="64" y="274"/>
                    </a:lnTo>
                    <a:lnTo>
                      <a:pt x="66" y="271"/>
                    </a:lnTo>
                    <a:lnTo>
                      <a:pt x="62" y="266"/>
                    </a:lnTo>
                    <a:lnTo>
                      <a:pt x="34" y="263"/>
                    </a:lnTo>
                    <a:lnTo>
                      <a:pt x="32" y="265"/>
                    </a:lnTo>
                    <a:lnTo>
                      <a:pt x="25" y="265"/>
                    </a:lnTo>
                    <a:lnTo>
                      <a:pt x="14" y="256"/>
                    </a:lnTo>
                    <a:lnTo>
                      <a:pt x="16" y="252"/>
                    </a:lnTo>
                    <a:lnTo>
                      <a:pt x="30" y="246"/>
                    </a:lnTo>
                    <a:lnTo>
                      <a:pt x="32" y="244"/>
                    </a:lnTo>
                    <a:lnTo>
                      <a:pt x="25" y="238"/>
                    </a:lnTo>
                    <a:lnTo>
                      <a:pt x="32" y="234"/>
                    </a:lnTo>
                    <a:lnTo>
                      <a:pt x="32" y="232"/>
                    </a:lnTo>
                    <a:lnTo>
                      <a:pt x="14" y="223"/>
                    </a:lnTo>
                    <a:lnTo>
                      <a:pt x="14" y="214"/>
                    </a:lnTo>
                    <a:lnTo>
                      <a:pt x="14" y="214"/>
                    </a:lnTo>
                    <a:lnTo>
                      <a:pt x="16" y="210"/>
                    </a:lnTo>
                    <a:lnTo>
                      <a:pt x="18" y="207"/>
                    </a:lnTo>
                    <a:lnTo>
                      <a:pt x="21" y="200"/>
                    </a:lnTo>
                    <a:lnTo>
                      <a:pt x="57" y="184"/>
                    </a:lnTo>
                    <a:lnTo>
                      <a:pt x="57" y="184"/>
                    </a:lnTo>
                    <a:lnTo>
                      <a:pt x="62" y="174"/>
                    </a:lnTo>
                    <a:lnTo>
                      <a:pt x="68" y="166"/>
                    </a:lnTo>
                    <a:lnTo>
                      <a:pt x="78" y="164"/>
                    </a:lnTo>
                    <a:lnTo>
                      <a:pt x="78" y="164"/>
                    </a:lnTo>
                    <a:lnTo>
                      <a:pt x="82" y="160"/>
                    </a:lnTo>
                    <a:lnTo>
                      <a:pt x="84" y="159"/>
                    </a:lnTo>
                    <a:lnTo>
                      <a:pt x="89" y="160"/>
                    </a:lnTo>
                    <a:lnTo>
                      <a:pt x="93" y="156"/>
                    </a:lnTo>
                    <a:lnTo>
                      <a:pt x="89" y="154"/>
                    </a:lnTo>
                    <a:lnTo>
                      <a:pt x="93" y="147"/>
                    </a:lnTo>
                    <a:lnTo>
                      <a:pt x="93" y="147"/>
                    </a:lnTo>
                    <a:lnTo>
                      <a:pt x="98" y="145"/>
                    </a:lnTo>
                    <a:lnTo>
                      <a:pt x="105" y="145"/>
                    </a:lnTo>
                    <a:lnTo>
                      <a:pt x="103" y="140"/>
                    </a:lnTo>
                    <a:lnTo>
                      <a:pt x="82" y="128"/>
                    </a:lnTo>
                    <a:lnTo>
                      <a:pt x="71" y="134"/>
                    </a:lnTo>
                    <a:lnTo>
                      <a:pt x="71" y="134"/>
                    </a:lnTo>
                    <a:lnTo>
                      <a:pt x="68" y="130"/>
                    </a:lnTo>
                    <a:lnTo>
                      <a:pt x="66" y="124"/>
                    </a:lnTo>
                    <a:lnTo>
                      <a:pt x="66" y="112"/>
                    </a:lnTo>
                    <a:lnTo>
                      <a:pt x="66" y="112"/>
                    </a:lnTo>
                    <a:lnTo>
                      <a:pt x="68" y="101"/>
                    </a:lnTo>
                    <a:lnTo>
                      <a:pt x="73" y="86"/>
                    </a:lnTo>
                    <a:lnTo>
                      <a:pt x="82" y="72"/>
                    </a:lnTo>
                    <a:lnTo>
                      <a:pt x="91" y="61"/>
                    </a:lnTo>
                    <a:lnTo>
                      <a:pt x="78" y="17"/>
                    </a:lnTo>
                    <a:lnTo>
                      <a:pt x="78" y="17"/>
                    </a:lnTo>
                    <a:lnTo>
                      <a:pt x="84" y="14"/>
                    </a:lnTo>
                    <a:lnTo>
                      <a:pt x="93" y="13"/>
                    </a:lnTo>
                    <a:lnTo>
                      <a:pt x="93" y="13"/>
                    </a:lnTo>
                    <a:lnTo>
                      <a:pt x="103" y="18"/>
                    </a:lnTo>
                    <a:lnTo>
                      <a:pt x="118" y="21"/>
                    </a:lnTo>
                    <a:lnTo>
                      <a:pt x="146" y="27"/>
                    </a:lnTo>
                    <a:lnTo>
                      <a:pt x="157" y="23"/>
                    </a:lnTo>
                    <a:lnTo>
                      <a:pt x="169" y="23"/>
                    </a:lnTo>
                    <a:lnTo>
                      <a:pt x="169" y="23"/>
                    </a:lnTo>
                    <a:lnTo>
                      <a:pt x="184" y="24"/>
                    </a:lnTo>
                    <a:lnTo>
                      <a:pt x="200" y="26"/>
                    </a:lnTo>
                    <a:lnTo>
                      <a:pt x="207" y="30"/>
                    </a:lnTo>
                    <a:lnTo>
                      <a:pt x="207" y="30"/>
                    </a:lnTo>
                    <a:lnTo>
                      <a:pt x="221" y="32"/>
                    </a:lnTo>
                    <a:lnTo>
                      <a:pt x="235" y="35"/>
                    </a:lnTo>
                    <a:lnTo>
                      <a:pt x="262" y="36"/>
                    </a:lnTo>
                    <a:lnTo>
                      <a:pt x="262" y="36"/>
                    </a:lnTo>
                    <a:lnTo>
                      <a:pt x="271" y="35"/>
                    </a:lnTo>
                    <a:lnTo>
                      <a:pt x="282" y="32"/>
                    </a:lnTo>
                    <a:lnTo>
                      <a:pt x="294" y="30"/>
                    </a:lnTo>
                    <a:lnTo>
                      <a:pt x="303" y="26"/>
                    </a:lnTo>
                    <a:lnTo>
                      <a:pt x="312" y="27"/>
                    </a:lnTo>
                    <a:lnTo>
                      <a:pt x="312" y="27"/>
                    </a:lnTo>
                    <a:lnTo>
                      <a:pt x="314" y="25"/>
                    </a:lnTo>
                    <a:lnTo>
                      <a:pt x="319" y="24"/>
                    </a:lnTo>
                    <a:lnTo>
                      <a:pt x="330" y="21"/>
                    </a:lnTo>
                    <a:lnTo>
                      <a:pt x="330" y="21"/>
                    </a:lnTo>
                    <a:lnTo>
                      <a:pt x="335" y="18"/>
                    </a:lnTo>
                    <a:lnTo>
                      <a:pt x="337" y="17"/>
                    </a:lnTo>
                    <a:lnTo>
                      <a:pt x="339" y="15"/>
                    </a:lnTo>
                    <a:lnTo>
                      <a:pt x="355" y="19"/>
                    </a:lnTo>
                    <a:lnTo>
                      <a:pt x="355" y="19"/>
                    </a:lnTo>
                    <a:lnTo>
                      <a:pt x="369" y="14"/>
                    </a:lnTo>
                    <a:lnTo>
                      <a:pt x="382" y="9"/>
                    </a:lnTo>
                    <a:lnTo>
                      <a:pt x="394" y="3"/>
                    </a:lnTo>
                    <a:lnTo>
                      <a:pt x="401" y="1"/>
                    </a:lnTo>
                    <a:lnTo>
                      <a:pt x="54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a:effectLst>
                <a:outerShdw blurRad="50800" dist="50800" dir="5400000" sx="9000" sy="9000" algn="ctr" rotWithShape="0">
                  <a:srgbClr val="000000">
                    <a:alpha val="43137"/>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50" name="Freeform 36"/>
              <p:cNvSpPr>
                <a:spLocks/>
              </p:cNvSpPr>
              <p:nvPr/>
            </p:nvSpPr>
            <p:spPr bwMode="auto">
              <a:xfrm rot="16200000">
                <a:off x="4988940" y="4168047"/>
                <a:ext cx="1043065" cy="543666"/>
              </a:xfrm>
              <a:custGeom>
                <a:avLst/>
                <a:gdLst>
                  <a:gd name="T0" fmla="*/ 666 w 685"/>
                  <a:gd name="T1" fmla="*/ 67 h 205"/>
                  <a:gd name="T2" fmla="*/ 660 w 685"/>
                  <a:gd name="T3" fmla="*/ 65 h 205"/>
                  <a:gd name="T4" fmla="*/ 646 w 685"/>
                  <a:gd name="T5" fmla="*/ 57 h 205"/>
                  <a:gd name="T6" fmla="*/ 632 w 685"/>
                  <a:gd name="T7" fmla="*/ 52 h 205"/>
                  <a:gd name="T8" fmla="*/ 596 w 685"/>
                  <a:gd name="T9" fmla="*/ 51 h 205"/>
                  <a:gd name="T10" fmla="*/ 584 w 685"/>
                  <a:gd name="T11" fmla="*/ 49 h 205"/>
                  <a:gd name="T12" fmla="*/ 580 w 685"/>
                  <a:gd name="T13" fmla="*/ 45 h 205"/>
                  <a:gd name="T14" fmla="*/ 564 w 685"/>
                  <a:gd name="T15" fmla="*/ 37 h 205"/>
                  <a:gd name="T16" fmla="*/ 544 w 685"/>
                  <a:gd name="T17" fmla="*/ 28 h 205"/>
                  <a:gd name="T18" fmla="*/ 514 w 685"/>
                  <a:gd name="T19" fmla="*/ 22 h 205"/>
                  <a:gd name="T20" fmla="*/ 507 w 685"/>
                  <a:gd name="T21" fmla="*/ 22 h 205"/>
                  <a:gd name="T22" fmla="*/ 487 w 685"/>
                  <a:gd name="T23" fmla="*/ 20 h 205"/>
                  <a:gd name="T24" fmla="*/ 462 w 685"/>
                  <a:gd name="T25" fmla="*/ 13 h 205"/>
                  <a:gd name="T26" fmla="*/ 452 w 685"/>
                  <a:gd name="T27" fmla="*/ 14 h 205"/>
                  <a:gd name="T28" fmla="*/ 434 w 685"/>
                  <a:gd name="T29" fmla="*/ 18 h 205"/>
                  <a:gd name="T30" fmla="*/ 416 w 685"/>
                  <a:gd name="T31" fmla="*/ 21 h 205"/>
                  <a:gd name="T32" fmla="*/ 405 w 685"/>
                  <a:gd name="T33" fmla="*/ 24 h 205"/>
                  <a:gd name="T34" fmla="*/ 400 w 685"/>
                  <a:gd name="T35" fmla="*/ 20 h 205"/>
                  <a:gd name="T36" fmla="*/ 389 w 685"/>
                  <a:gd name="T37" fmla="*/ 19 h 205"/>
                  <a:gd name="T38" fmla="*/ 368 w 685"/>
                  <a:gd name="T39" fmla="*/ 19 h 205"/>
                  <a:gd name="T40" fmla="*/ 359 w 685"/>
                  <a:gd name="T41" fmla="*/ 22 h 205"/>
                  <a:gd name="T42" fmla="*/ 325 w 685"/>
                  <a:gd name="T43" fmla="*/ 27 h 205"/>
                  <a:gd name="T44" fmla="*/ 298 w 685"/>
                  <a:gd name="T45" fmla="*/ 32 h 205"/>
                  <a:gd name="T46" fmla="*/ 280 w 685"/>
                  <a:gd name="T47" fmla="*/ 36 h 205"/>
                  <a:gd name="T48" fmla="*/ 275 w 685"/>
                  <a:gd name="T49" fmla="*/ 33 h 205"/>
                  <a:gd name="T50" fmla="*/ 250 w 685"/>
                  <a:gd name="T51" fmla="*/ 22 h 205"/>
                  <a:gd name="T52" fmla="*/ 195 w 685"/>
                  <a:gd name="T53" fmla="*/ 10 h 205"/>
                  <a:gd name="T54" fmla="*/ 138 w 685"/>
                  <a:gd name="T55" fmla="*/ 2 h 205"/>
                  <a:gd name="T56" fmla="*/ 100 w 685"/>
                  <a:gd name="T57" fmla="*/ 0 h 205"/>
                  <a:gd name="T58" fmla="*/ 102 w 685"/>
                  <a:gd name="T59" fmla="*/ 117 h 205"/>
                  <a:gd name="T60" fmla="*/ 91 w 685"/>
                  <a:gd name="T61" fmla="*/ 116 h 205"/>
                  <a:gd name="T62" fmla="*/ 50 w 685"/>
                  <a:gd name="T63" fmla="*/ 114 h 205"/>
                  <a:gd name="T64" fmla="*/ 0 w 685"/>
                  <a:gd name="T65" fmla="*/ 130 h 205"/>
                  <a:gd name="T66" fmla="*/ 0 w 685"/>
                  <a:gd name="T67" fmla="*/ 137 h 205"/>
                  <a:gd name="T68" fmla="*/ 11 w 685"/>
                  <a:gd name="T69" fmla="*/ 146 h 205"/>
                  <a:gd name="T70" fmla="*/ 29 w 685"/>
                  <a:gd name="T71" fmla="*/ 168 h 205"/>
                  <a:gd name="T72" fmla="*/ 31 w 685"/>
                  <a:gd name="T73" fmla="*/ 185 h 205"/>
                  <a:gd name="T74" fmla="*/ 31 w 685"/>
                  <a:gd name="T75" fmla="*/ 197 h 205"/>
                  <a:gd name="T76" fmla="*/ 31 w 685"/>
                  <a:gd name="T77" fmla="*/ 205 h 205"/>
                  <a:gd name="T78" fmla="*/ 86 w 685"/>
                  <a:gd name="T79" fmla="*/ 201 h 205"/>
                  <a:gd name="T80" fmla="*/ 202 w 685"/>
                  <a:gd name="T81" fmla="*/ 192 h 205"/>
                  <a:gd name="T82" fmla="*/ 259 w 685"/>
                  <a:gd name="T83" fmla="*/ 191 h 205"/>
                  <a:gd name="T84" fmla="*/ 685 w 685"/>
                  <a:gd name="T85" fmla="*/ 1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5" h="205">
                    <a:moveTo>
                      <a:pt x="685" y="190"/>
                    </a:moveTo>
                    <a:lnTo>
                      <a:pt x="666" y="67"/>
                    </a:lnTo>
                    <a:lnTo>
                      <a:pt x="660" y="65"/>
                    </a:lnTo>
                    <a:lnTo>
                      <a:pt x="660" y="65"/>
                    </a:lnTo>
                    <a:lnTo>
                      <a:pt x="653" y="61"/>
                    </a:lnTo>
                    <a:lnTo>
                      <a:pt x="646" y="57"/>
                    </a:lnTo>
                    <a:lnTo>
                      <a:pt x="639" y="55"/>
                    </a:lnTo>
                    <a:lnTo>
                      <a:pt x="632" y="52"/>
                    </a:lnTo>
                    <a:lnTo>
                      <a:pt x="614" y="51"/>
                    </a:lnTo>
                    <a:lnTo>
                      <a:pt x="596" y="51"/>
                    </a:lnTo>
                    <a:lnTo>
                      <a:pt x="596" y="51"/>
                    </a:lnTo>
                    <a:lnTo>
                      <a:pt x="584" y="49"/>
                    </a:lnTo>
                    <a:lnTo>
                      <a:pt x="584" y="49"/>
                    </a:lnTo>
                    <a:lnTo>
                      <a:pt x="580" y="45"/>
                    </a:lnTo>
                    <a:lnTo>
                      <a:pt x="575" y="42"/>
                    </a:lnTo>
                    <a:lnTo>
                      <a:pt x="564" y="37"/>
                    </a:lnTo>
                    <a:lnTo>
                      <a:pt x="553" y="33"/>
                    </a:lnTo>
                    <a:lnTo>
                      <a:pt x="544" y="28"/>
                    </a:lnTo>
                    <a:lnTo>
                      <a:pt x="525" y="28"/>
                    </a:lnTo>
                    <a:lnTo>
                      <a:pt x="514" y="22"/>
                    </a:lnTo>
                    <a:lnTo>
                      <a:pt x="514" y="22"/>
                    </a:lnTo>
                    <a:lnTo>
                      <a:pt x="507" y="22"/>
                    </a:lnTo>
                    <a:lnTo>
                      <a:pt x="500" y="22"/>
                    </a:lnTo>
                    <a:lnTo>
                      <a:pt x="487" y="20"/>
                    </a:lnTo>
                    <a:lnTo>
                      <a:pt x="473" y="16"/>
                    </a:lnTo>
                    <a:lnTo>
                      <a:pt x="462" y="13"/>
                    </a:lnTo>
                    <a:lnTo>
                      <a:pt x="462" y="13"/>
                    </a:lnTo>
                    <a:lnTo>
                      <a:pt x="452" y="14"/>
                    </a:lnTo>
                    <a:lnTo>
                      <a:pt x="443" y="15"/>
                    </a:lnTo>
                    <a:lnTo>
                      <a:pt x="434" y="18"/>
                    </a:lnTo>
                    <a:lnTo>
                      <a:pt x="427" y="21"/>
                    </a:lnTo>
                    <a:lnTo>
                      <a:pt x="416" y="21"/>
                    </a:lnTo>
                    <a:lnTo>
                      <a:pt x="412" y="24"/>
                    </a:lnTo>
                    <a:lnTo>
                      <a:pt x="405" y="24"/>
                    </a:lnTo>
                    <a:lnTo>
                      <a:pt x="400" y="20"/>
                    </a:lnTo>
                    <a:lnTo>
                      <a:pt x="400" y="20"/>
                    </a:lnTo>
                    <a:lnTo>
                      <a:pt x="393" y="19"/>
                    </a:lnTo>
                    <a:lnTo>
                      <a:pt x="389" y="19"/>
                    </a:lnTo>
                    <a:lnTo>
                      <a:pt x="380" y="20"/>
                    </a:lnTo>
                    <a:lnTo>
                      <a:pt x="368" y="19"/>
                    </a:lnTo>
                    <a:lnTo>
                      <a:pt x="368" y="19"/>
                    </a:lnTo>
                    <a:lnTo>
                      <a:pt x="359" y="22"/>
                    </a:lnTo>
                    <a:lnTo>
                      <a:pt x="348" y="25"/>
                    </a:lnTo>
                    <a:lnTo>
                      <a:pt x="325" y="27"/>
                    </a:lnTo>
                    <a:lnTo>
                      <a:pt x="305" y="30"/>
                    </a:lnTo>
                    <a:lnTo>
                      <a:pt x="298" y="32"/>
                    </a:lnTo>
                    <a:lnTo>
                      <a:pt x="291" y="36"/>
                    </a:lnTo>
                    <a:lnTo>
                      <a:pt x="280" y="36"/>
                    </a:lnTo>
                    <a:lnTo>
                      <a:pt x="280" y="36"/>
                    </a:lnTo>
                    <a:lnTo>
                      <a:pt x="275" y="33"/>
                    </a:lnTo>
                    <a:lnTo>
                      <a:pt x="270" y="30"/>
                    </a:lnTo>
                    <a:lnTo>
                      <a:pt x="250" y="22"/>
                    </a:lnTo>
                    <a:lnTo>
                      <a:pt x="225" y="16"/>
                    </a:lnTo>
                    <a:lnTo>
                      <a:pt x="195" y="10"/>
                    </a:lnTo>
                    <a:lnTo>
                      <a:pt x="166" y="6"/>
                    </a:lnTo>
                    <a:lnTo>
                      <a:pt x="138" y="2"/>
                    </a:lnTo>
                    <a:lnTo>
                      <a:pt x="116" y="0"/>
                    </a:lnTo>
                    <a:lnTo>
                      <a:pt x="100" y="0"/>
                    </a:lnTo>
                    <a:lnTo>
                      <a:pt x="109" y="114"/>
                    </a:lnTo>
                    <a:lnTo>
                      <a:pt x="102" y="117"/>
                    </a:lnTo>
                    <a:lnTo>
                      <a:pt x="102" y="117"/>
                    </a:lnTo>
                    <a:lnTo>
                      <a:pt x="91" y="116"/>
                    </a:lnTo>
                    <a:lnTo>
                      <a:pt x="81" y="114"/>
                    </a:lnTo>
                    <a:lnTo>
                      <a:pt x="50" y="114"/>
                    </a:lnTo>
                    <a:lnTo>
                      <a:pt x="27" y="126"/>
                    </a:lnTo>
                    <a:lnTo>
                      <a:pt x="0" y="130"/>
                    </a:lnTo>
                    <a:lnTo>
                      <a:pt x="0" y="137"/>
                    </a:lnTo>
                    <a:lnTo>
                      <a:pt x="0" y="137"/>
                    </a:lnTo>
                    <a:lnTo>
                      <a:pt x="6" y="141"/>
                    </a:lnTo>
                    <a:lnTo>
                      <a:pt x="11" y="146"/>
                    </a:lnTo>
                    <a:lnTo>
                      <a:pt x="22" y="156"/>
                    </a:lnTo>
                    <a:lnTo>
                      <a:pt x="29" y="168"/>
                    </a:lnTo>
                    <a:lnTo>
                      <a:pt x="34" y="178"/>
                    </a:lnTo>
                    <a:lnTo>
                      <a:pt x="31" y="185"/>
                    </a:lnTo>
                    <a:lnTo>
                      <a:pt x="36" y="196"/>
                    </a:lnTo>
                    <a:lnTo>
                      <a:pt x="31" y="197"/>
                    </a:lnTo>
                    <a:lnTo>
                      <a:pt x="27" y="203"/>
                    </a:lnTo>
                    <a:lnTo>
                      <a:pt x="31" y="205"/>
                    </a:lnTo>
                    <a:lnTo>
                      <a:pt x="31" y="205"/>
                    </a:lnTo>
                    <a:lnTo>
                      <a:pt x="86" y="201"/>
                    </a:lnTo>
                    <a:lnTo>
                      <a:pt x="145" y="196"/>
                    </a:lnTo>
                    <a:lnTo>
                      <a:pt x="202" y="192"/>
                    </a:lnTo>
                    <a:lnTo>
                      <a:pt x="232" y="191"/>
                    </a:lnTo>
                    <a:lnTo>
                      <a:pt x="259" y="191"/>
                    </a:lnTo>
                    <a:lnTo>
                      <a:pt x="671" y="196"/>
                    </a:lnTo>
                    <a:lnTo>
                      <a:pt x="685" y="19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51" name="Freeform 37"/>
              <p:cNvSpPr>
                <a:spLocks/>
              </p:cNvSpPr>
              <p:nvPr/>
            </p:nvSpPr>
            <p:spPr bwMode="auto">
              <a:xfrm rot="16200000">
                <a:off x="5523152" y="4104221"/>
                <a:ext cx="1035451" cy="596706"/>
              </a:xfrm>
              <a:custGeom>
                <a:avLst/>
                <a:gdLst>
                  <a:gd name="T0" fmla="*/ 644 w 680"/>
                  <a:gd name="T1" fmla="*/ 6 h 225"/>
                  <a:gd name="T2" fmla="*/ 232 w 680"/>
                  <a:gd name="T3" fmla="*/ 1 h 225"/>
                  <a:gd name="T4" fmla="*/ 175 w 680"/>
                  <a:gd name="T5" fmla="*/ 2 h 225"/>
                  <a:gd name="T6" fmla="*/ 59 w 680"/>
                  <a:gd name="T7" fmla="*/ 11 h 225"/>
                  <a:gd name="T8" fmla="*/ 14 w 680"/>
                  <a:gd name="T9" fmla="*/ 21 h 225"/>
                  <a:gd name="T10" fmla="*/ 7 w 680"/>
                  <a:gd name="T11" fmla="*/ 31 h 225"/>
                  <a:gd name="T12" fmla="*/ 34 w 680"/>
                  <a:gd name="T13" fmla="*/ 36 h 225"/>
                  <a:gd name="T14" fmla="*/ 66 w 680"/>
                  <a:gd name="T15" fmla="*/ 39 h 225"/>
                  <a:gd name="T16" fmla="*/ 36 w 680"/>
                  <a:gd name="T17" fmla="*/ 44 h 225"/>
                  <a:gd name="T18" fmla="*/ 27 w 680"/>
                  <a:gd name="T19" fmla="*/ 46 h 225"/>
                  <a:gd name="T20" fmla="*/ 0 w 680"/>
                  <a:gd name="T21" fmla="*/ 55 h 225"/>
                  <a:gd name="T22" fmla="*/ 0 w 680"/>
                  <a:gd name="T23" fmla="*/ 67 h 225"/>
                  <a:gd name="T24" fmla="*/ 23 w 680"/>
                  <a:gd name="T25" fmla="*/ 79 h 225"/>
                  <a:gd name="T26" fmla="*/ 25 w 680"/>
                  <a:gd name="T27" fmla="*/ 79 h 225"/>
                  <a:gd name="T28" fmla="*/ 29 w 680"/>
                  <a:gd name="T29" fmla="*/ 77 h 225"/>
                  <a:gd name="T30" fmla="*/ 34 w 680"/>
                  <a:gd name="T31" fmla="*/ 74 h 225"/>
                  <a:gd name="T32" fmla="*/ 41 w 680"/>
                  <a:gd name="T33" fmla="*/ 75 h 225"/>
                  <a:gd name="T34" fmla="*/ 50 w 680"/>
                  <a:gd name="T35" fmla="*/ 77 h 225"/>
                  <a:gd name="T36" fmla="*/ 61 w 680"/>
                  <a:gd name="T37" fmla="*/ 71 h 225"/>
                  <a:gd name="T38" fmla="*/ 61 w 680"/>
                  <a:gd name="T39" fmla="*/ 69 h 225"/>
                  <a:gd name="T40" fmla="*/ 80 w 680"/>
                  <a:gd name="T41" fmla="*/ 61 h 225"/>
                  <a:gd name="T42" fmla="*/ 91 w 680"/>
                  <a:gd name="T43" fmla="*/ 61 h 225"/>
                  <a:gd name="T44" fmla="*/ 95 w 680"/>
                  <a:gd name="T45" fmla="*/ 63 h 225"/>
                  <a:gd name="T46" fmla="*/ 134 w 680"/>
                  <a:gd name="T47" fmla="*/ 225 h 225"/>
                  <a:gd name="T48" fmla="*/ 141 w 680"/>
                  <a:gd name="T49" fmla="*/ 223 h 225"/>
                  <a:gd name="T50" fmla="*/ 164 w 680"/>
                  <a:gd name="T51" fmla="*/ 216 h 225"/>
                  <a:gd name="T52" fmla="*/ 200 w 680"/>
                  <a:gd name="T53" fmla="*/ 217 h 225"/>
                  <a:gd name="T54" fmla="*/ 223 w 680"/>
                  <a:gd name="T55" fmla="*/ 213 h 225"/>
                  <a:gd name="T56" fmla="*/ 255 w 680"/>
                  <a:gd name="T57" fmla="*/ 209 h 225"/>
                  <a:gd name="T58" fmla="*/ 262 w 680"/>
                  <a:gd name="T59" fmla="*/ 211 h 225"/>
                  <a:gd name="T60" fmla="*/ 282 w 680"/>
                  <a:gd name="T61" fmla="*/ 214 h 225"/>
                  <a:gd name="T62" fmla="*/ 309 w 680"/>
                  <a:gd name="T63" fmla="*/ 220 h 225"/>
                  <a:gd name="T64" fmla="*/ 334 w 680"/>
                  <a:gd name="T65" fmla="*/ 216 h 225"/>
                  <a:gd name="T66" fmla="*/ 344 w 680"/>
                  <a:gd name="T67" fmla="*/ 211 h 225"/>
                  <a:gd name="T68" fmla="*/ 348 w 680"/>
                  <a:gd name="T69" fmla="*/ 207 h 225"/>
                  <a:gd name="T70" fmla="*/ 425 w 680"/>
                  <a:gd name="T71" fmla="*/ 189 h 225"/>
                  <a:gd name="T72" fmla="*/ 512 w 680"/>
                  <a:gd name="T73" fmla="*/ 175 h 225"/>
                  <a:gd name="T74" fmla="*/ 680 w 680"/>
                  <a:gd name="T75" fmla="*/ 15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0" h="225">
                    <a:moveTo>
                      <a:pt x="658" y="0"/>
                    </a:moveTo>
                    <a:lnTo>
                      <a:pt x="644" y="6"/>
                    </a:lnTo>
                    <a:lnTo>
                      <a:pt x="232" y="1"/>
                    </a:lnTo>
                    <a:lnTo>
                      <a:pt x="232" y="1"/>
                    </a:lnTo>
                    <a:lnTo>
                      <a:pt x="205" y="1"/>
                    </a:lnTo>
                    <a:lnTo>
                      <a:pt x="175" y="2"/>
                    </a:lnTo>
                    <a:lnTo>
                      <a:pt x="118" y="6"/>
                    </a:lnTo>
                    <a:lnTo>
                      <a:pt x="59" y="11"/>
                    </a:lnTo>
                    <a:lnTo>
                      <a:pt x="4" y="15"/>
                    </a:lnTo>
                    <a:lnTo>
                      <a:pt x="14" y="21"/>
                    </a:lnTo>
                    <a:lnTo>
                      <a:pt x="7" y="31"/>
                    </a:lnTo>
                    <a:lnTo>
                      <a:pt x="7" y="31"/>
                    </a:lnTo>
                    <a:lnTo>
                      <a:pt x="18" y="33"/>
                    </a:lnTo>
                    <a:lnTo>
                      <a:pt x="34" y="36"/>
                    </a:lnTo>
                    <a:lnTo>
                      <a:pt x="50" y="37"/>
                    </a:lnTo>
                    <a:lnTo>
                      <a:pt x="66" y="39"/>
                    </a:lnTo>
                    <a:lnTo>
                      <a:pt x="43" y="45"/>
                    </a:lnTo>
                    <a:lnTo>
                      <a:pt x="36" y="44"/>
                    </a:lnTo>
                    <a:lnTo>
                      <a:pt x="36" y="44"/>
                    </a:lnTo>
                    <a:lnTo>
                      <a:pt x="27" y="46"/>
                    </a:lnTo>
                    <a:lnTo>
                      <a:pt x="18" y="49"/>
                    </a:lnTo>
                    <a:lnTo>
                      <a:pt x="0" y="55"/>
                    </a:lnTo>
                    <a:lnTo>
                      <a:pt x="0" y="61"/>
                    </a:lnTo>
                    <a:lnTo>
                      <a:pt x="0" y="67"/>
                    </a:lnTo>
                    <a:lnTo>
                      <a:pt x="0" y="67"/>
                    </a:lnTo>
                    <a:lnTo>
                      <a:pt x="23" y="79"/>
                    </a:lnTo>
                    <a:lnTo>
                      <a:pt x="25" y="79"/>
                    </a:lnTo>
                    <a:lnTo>
                      <a:pt x="25" y="79"/>
                    </a:lnTo>
                    <a:lnTo>
                      <a:pt x="27" y="79"/>
                    </a:lnTo>
                    <a:lnTo>
                      <a:pt x="29" y="77"/>
                    </a:lnTo>
                    <a:lnTo>
                      <a:pt x="34" y="74"/>
                    </a:lnTo>
                    <a:lnTo>
                      <a:pt x="34" y="74"/>
                    </a:lnTo>
                    <a:lnTo>
                      <a:pt x="36" y="74"/>
                    </a:lnTo>
                    <a:lnTo>
                      <a:pt x="41" y="75"/>
                    </a:lnTo>
                    <a:lnTo>
                      <a:pt x="50" y="77"/>
                    </a:lnTo>
                    <a:lnTo>
                      <a:pt x="50" y="77"/>
                    </a:lnTo>
                    <a:lnTo>
                      <a:pt x="57" y="75"/>
                    </a:lnTo>
                    <a:lnTo>
                      <a:pt x="61" y="71"/>
                    </a:lnTo>
                    <a:lnTo>
                      <a:pt x="61" y="69"/>
                    </a:lnTo>
                    <a:lnTo>
                      <a:pt x="61" y="69"/>
                    </a:lnTo>
                    <a:lnTo>
                      <a:pt x="70" y="66"/>
                    </a:lnTo>
                    <a:lnTo>
                      <a:pt x="80" y="61"/>
                    </a:lnTo>
                    <a:lnTo>
                      <a:pt x="91" y="61"/>
                    </a:lnTo>
                    <a:lnTo>
                      <a:pt x="91" y="61"/>
                    </a:lnTo>
                    <a:lnTo>
                      <a:pt x="93" y="62"/>
                    </a:lnTo>
                    <a:lnTo>
                      <a:pt x="95" y="63"/>
                    </a:lnTo>
                    <a:lnTo>
                      <a:pt x="105" y="62"/>
                    </a:lnTo>
                    <a:lnTo>
                      <a:pt x="134" y="225"/>
                    </a:lnTo>
                    <a:lnTo>
                      <a:pt x="134" y="225"/>
                    </a:lnTo>
                    <a:lnTo>
                      <a:pt x="141" y="223"/>
                    </a:lnTo>
                    <a:lnTo>
                      <a:pt x="150" y="222"/>
                    </a:lnTo>
                    <a:lnTo>
                      <a:pt x="164" y="216"/>
                    </a:lnTo>
                    <a:lnTo>
                      <a:pt x="200" y="217"/>
                    </a:lnTo>
                    <a:lnTo>
                      <a:pt x="200" y="217"/>
                    </a:lnTo>
                    <a:lnTo>
                      <a:pt x="209" y="216"/>
                    </a:lnTo>
                    <a:lnTo>
                      <a:pt x="223" y="213"/>
                    </a:lnTo>
                    <a:lnTo>
                      <a:pt x="239" y="210"/>
                    </a:lnTo>
                    <a:lnTo>
                      <a:pt x="255" y="209"/>
                    </a:lnTo>
                    <a:lnTo>
                      <a:pt x="255" y="209"/>
                    </a:lnTo>
                    <a:lnTo>
                      <a:pt x="262" y="211"/>
                    </a:lnTo>
                    <a:lnTo>
                      <a:pt x="273" y="213"/>
                    </a:lnTo>
                    <a:lnTo>
                      <a:pt x="282" y="214"/>
                    </a:lnTo>
                    <a:lnTo>
                      <a:pt x="291" y="213"/>
                    </a:lnTo>
                    <a:lnTo>
                      <a:pt x="309" y="220"/>
                    </a:lnTo>
                    <a:lnTo>
                      <a:pt x="323" y="214"/>
                    </a:lnTo>
                    <a:lnTo>
                      <a:pt x="334" y="216"/>
                    </a:lnTo>
                    <a:lnTo>
                      <a:pt x="334" y="216"/>
                    </a:lnTo>
                    <a:lnTo>
                      <a:pt x="344" y="211"/>
                    </a:lnTo>
                    <a:lnTo>
                      <a:pt x="348" y="207"/>
                    </a:lnTo>
                    <a:lnTo>
                      <a:pt x="348" y="207"/>
                    </a:lnTo>
                    <a:lnTo>
                      <a:pt x="385" y="197"/>
                    </a:lnTo>
                    <a:lnTo>
                      <a:pt x="425" y="189"/>
                    </a:lnTo>
                    <a:lnTo>
                      <a:pt x="466" y="181"/>
                    </a:lnTo>
                    <a:lnTo>
                      <a:pt x="512" y="175"/>
                    </a:lnTo>
                    <a:lnTo>
                      <a:pt x="598" y="165"/>
                    </a:lnTo>
                    <a:lnTo>
                      <a:pt x="680" y="154"/>
                    </a:lnTo>
                    <a:lnTo>
                      <a:pt x="658"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38"/>
              <p:cNvSpPr>
                <a:spLocks/>
              </p:cNvSpPr>
              <p:nvPr/>
            </p:nvSpPr>
            <p:spPr bwMode="auto">
              <a:xfrm rot="16200000">
                <a:off x="6671097" y="2934517"/>
                <a:ext cx="641067" cy="1363141"/>
              </a:xfrm>
              <a:custGeom>
                <a:avLst/>
                <a:gdLst>
                  <a:gd name="T0" fmla="*/ 80 w 421"/>
                  <a:gd name="T1" fmla="*/ 6 h 514"/>
                  <a:gd name="T2" fmla="*/ 91 w 421"/>
                  <a:gd name="T3" fmla="*/ 14 h 514"/>
                  <a:gd name="T4" fmla="*/ 110 w 421"/>
                  <a:gd name="T5" fmla="*/ 15 h 514"/>
                  <a:gd name="T6" fmla="*/ 162 w 421"/>
                  <a:gd name="T7" fmla="*/ 60 h 514"/>
                  <a:gd name="T8" fmla="*/ 196 w 421"/>
                  <a:gd name="T9" fmla="*/ 75 h 514"/>
                  <a:gd name="T10" fmla="*/ 207 w 421"/>
                  <a:gd name="T11" fmla="*/ 83 h 514"/>
                  <a:gd name="T12" fmla="*/ 210 w 421"/>
                  <a:gd name="T13" fmla="*/ 94 h 514"/>
                  <a:gd name="T14" fmla="*/ 223 w 421"/>
                  <a:gd name="T15" fmla="*/ 101 h 514"/>
                  <a:gd name="T16" fmla="*/ 235 w 421"/>
                  <a:gd name="T17" fmla="*/ 122 h 514"/>
                  <a:gd name="T18" fmla="*/ 273 w 421"/>
                  <a:gd name="T19" fmla="*/ 137 h 514"/>
                  <a:gd name="T20" fmla="*/ 294 w 421"/>
                  <a:gd name="T21" fmla="*/ 142 h 514"/>
                  <a:gd name="T22" fmla="*/ 317 w 421"/>
                  <a:gd name="T23" fmla="*/ 142 h 514"/>
                  <a:gd name="T24" fmla="*/ 319 w 421"/>
                  <a:gd name="T25" fmla="*/ 168 h 514"/>
                  <a:gd name="T26" fmla="*/ 367 w 421"/>
                  <a:gd name="T27" fmla="*/ 333 h 514"/>
                  <a:gd name="T28" fmla="*/ 412 w 421"/>
                  <a:gd name="T29" fmla="*/ 489 h 514"/>
                  <a:gd name="T30" fmla="*/ 380 w 421"/>
                  <a:gd name="T31" fmla="*/ 502 h 514"/>
                  <a:gd name="T32" fmla="*/ 380 w 421"/>
                  <a:gd name="T33" fmla="*/ 497 h 514"/>
                  <a:gd name="T34" fmla="*/ 380 w 421"/>
                  <a:gd name="T35" fmla="*/ 488 h 514"/>
                  <a:gd name="T36" fmla="*/ 371 w 421"/>
                  <a:gd name="T37" fmla="*/ 486 h 514"/>
                  <a:gd name="T38" fmla="*/ 353 w 421"/>
                  <a:gd name="T39" fmla="*/ 470 h 514"/>
                  <a:gd name="T40" fmla="*/ 333 w 421"/>
                  <a:gd name="T41" fmla="*/ 454 h 514"/>
                  <a:gd name="T42" fmla="*/ 335 w 421"/>
                  <a:gd name="T43" fmla="*/ 468 h 514"/>
                  <a:gd name="T44" fmla="*/ 342 w 421"/>
                  <a:gd name="T45" fmla="*/ 492 h 514"/>
                  <a:gd name="T46" fmla="*/ 326 w 421"/>
                  <a:gd name="T47" fmla="*/ 493 h 514"/>
                  <a:gd name="T48" fmla="*/ 346 w 421"/>
                  <a:gd name="T49" fmla="*/ 503 h 514"/>
                  <a:gd name="T50" fmla="*/ 326 w 421"/>
                  <a:gd name="T51" fmla="*/ 513 h 514"/>
                  <a:gd name="T52" fmla="*/ 289 w 421"/>
                  <a:gd name="T53" fmla="*/ 507 h 514"/>
                  <a:gd name="T54" fmla="*/ 264 w 421"/>
                  <a:gd name="T55" fmla="*/ 496 h 514"/>
                  <a:gd name="T56" fmla="*/ 255 w 421"/>
                  <a:gd name="T57" fmla="*/ 477 h 514"/>
                  <a:gd name="T58" fmla="*/ 273 w 421"/>
                  <a:gd name="T59" fmla="*/ 470 h 514"/>
                  <a:gd name="T60" fmla="*/ 248 w 421"/>
                  <a:gd name="T61" fmla="*/ 466 h 514"/>
                  <a:gd name="T62" fmla="*/ 235 w 421"/>
                  <a:gd name="T63" fmla="*/ 476 h 514"/>
                  <a:gd name="T64" fmla="*/ 194 w 421"/>
                  <a:gd name="T65" fmla="*/ 464 h 514"/>
                  <a:gd name="T66" fmla="*/ 194 w 421"/>
                  <a:gd name="T67" fmla="*/ 449 h 514"/>
                  <a:gd name="T68" fmla="*/ 187 w 421"/>
                  <a:gd name="T69" fmla="*/ 460 h 514"/>
                  <a:gd name="T70" fmla="*/ 210 w 421"/>
                  <a:gd name="T71" fmla="*/ 484 h 514"/>
                  <a:gd name="T72" fmla="*/ 201 w 421"/>
                  <a:gd name="T73" fmla="*/ 491 h 514"/>
                  <a:gd name="T74" fmla="*/ 164 w 421"/>
                  <a:gd name="T75" fmla="*/ 478 h 514"/>
                  <a:gd name="T76" fmla="*/ 155 w 421"/>
                  <a:gd name="T77" fmla="*/ 459 h 514"/>
                  <a:gd name="T78" fmla="*/ 121 w 421"/>
                  <a:gd name="T79" fmla="*/ 437 h 514"/>
                  <a:gd name="T80" fmla="*/ 114 w 421"/>
                  <a:gd name="T81" fmla="*/ 438 h 514"/>
                  <a:gd name="T82" fmla="*/ 78 w 421"/>
                  <a:gd name="T83" fmla="*/ 418 h 514"/>
                  <a:gd name="T84" fmla="*/ 23 w 421"/>
                  <a:gd name="T85" fmla="*/ 411 h 514"/>
                  <a:gd name="T86" fmla="*/ 5 w 421"/>
                  <a:gd name="T87" fmla="*/ 382 h 514"/>
                  <a:gd name="T88" fmla="*/ 87 w 421"/>
                  <a:gd name="T89" fmla="*/ 230 h 514"/>
                  <a:gd name="T90" fmla="*/ 116 w 421"/>
                  <a:gd name="T91" fmla="*/ 210 h 514"/>
                  <a:gd name="T92" fmla="*/ 130 w 421"/>
                  <a:gd name="T93" fmla="*/ 209 h 514"/>
                  <a:gd name="T94" fmla="*/ 114 w 421"/>
                  <a:gd name="T95" fmla="*/ 129 h 514"/>
                  <a:gd name="T96" fmla="*/ 89 w 421"/>
                  <a:gd name="T97" fmla="*/ 111 h 514"/>
                  <a:gd name="T98" fmla="*/ 75 w 421"/>
                  <a:gd name="T99" fmla="*/ 9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 h="514">
                    <a:moveTo>
                      <a:pt x="50" y="0"/>
                    </a:moveTo>
                    <a:lnTo>
                      <a:pt x="80" y="1"/>
                    </a:lnTo>
                    <a:lnTo>
                      <a:pt x="80" y="1"/>
                    </a:lnTo>
                    <a:lnTo>
                      <a:pt x="80" y="6"/>
                    </a:lnTo>
                    <a:lnTo>
                      <a:pt x="82" y="8"/>
                    </a:lnTo>
                    <a:lnTo>
                      <a:pt x="87" y="11"/>
                    </a:lnTo>
                    <a:lnTo>
                      <a:pt x="91" y="14"/>
                    </a:lnTo>
                    <a:lnTo>
                      <a:pt x="91" y="14"/>
                    </a:lnTo>
                    <a:lnTo>
                      <a:pt x="98" y="14"/>
                    </a:lnTo>
                    <a:lnTo>
                      <a:pt x="107" y="14"/>
                    </a:lnTo>
                    <a:lnTo>
                      <a:pt x="107" y="14"/>
                    </a:lnTo>
                    <a:lnTo>
                      <a:pt x="110" y="15"/>
                    </a:lnTo>
                    <a:lnTo>
                      <a:pt x="114" y="16"/>
                    </a:lnTo>
                    <a:lnTo>
                      <a:pt x="123" y="22"/>
                    </a:lnTo>
                    <a:lnTo>
                      <a:pt x="141" y="40"/>
                    </a:lnTo>
                    <a:lnTo>
                      <a:pt x="162" y="60"/>
                    </a:lnTo>
                    <a:lnTo>
                      <a:pt x="173" y="68"/>
                    </a:lnTo>
                    <a:lnTo>
                      <a:pt x="182" y="74"/>
                    </a:lnTo>
                    <a:lnTo>
                      <a:pt x="196" y="75"/>
                    </a:lnTo>
                    <a:lnTo>
                      <a:pt x="196" y="75"/>
                    </a:lnTo>
                    <a:lnTo>
                      <a:pt x="198" y="77"/>
                    </a:lnTo>
                    <a:lnTo>
                      <a:pt x="196" y="81"/>
                    </a:lnTo>
                    <a:lnTo>
                      <a:pt x="203" y="83"/>
                    </a:lnTo>
                    <a:lnTo>
                      <a:pt x="207" y="83"/>
                    </a:lnTo>
                    <a:lnTo>
                      <a:pt x="216" y="89"/>
                    </a:lnTo>
                    <a:lnTo>
                      <a:pt x="216" y="89"/>
                    </a:lnTo>
                    <a:lnTo>
                      <a:pt x="214" y="92"/>
                    </a:lnTo>
                    <a:lnTo>
                      <a:pt x="210" y="94"/>
                    </a:lnTo>
                    <a:lnTo>
                      <a:pt x="214" y="99"/>
                    </a:lnTo>
                    <a:lnTo>
                      <a:pt x="214" y="99"/>
                    </a:lnTo>
                    <a:lnTo>
                      <a:pt x="219" y="100"/>
                    </a:lnTo>
                    <a:lnTo>
                      <a:pt x="223" y="101"/>
                    </a:lnTo>
                    <a:lnTo>
                      <a:pt x="230" y="109"/>
                    </a:lnTo>
                    <a:lnTo>
                      <a:pt x="235" y="116"/>
                    </a:lnTo>
                    <a:lnTo>
                      <a:pt x="235" y="122"/>
                    </a:lnTo>
                    <a:lnTo>
                      <a:pt x="235" y="122"/>
                    </a:lnTo>
                    <a:lnTo>
                      <a:pt x="246" y="124"/>
                    </a:lnTo>
                    <a:lnTo>
                      <a:pt x="260" y="129"/>
                    </a:lnTo>
                    <a:lnTo>
                      <a:pt x="269" y="135"/>
                    </a:lnTo>
                    <a:lnTo>
                      <a:pt x="273" y="137"/>
                    </a:lnTo>
                    <a:lnTo>
                      <a:pt x="276" y="140"/>
                    </a:lnTo>
                    <a:lnTo>
                      <a:pt x="276" y="140"/>
                    </a:lnTo>
                    <a:lnTo>
                      <a:pt x="285" y="141"/>
                    </a:lnTo>
                    <a:lnTo>
                      <a:pt x="294" y="142"/>
                    </a:lnTo>
                    <a:lnTo>
                      <a:pt x="303" y="140"/>
                    </a:lnTo>
                    <a:lnTo>
                      <a:pt x="303" y="140"/>
                    </a:lnTo>
                    <a:lnTo>
                      <a:pt x="310" y="141"/>
                    </a:lnTo>
                    <a:lnTo>
                      <a:pt x="317" y="142"/>
                    </a:lnTo>
                    <a:lnTo>
                      <a:pt x="321" y="158"/>
                    </a:lnTo>
                    <a:lnTo>
                      <a:pt x="317" y="158"/>
                    </a:lnTo>
                    <a:lnTo>
                      <a:pt x="317" y="158"/>
                    </a:lnTo>
                    <a:lnTo>
                      <a:pt x="319" y="168"/>
                    </a:lnTo>
                    <a:lnTo>
                      <a:pt x="323" y="179"/>
                    </a:lnTo>
                    <a:lnTo>
                      <a:pt x="321" y="183"/>
                    </a:lnTo>
                    <a:lnTo>
                      <a:pt x="321" y="183"/>
                    </a:lnTo>
                    <a:lnTo>
                      <a:pt x="367" y="333"/>
                    </a:lnTo>
                    <a:lnTo>
                      <a:pt x="394" y="409"/>
                    </a:lnTo>
                    <a:lnTo>
                      <a:pt x="421" y="483"/>
                    </a:lnTo>
                    <a:lnTo>
                      <a:pt x="421" y="483"/>
                    </a:lnTo>
                    <a:lnTo>
                      <a:pt x="412" y="489"/>
                    </a:lnTo>
                    <a:lnTo>
                      <a:pt x="403" y="493"/>
                    </a:lnTo>
                    <a:lnTo>
                      <a:pt x="392" y="498"/>
                    </a:lnTo>
                    <a:lnTo>
                      <a:pt x="380" y="502"/>
                    </a:lnTo>
                    <a:lnTo>
                      <a:pt x="380" y="502"/>
                    </a:lnTo>
                    <a:lnTo>
                      <a:pt x="378" y="498"/>
                    </a:lnTo>
                    <a:lnTo>
                      <a:pt x="378" y="498"/>
                    </a:lnTo>
                    <a:lnTo>
                      <a:pt x="380" y="497"/>
                    </a:lnTo>
                    <a:lnTo>
                      <a:pt x="380" y="497"/>
                    </a:lnTo>
                    <a:lnTo>
                      <a:pt x="378" y="495"/>
                    </a:lnTo>
                    <a:lnTo>
                      <a:pt x="378" y="492"/>
                    </a:lnTo>
                    <a:lnTo>
                      <a:pt x="380" y="488"/>
                    </a:lnTo>
                    <a:lnTo>
                      <a:pt x="380" y="488"/>
                    </a:lnTo>
                    <a:lnTo>
                      <a:pt x="380" y="485"/>
                    </a:lnTo>
                    <a:lnTo>
                      <a:pt x="378" y="485"/>
                    </a:lnTo>
                    <a:lnTo>
                      <a:pt x="374" y="486"/>
                    </a:lnTo>
                    <a:lnTo>
                      <a:pt x="371" y="486"/>
                    </a:lnTo>
                    <a:lnTo>
                      <a:pt x="371" y="486"/>
                    </a:lnTo>
                    <a:lnTo>
                      <a:pt x="364" y="479"/>
                    </a:lnTo>
                    <a:lnTo>
                      <a:pt x="360" y="474"/>
                    </a:lnTo>
                    <a:lnTo>
                      <a:pt x="353" y="470"/>
                    </a:lnTo>
                    <a:lnTo>
                      <a:pt x="342" y="464"/>
                    </a:lnTo>
                    <a:lnTo>
                      <a:pt x="339" y="455"/>
                    </a:lnTo>
                    <a:lnTo>
                      <a:pt x="339" y="455"/>
                    </a:lnTo>
                    <a:lnTo>
                      <a:pt x="333" y="454"/>
                    </a:lnTo>
                    <a:lnTo>
                      <a:pt x="326" y="454"/>
                    </a:lnTo>
                    <a:lnTo>
                      <a:pt x="326" y="455"/>
                    </a:lnTo>
                    <a:lnTo>
                      <a:pt x="326" y="455"/>
                    </a:lnTo>
                    <a:lnTo>
                      <a:pt x="335" y="468"/>
                    </a:lnTo>
                    <a:lnTo>
                      <a:pt x="342" y="478"/>
                    </a:lnTo>
                    <a:lnTo>
                      <a:pt x="346" y="483"/>
                    </a:lnTo>
                    <a:lnTo>
                      <a:pt x="346" y="490"/>
                    </a:lnTo>
                    <a:lnTo>
                      <a:pt x="342" y="492"/>
                    </a:lnTo>
                    <a:lnTo>
                      <a:pt x="333" y="490"/>
                    </a:lnTo>
                    <a:lnTo>
                      <a:pt x="333" y="490"/>
                    </a:lnTo>
                    <a:lnTo>
                      <a:pt x="328" y="492"/>
                    </a:lnTo>
                    <a:lnTo>
                      <a:pt x="326" y="493"/>
                    </a:lnTo>
                    <a:lnTo>
                      <a:pt x="326" y="493"/>
                    </a:lnTo>
                    <a:lnTo>
                      <a:pt x="328" y="497"/>
                    </a:lnTo>
                    <a:lnTo>
                      <a:pt x="333" y="499"/>
                    </a:lnTo>
                    <a:lnTo>
                      <a:pt x="346" y="503"/>
                    </a:lnTo>
                    <a:lnTo>
                      <a:pt x="346" y="508"/>
                    </a:lnTo>
                    <a:lnTo>
                      <a:pt x="346" y="508"/>
                    </a:lnTo>
                    <a:lnTo>
                      <a:pt x="337" y="510"/>
                    </a:lnTo>
                    <a:lnTo>
                      <a:pt x="326" y="513"/>
                    </a:lnTo>
                    <a:lnTo>
                      <a:pt x="303" y="514"/>
                    </a:lnTo>
                    <a:lnTo>
                      <a:pt x="298" y="514"/>
                    </a:lnTo>
                    <a:lnTo>
                      <a:pt x="298" y="514"/>
                    </a:lnTo>
                    <a:lnTo>
                      <a:pt x="289" y="507"/>
                    </a:lnTo>
                    <a:lnTo>
                      <a:pt x="280" y="504"/>
                    </a:lnTo>
                    <a:lnTo>
                      <a:pt x="273" y="503"/>
                    </a:lnTo>
                    <a:lnTo>
                      <a:pt x="273" y="503"/>
                    </a:lnTo>
                    <a:lnTo>
                      <a:pt x="264" y="496"/>
                    </a:lnTo>
                    <a:lnTo>
                      <a:pt x="255" y="489"/>
                    </a:lnTo>
                    <a:lnTo>
                      <a:pt x="255" y="489"/>
                    </a:lnTo>
                    <a:lnTo>
                      <a:pt x="255" y="480"/>
                    </a:lnTo>
                    <a:lnTo>
                      <a:pt x="255" y="477"/>
                    </a:lnTo>
                    <a:lnTo>
                      <a:pt x="257" y="473"/>
                    </a:lnTo>
                    <a:lnTo>
                      <a:pt x="257" y="473"/>
                    </a:lnTo>
                    <a:lnTo>
                      <a:pt x="269" y="472"/>
                    </a:lnTo>
                    <a:lnTo>
                      <a:pt x="273" y="470"/>
                    </a:lnTo>
                    <a:lnTo>
                      <a:pt x="276" y="467"/>
                    </a:lnTo>
                    <a:lnTo>
                      <a:pt x="271" y="466"/>
                    </a:lnTo>
                    <a:lnTo>
                      <a:pt x="255" y="467"/>
                    </a:lnTo>
                    <a:lnTo>
                      <a:pt x="248" y="466"/>
                    </a:lnTo>
                    <a:lnTo>
                      <a:pt x="251" y="465"/>
                    </a:lnTo>
                    <a:lnTo>
                      <a:pt x="244" y="467"/>
                    </a:lnTo>
                    <a:lnTo>
                      <a:pt x="244" y="472"/>
                    </a:lnTo>
                    <a:lnTo>
                      <a:pt x="235" y="476"/>
                    </a:lnTo>
                    <a:lnTo>
                      <a:pt x="226" y="473"/>
                    </a:lnTo>
                    <a:lnTo>
                      <a:pt x="219" y="474"/>
                    </a:lnTo>
                    <a:lnTo>
                      <a:pt x="194" y="464"/>
                    </a:lnTo>
                    <a:lnTo>
                      <a:pt x="194" y="464"/>
                    </a:lnTo>
                    <a:lnTo>
                      <a:pt x="191" y="460"/>
                    </a:lnTo>
                    <a:lnTo>
                      <a:pt x="194" y="456"/>
                    </a:lnTo>
                    <a:lnTo>
                      <a:pt x="194" y="453"/>
                    </a:lnTo>
                    <a:lnTo>
                      <a:pt x="194" y="449"/>
                    </a:lnTo>
                    <a:lnTo>
                      <a:pt x="191" y="448"/>
                    </a:lnTo>
                    <a:lnTo>
                      <a:pt x="187" y="453"/>
                    </a:lnTo>
                    <a:lnTo>
                      <a:pt x="187" y="453"/>
                    </a:lnTo>
                    <a:lnTo>
                      <a:pt x="187" y="460"/>
                    </a:lnTo>
                    <a:lnTo>
                      <a:pt x="189" y="468"/>
                    </a:lnTo>
                    <a:lnTo>
                      <a:pt x="194" y="476"/>
                    </a:lnTo>
                    <a:lnTo>
                      <a:pt x="203" y="483"/>
                    </a:lnTo>
                    <a:lnTo>
                      <a:pt x="210" y="484"/>
                    </a:lnTo>
                    <a:lnTo>
                      <a:pt x="210" y="484"/>
                    </a:lnTo>
                    <a:lnTo>
                      <a:pt x="207" y="486"/>
                    </a:lnTo>
                    <a:lnTo>
                      <a:pt x="205" y="489"/>
                    </a:lnTo>
                    <a:lnTo>
                      <a:pt x="201" y="491"/>
                    </a:lnTo>
                    <a:lnTo>
                      <a:pt x="201" y="491"/>
                    </a:lnTo>
                    <a:lnTo>
                      <a:pt x="191" y="490"/>
                    </a:lnTo>
                    <a:lnTo>
                      <a:pt x="180" y="486"/>
                    </a:lnTo>
                    <a:lnTo>
                      <a:pt x="164" y="478"/>
                    </a:lnTo>
                    <a:lnTo>
                      <a:pt x="164" y="478"/>
                    </a:lnTo>
                    <a:lnTo>
                      <a:pt x="162" y="472"/>
                    </a:lnTo>
                    <a:lnTo>
                      <a:pt x="157" y="465"/>
                    </a:lnTo>
                    <a:lnTo>
                      <a:pt x="155" y="459"/>
                    </a:lnTo>
                    <a:lnTo>
                      <a:pt x="155" y="452"/>
                    </a:lnTo>
                    <a:lnTo>
                      <a:pt x="123" y="442"/>
                    </a:lnTo>
                    <a:lnTo>
                      <a:pt x="121" y="437"/>
                    </a:lnTo>
                    <a:lnTo>
                      <a:pt x="121" y="437"/>
                    </a:lnTo>
                    <a:lnTo>
                      <a:pt x="116" y="437"/>
                    </a:lnTo>
                    <a:lnTo>
                      <a:pt x="114" y="437"/>
                    </a:lnTo>
                    <a:lnTo>
                      <a:pt x="114" y="438"/>
                    </a:lnTo>
                    <a:lnTo>
                      <a:pt x="114" y="438"/>
                    </a:lnTo>
                    <a:lnTo>
                      <a:pt x="107" y="431"/>
                    </a:lnTo>
                    <a:lnTo>
                      <a:pt x="100" y="427"/>
                    </a:lnTo>
                    <a:lnTo>
                      <a:pt x="89" y="422"/>
                    </a:lnTo>
                    <a:lnTo>
                      <a:pt x="78" y="418"/>
                    </a:lnTo>
                    <a:lnTo>
                      <a:pt x="64" y="416"/>
                    </a:lnTo>
                    <a:lnTo>
                      <a:pt x="50" y="413"/>
                    </a:lnTo>
                    <a:lnTo>
                      <a:pt x="23" y="411"/>
                    </a:lnTo>
                    <a:lnTo>
                      <a:pt x="23" y="411"/>
                    </a:lnTo>
                    <a:lnTo>
                      <a:pt x="18" y="409"/>
                    </a:lnTo>
                    <a:lnTo>
                      <a:pt x="14" y="405"/>
                    </a:lnTo>
                    <a:lnTo>
                      <a:pt x="9" y="393"/>
                    </a:lnTo>
                    <a:lnTo>
                      <a:pt x="5" y="382"/>
                    </a:lnTo>
                    <a:lnTo>
                      <a:pt x="3" y="378"/>
                    </a:lnTo>
                    <a:lnTo>
                      <a:pt x="0" y="375"/>
                    </a:lnTo>
                    <a:lnTo>
                      <a:pt x="103" y="296"/>
                    </a:lnTo>
                    <a:lnTo>
                      <a:pt x="87" y="230"/>
                    </a:lnTo>
                    <a:lnTo>
                      <a:pt x="105" y="228"/>
                    </a:lnTo>
                    <a:lnTo>
                      <a:pt x="123" y="216"/>
                    </a:lnTo>
                    <a:lnTo>
                      <a:pt x="116" y="210"/>
                    </a:lnTo>
                    <a:lnTo>
                      <a:pt x="116" y="210"/>
                    </a:lnTo>
                    <a:lnTo>
                      <a:pt x="119" y="209"/>
                    </a:lnTo>
                    <a:lnTo>
                      <a:pt x="121" y="209"/>
                    </a:lnTo>
                    <a:lnTo>
                      <a:pt x="128" y="209"/>
                    </a:lnTo>
                    <a:lnTo>
                      <a:pt x="130" y="209"/>
                    </a:lnTo>
                    <a:lnTo>
                      <a:pt x="130" y="209"/>
                    </a:lnTo>
                    <a:lnTo>
                      <a:pt x="121" y="168"/>
                    </a:lnTo>
                    <a:lnTo>
                      <a:pt x="116" y="148"/>
                    </a:lnTo>
                    <a:lnTo>
                      <a:pt x="114" y="129"/>
                    </a:lnTo>
                    <a:lnTo>
                      <a:pt x="110" y="128"/>
                    </a:lnTo>
                    <a:lnTo>
                      <a:pt x="96" y="112"/>
                    </a:lnTo>
                    <a:lnTo>
                      <a:pt x="89" y="111"/>
                    </a:lnTo>
                    <a:lnTo>
                      <a:pt x="89" y="111"/>
                    </a:lnTo>
                    <a:lnTo>
                      <a:pt x="89" y="109"/>
                    </a:lnTo>
                    <a:lnTo>
                      <a:pt x="89" y="106"/>
                    </a:lnTo>
                    <a:lnTo>
                      <a:pt x="82" y="100"/>
                    </a:lnTo>
                    <a:lnTo>
                      <a:pt x="75" y="94"/>
                    </a:lnTo>
                    <a:lnTo>
                      <a:pt x="73" y="88"/>
                    </a:lnTo>
                    <a:lnTo>
                      <a:pt x="5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39"/>
              <p:cNvSpPr>
                <a:spLocks/>
              </p:cNvSpPr>
              <p:nvPr/>
            </p:nvSpPr>
            <p:spPr bwMode="auto">
              <a:xfrm rot="16200000">
                <a:off x="6580706" y="3669574"/>
                <a:ext cx="654770" cy="792956"/>
              </a:xfrm>
              <a:custGeom>
                <a:avLst/>
                <a:gdLst>
                  <a:gd name="T0" fmla="*/ 0 w 430"/>
                  <a:gd name="T1" fmla="*/ 176 h 299"/>
                  <a:gd name="T2" fmla="*/ 0 w 430"/>
                  <a:gd name="T3" fmla="*/ 170 h 299"/>
                  <a:gd name="T4" fmla="*/ 4 w 430"/>
                  <a:gd name="T5" fmla="*/ 165 h 299"/>
                  <a:gd name="T6" fmla="*/ 13 w 430"/>
                  <a:gd name="T7" fmla="*/ 163 h 299"/>
                  <a:gd name="T8" fmla="*/ 41 w 430"/>
                  <a:gd name="T9" fmla="*/ 158 h 299"/>
                  <a:gd name="T10" fmla="*/ 59 w 430"/>
                  <a:gd name="T11" fmla="*/ 153 h 299"/>
                  <a:gd name="T12" fmla="*/ 68 w 430"/>
                  <a:gd name="T13" fmla="*/ 144 h 299"/>
                  <a:gd name="T14" fmla="*/ 109 w 430"/>
                  <a:gd name="T15" fmla="*/ 133 h 299"/>
                  <a:gd name="T16" fmla="*/ 125 w 430"/>
                  <a:gd name="T17" fmla="*/ 131 h 299"/>
                  <a:gd name="T18" fmla="*/ 136 w 430"/>
                  <a:gd name="T19" fmla="*/ 114 h 299"/>
                  <a:gd name="T20" fmla="*/ 143 w 430"/>
                  <a:gd name="T21" fmla="*/ 113 h 299"/>
                  <a:gd name="T22" fmla="*/ 157 w 430"/>
                  <a:gd name="T23" fmla="*/ 105 h 299"/>
                  <a:gd name="T24" fmla="*/ 161 w 430"/>
                  <a:gd name="T25" fmla="*/ 102 h 299"/>
                  <a:gd name="T26" fmla="*/ 171 w 430"/>
                  <a:gd name="T27" fmla="*/ 101 h 299"/>
                  <a:gd name="T28" fmla="*/ 193 w 430"/>
                  <a:gd name="T29" fmla="*/ 89 h 299"/>
                  <a:gd name="T30" fmla="*/ 225 w 430"/>
                  <a:gd name="T31" fmla="*/ 66 h 299"/>
                  <a:gd name="T32" fmla="*/ 232 w 430"/>
                  <a:gd name="T33" fmla="*/ 58 h 299"/>
                  <a:gd name="T34" fmla="*/ 264 w 430"/>
                  <a:gd name="T35" fmla="*/ 47 h 299"/>
                  <a:gd name="T36" fmla="*/ 298 w 430"/>
                  <a:gd name="T37" fmla="*/ 34 h 299"/>
                  <a:gd name="T38" fmla="*/ 309 w 430"/>
                  <a:gd name="T39" fmla="*/ 16 h 299"/>
                  <a:gd name="T40" fmla="*/ 328 w 430"/>
                  <a:gd name="T41" fmla="*/ 0 h 299"/>
                  <a:gd name="T42" fmla="*/ 339 w 430"/>
                  <a:gd name="T43" fmla="*/ 4 h 299"/>
                  <a:gd name="T44" fmla="*/ 366 w 430"/>
                  <a:gd name="T45" fmla="*/ 12 h 299"/>
                  <a:gd name="T46" fmla="*/ 373 w 430"/>
                  <a:gd name="T47" fmla="*/ 12 h 299"/>
                  <a:gd name="T48" fmla="*/ 384 w 430"/>
                  <a:gd name="T49" fmla="*/ 24 h 299"/>
                  <a:gd name="T50" fmla="*/ 389 w 430"/>
                  <a:gd name="T51" fmla="*/ 34 h 299"/>
                  <a:gd name="T52" fmla="*/ 396 w 430"/>
                  <a:gd name="T53" fmla="*/ 36 h 299"/>
                  <a:gd name="T54" fmla="*/ 410 w 430"/>
                  <a:gd name="T55" fmla="*/ 52 h 299"/>
                  <a:gd name="T56" fmla="*/ 414 w 430"/>
                  <a:gd name="T57" fmla="*/ 53 h 299"/>
                  <a:gd name="T58" fmla="*/ 430 w 430"/>
                  <a:gd name="T59" fmla="*/ 133 h 299"/>
                  <a:gd name="T60" fmla="*/ 425 w 430"/>
                  <a:gd name="T61" fmla="*/ 133 h 299"/>
                  <a:gd name="T62" fmla="*/ 416 w 430"/>
                  <a:gd name="T63" fmla="*/ 134 h 299"/>
                  <a:gd name="T64" fmla="*/ 405 w 430"/>
                  <a:gd name="T65" fmla="*/ 152 h 299"/>
                  <a:gd name="T66" fmla="*/ 403 w 430"/>
                  <a:gd name="T67" fmla="*/ 220 h 299"/>
                  <a:gd name="T68" fmla="*/ 300 w 430"/>
                  <a:gd name="T69" fmla="*/ 299 h 299"/>
                  <a:gd name="T70" fmla="*/ 282 w 430"/>
                  <a:gd name="T71" fmla="*/ 291 h 299"/>
                  <a:gd name="T72" fmla="*/ 252 w 430"/>
                  <a:gd name="T73" fmla="*/ 276 h 299"/>
                  <a:gd name="T74" fmla="*/ 223 w 430"/>
                  <a:gd name="T75" fmla="*/ 270 h 299"/>
                  <a:gd name="T76" fmla="*/ 202 w 430"/>
                  <a:gd name="T77" fmla="*/ 269 h 299"/>
                  <a:gd name="T78" fmla="*/ 180 w 430"/>
                  <a:gd name="T79" fmla="*/ 266 h 299"/>
                  <a:gd name="T80" fmla="*/ 180 w 430"/>
                  <a:gd name="T81" fmla="*/ 261 h 299"/>
                  <a:gd name="T82" fmla="*/ 116 w 430"/>
                  <a:gd name="T83" fmla="*/ 232 h 299"/>
                  <a:gd name="T84" fmla="*/ 84 w 430"/>
                  <a:gd name="T85" fmla="*/ 214 h 299"/>
                  <a:gd name="T86" fmla="*/ 73 w 430"/>
                  <a:gd name="T87" fmla="*/ 203 h 299"/>
                  <a:gd name="T88" fmla="*/ 66 w 430"/>
                  <a:gd name="T89" fmla="*/ 200 h 299"/>
                  <a:gd name="T90" fmla="*/ 59 w 430"/>
                  <a:gd name="T91" fmla="*/ 199 h 299"/>
                  <a:gd name="T92" fmla="*/ 41 w 430"/>
                  <a:gd name="T93" fmla="*/ 193 h 299"/>
                  <a:gd name="T94" fmla="*/ 41 w 430"/>
                  <a:gd name="T95" fmla="*/ 187 h 299"/>
                  <a:gd name="T96" fmla="*/ 36 w 430"/>
                  <a:gd name="T97" fmla="*/ 184 h 299"/>
                  <a:gd name="T98" fmla="*/ 34 w 430"/>
                  <a:gd name="T99" fmla="*/ 186 h 299"/>
                  <a:gd name="T100" fmla="*/ 29 w 430"/>
                  <a:gd name="T101" fmla="*/ 190 h 299"/>
                  <a:gd name="T102" fmla="*/ 23 w 430"/>
                  <a:gd name="T103" fmla="*/ 189 h 299"/>
                  <a:gd name="T104" fmla="*/ 16 w 430"/>
                  <a:gd name="T105" fmla="*/ 183 h 299"/>
                  <a:gd name="T106" fmla="*/ 2 w 430"/>
                  <a:gd name="T107" fmla="*/ 1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299">
                    <a:moveTo>
                      <a:pt x="0" y="180"/>
                    </a:moveTo>
                    <a:lnTo>
                      <a:pt x="0" y="176"/>
                    </a:lnTo>
                    <a:lnTo>
                      <a:pt x="0" y="176"/>
                    </a:lnTo>
                    <a:lnTo>
                      <a:pt x="0" y="170"/>
                    </a:lnTo>
                    <a:lnTo>
                      <a:pt x="2" y="168"/>
                    </a:lnTo>
                    <a:lnTo>
                      <a:pt x="4" y="165"/>
                    </a:lnTo>
                    <a:lnTo>
                      <a:pt x="4" y="165"/>
                    </a:lnTo>
                    <a:lnTo>
                      <a:pt x="13" y="163"/>
                    </a:lnTo>
                    <a:lnTo>
                      <a:pt x="23" y="162"/>
                    </a:lnTo>
                    <a:lnTo>
                      <a:pt x="41" y="158"/>
                    </a:lnTo>
                    <a:lnTo>
                      <a:pt x="50" y="157"/>
                    </a:lnTo>
                    <a:lnTo>
                      <a:pt x="59" y="153"/>
                    </a:lnTo>
                    <a:lnTo>
                      <a:pt x="64" y="150"/>
                    </a:lnTo>
                    <a:lnTo>
                      <a:pt x="68" y="144"/>
                    </a:lnTo>
                    <a:lnTo>
                      <a:pt x="98" y="139"/>
                    </a:lnTo>
                    <a:lnTo>
                      <a:pt x="109" y="133"/>
                    </a:lnTo>
                    <a:lnTo>
                      <a:pt x="125" y="131"/>
                    </a:lnTo>
                    <a:lnTo>
                      <a:pt x="125" y="131"/>
                    </a:lnTo>
                    <a:lnTo>
                      <a:pt x="132" y="122"/>
                    </a:lnTo>
                    <a:lnTo>
                      <a:pt x="136" y="114"/>
                    </a:lnTo>
                    <a:lnTo>
                      <a:pt x="136" y="114"/>
                    </a:lnTo>
                    <a:lnTo>
                      <a:pt x="143" y="113"/>
                    </a:lnTo>
                    <a:lnTo>
                      <a:pt x="150" y="109"/>
                    </a:lnTo>
                    <a:lnTo>
                      <a:pt x="157" y="105"/>
                    </a:lnTo>
                    <a:lnTo>
                      <a:pt x="161" y="102"/>
                    </a:lnTo>
                    <a:lnTo>
                      <a:pt x="161" y="102"/>
                    </a:lnTo>
                    <a:lnTo>
                      <a:pt x="166" y="101"/>
                    </a:lnTo>
                    <a:lnTo>
                      <a:pt x="171" y="101"/>
                    </a:lnTo>
                    <a:lnTo>
                      <a:pt x="182" y="96"/>
                    </a:lnTo>
                    <a:lnTo>
                      <a:pt x="193" y="89"/>
                    </a:lnTo>
                    <a:lnTo>
                      <a:pt x="205" y="82"/>
                    </a:lnTo>
                    <a:lnTo>
                      <a:pt x="225" y="66"/>
                    </a:lnTo>
                    <a:lnTo>
                      <a:pt x="232" y="58"/>
                    </a:lnTo>
                    <a:lnTo>
                      <a:pt x="232" y="58"/>
                    </a:lnTo>
                    <a:lnTo>
                      <a:pt x="243" y="54"/>
                    </a:lnTo>
                    <a:lnTo>
                      <a:pt x="264" y="47"/>
                    </a:lnTo>
                    <a:lnTo>
                      <a:pt x="298" y="34"/>
                    </a:lnTo>
                    <a:lnTo>
                      <a:pt x="298" y="34"/>
                    </a:lnTo>
                    <a:lnTo>
                      <a:pt x="300" y="25"/>
                    </a:lnTo>
                    <a:lnTo>
                      <a:pt x="309" y="16"/>
                    </a:lnTo>
                    <a:lnTo>
                      <a:pt x="318" y="6"/>
                    </a:lnTo>
                    <a:lnTo>
                      <a:pt x="328" y="0"/>
                    </a:lnTo>
                    <a:lnTo>
                      <a:pt x="328" y="0"/>
                    </a:lnTo>
                    <a:lnTo>
                      <a:pt x="339" y="4"/>
                    </a:lnTo>
                    <a:lnTo>
                      <a:pt x="353" y="9"/>
                    </a:lnTo>
                    <a:lnTo>
                      <a:pt x="366" y="12"/>
                    </a:lnTo>
                    <a:lnTo>
                      <a:pt x="371" y="13"/>
                    </a:lnTo>
                    <a:lnTo>
                      <a:pt x="373" y="12"/>
                    </a:lnTo>
                    <a:lnTo>
                      <a:pt x="373" y="12"/>
                    </a:lnTo>
                    <a:lnTo>
                      <a:pt x="384" y="24"/>
                    </a:lnTo>
                    <a:lnTo>
                      <a:pt x="389" y="30"/>
                    </a:lnTo>
                    <a:lnTo>
                      <a:pt x="389" y="34"/>
                    </a:lnTo>
                    <a:lnTo>
                      <a:pt x="389" y="35"/>
                    </a:lnTo>
                    <a:lnTo>
                      <a:pt x="396" y="36"/>
                    </a:lnTo>
                    <a:lnTo>
                      <a:pt x="410" y="52"/>
                    </a:lnTo>
                    <a:lnTo>
                      <a:pt x="410" y="52"/>
                    </a:lnTo>
                    <a:lnTo>
                      <a:pt x="412" y="52"/>
                    </a:lnTo>
                    <a:lnTo>
                      <a:pt x="414" y="53"/>
                    </a:lnTo>
                    <a:lnTo>
                      <a:pt x="412" y="55"/>
                    </a:lnTo>
                    <a:lnTo>
                      <a:pt x="430" y="133"/>
                    </a:lnTo>
                    <a:lnTo>
                      <a:pt x="430" y="133"/>
                    </a:lnTo>
                    <a:lnTo>
                      <a:pt x="425" y="133"/>
                    </a:lnTo>
                    <a:lnTo>
                      <a:pt x="421" y="133"/>
                    </a:lnTo>
                    <a:lnTo>
                      <a:pt x="416" y="134"/>
                    </a:lnTo>
                    <a:lnTo>
                      <a:pt x="423" y="140"/>
                    </a:lnTo>
                    <a:lnTo>
                      <a:pt x="405" y="152"/>
                    </a:lnTo>
                    <a:lnTo>
                      <a:pt x="387" y="154"/>
                    </a:lnTo>
                    <a:lnTo>
                      <a:pt x="403" y="220"/>
                    </a:lnTo>
                    <a:lnTo>
                      <a:pt x="300" y="299"/>
                    </a:lnTo>
                    <a:lnTo>
                      <a:pt x="300" y="299"/>
                    </a:lnTo>
                    <a:lnTo>
                      <a:pt x="289" y="294"/>
                    </a:lnTo>
                    <a:lnTo>
                      <a:pt x="282" y="291"/>
                    </a:lnTo>
                    <a:lnTo>
                      <a:pt x="264" y="280"/>
                    </a:lnTo>
                    <a:lnTo>
                      <a:pt x="252" y="276"/>
                    </a:lnTo>
                    <a:lnTo>
                      <a:pt x="239" y="273"/>
                    </a:lnTo>
                    <a:lnTo>
                      <a:pt x="223" y="270"/>
                    </a:lnTo>
                    <a:lnTo>
                      <a:pt x="202" y="269"/>
                    </a:lnTo>
                    <a:lnTo>
                      <a:pt x="202" y="269"/>
                    </a:lnTo>
                    <a:lnTo>
                      <a:pt x="191" y="268"/>
                    </a:lnTo>
                    <a:lnTo>
                      <a:pt x="180" y="266"/>
                    </a:lnTo>
                    <a:lnTo>
                      <a:pt x="180" y="261"/>
                    </a:lnTo>
                    <a:lnTo>
                      <a:pt x="180" y="261"/>
                    </a:lnTo>
                    <a:lnTo>
                      <a:pt x="155" y="250"/>
                    </a:lnTo>
                    <a:lnTo>
                      <a:pt x="116" y="232"/>
                    </a:lnTo>
                    <a:lnTo>
                      <a:pt x="98" y="223"/>
                    </a:lnTo>
                    <a:lnTo>
                      <a:pt x="84" y="214"/>
                    </a:lnTo>
                    <a:lnTo>
                      <a:pt x="75" y="207"/>
                    </a:lnTo>
                    <a:lnTo>
                      <a:pt x="73" y="203"/>
                    </a:lnTo>
                    <a:lnTo>
                      <a:pt x="70" y="201"/>
                    </a:lnTo>
                    <a:lnTo>
                      <a:pt x="66" y="200"/>
                    </a:lnTo>
                    <a:lnTo>
                      <a:pt x="66" y="200"/>
                    </a:lnTo>
                    <a:lnTo>
                      <a:pt x="59" y="199"/>
                    </a:lnTo>
                    <a:lnTo>
                      <a:pt x="52" y="198"/>
                    </a:lnTo>
                    <a:lnTo>
                      <a:pt x="41" y="193"/>
                    </a:lnTo>
                    <a:lnTo>
                      <a:pt x="41" y="187"/>
                    </a:lnTo>
                    <a:lnTo>
                      <a:pt x="41" y="187"/>
                    </a:lnTo>
                    <a:lnTo>
                      <a:pt x="39" y="186"/>
                    </a:lnTo>
                    <a:lnTo>
                      <a:pt x="36" y="184"/>
                    </a:lnTo>
                    <a:lnTo>
                      <a:pt x="36" y="184"/>
                    </a:lnTo>
                    <a:lnTo>
                      <a:pt x="34" y="186"/>
                    </a:lnTo>
                    <a:lnTo>
                      <a:pt x="32" y="187"/>
                    </a:lnTo>
                    <a:lnTo>
                      <a:pt x="29" y="190"/>
                    </a:lnTo>
                    <a:lnTo>
                      <a:pt x="23" y="189"/>
                    </a:lnTo>
                    <a:lnTo>
                      <a:pt x="23" y="189"/>
                    </a:lnTo>
                    <a:lnTo>
                      <a:pt x="20" y="186"/>
                    </a:lnTo>
                    <a:lnTo>
                      <a:pt x="16" y="183"/>
                    </a:lnTo>
                    <a:lnTo>
                      <a:pt x="9" y="181"/>
                    </a:lnTo>
                    <a:lnTo>
                      <a:pt x="2" y="180"/>
                    </a:lnTo>
                    <a:lnTo>
                      <a:pt x="0" y="18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40"/>
              <p:cNvSpPr>
                <a:spLocks/>
              </p:cNvSpPr>
              <p:nvPr/>
            </p:nvSpPr>
            <p:spPr bwMode="auto">
              <a:xfrm rot="16200000">
                <a:off x="6095800" y="3880598"/>
                <a:ext cx="956270" cy="845996"/>
              </a:xfrm>
              <a:custGeom>
                <a:avLst/>
                <a:gdLst>
                  <a:gd name="T0" fmla="*/ 589 w 628"/>
                  <a:gd name="T1" fmla="*/ 0 h 319"/>
                  <a:gd name="T2" fmla="*/ 421 w 628"/>
                  <a:gd name="T3" fmla="*/ 21 h 319"/>
                  <a:gd name="T4" fmla="*/ 332 w 628"/>
                  <a:gd name="T5" fmla="*/ 36 h 319"/>
                  <a:gd name="T6" fmla="*/ 257 w 628"/>
                  <a:gd name="T7" fmla="*/ 53 h 319"/>
                  <a:gd name="T8" fmla="*/ 253 w 628"/>
                  <a:gd name="T9" fmla="*/ 57 h 319"/>
                  <a:gd name="T10" fmla="*/ 232 w 628"/>
                  <a:gd name="T11" fmla="*/ 60 h 319"/>
                  <a:gd name="T12" fmla="*/ 218 w 628"/>
                  <a:gd name="T13" fmla="*/ 66 h 319"/>
                  <a:gd name="T14" fmla="*/ 200 w 628"/>
                  <a:gd name="T15" fmla="*/ 59 h 319"/>
                  <a:gd name="T16" fmla="*/ 182 w 628"/>
                  <a:gd name="T17" fmla="*/ 59 h 319"/>
                  <a:gd name="T18" fmla="*/ 164 w 628"/>
                  <a:gd name="T19" fmla="*/ 55 h 319"/>
                  <a:gd name="T20" fmla="*/ 152 w 628"/>
                  <a:gd name="T21" fmla="*/ 55 h 319"/>
                  <a:gd name="T22" fmla="*/ 121 w 628"/>
                  <a:gd name="T23" fmla="*/ 60 h 319"/>
                  <a:gd name="T24" fmla="*/ 98 w 628"/>
                  <a:gd name="T25" fmla="*/ 63 h 319"/>
                  <a:gd name="T26" fmla="*/ 73 w 628"/>
                  <a:gd name="T27" fmla="*/ 62 h 319"/>
                  <a:gd name="T28" fmla="*/ 55 w 628"/>
                  <a:gd name="T29" fmla="*/ 68 h 319"/>
                  <a:gd name="T30" fmla="*/ 23 w 628"/>
                  <a:gd name="T31" fmla="*/ 76 h 319"/>
                  <a:gd name="T32" fmla="*/ 4 w 628"/>
                  <a:gd name="T33" fmla="*/ 80 h 319"/>
                  <a:gd name="T34" fmla="*/ 25 w 628"/>
                  <a:gd name="T35" fmla="*/ 249 h 319"/>
                  <a:gd name="T36" fmla="*/ 7 w 628"/>
                  <a:gd name="T37" fmla="*/ 251 h 319"/>
                  <a:gd name="T38" fmla="*/ 0 w 628"/>
                  <a:gd name="T39" fmla="*/ 262 h 319"/>
                  <a:gd name="T40" fmla="*/ 16 w 628"/>
                  <a:gd name="T41" fmla="*/ 263 h 319"/>
                  <a:gd name="T42" fmla="*/ 23 w 628"/>
                  <a:gd name="T43" fmla="*/ 263 h 319"/>
                  <a:gd name="T44" fmla="*/ 41 w 628"/>
                  <a:gd name="T45" fmla="*/ 259 h 319"/>
                  <a:gd name="T46" fmla="*/ 48 w 628"/>
                  <a:gd name="T47" fmla="*/ 259 h 319"/>
                  <a:gd name="T48" fmla="*/ 61 w 628"/>
                  <a:gd name="T49" fmla="*/ 261 h 319"/>
                  <a:gd name="T50" fmla="*/ 68 w 628"/>
                  <a:gd name="T51" fmla="*/ 267 h 319"/>
                  <a:gd name="T52" fmla="*/ 64 w 628"/>
                  <a:gd name="T53" fmla="*/ 271 h 319"/>
                  <a:gd name="T54" fmla="*/ 59 w 628"/>
                  <a:gd name="T55" fmla="*/ 283 h 319"/>
                  <a:gd name="T56" fmla="*/ 59 w 628"/>
                  <a:gd name="T57" fmla="*/ 289 h 319"/>
                  <a:gd name="T58" fmla="*/ 61 w 628"/>
                  <a:gd name="T59" fmla="*/ 294 h 319"/>
                  <a:gd name="T60" fmla="*/ 98 w 628"/>
                  <a:gd name="T61" fmla="*/ 290 h 319"/>
                  <a:gd name="T62" fmla="*/ 123 w 628"/>
                  <a:gd name="T63" fmla="*/ 290 h 319"/>
                  <a:gd name="T64" fmla="*/ 187 w 628"/>
                  <a:gd name="T65" fmla="*/ 302 h 319"/>
                  <a:gd name="T66" fmla="*/ 230 w 628"/>
                  <a:gd name="T67" fmla="*/ 313 h 319"/>
                  <a:gd name="T68" fmla="*/ 250 w 628"/>
                  <a:gd name="T69" fmla="*/ 319 h 319"/>
                  <a:gd name="T70" fmla="*/ 255 w 628"/>
                  <a:gd name="T71" fmla="*/ 316 h 319"/>
                  <a:gd name="T72" fmla="*/ 255 w 628"/>
                  <a:gd name="T73" fmla="*/ 312 h 319"/>
                  <a:gd name="T74" fmla="*/ 255 w 628"/>
                  <a:gd name="T75" fmla="*/ 306 h 319"/>
                  <a:gd name="T76" fmla="*/ 259 w 628"/>
                  <a:gd name="T77" fmla="*/ 301 h 319"/>
                  <a:gd name="T78" fmla="*/ 268 w 628"/>
                  <a:gd name="T79" fmla="*/ 299 h 319"/>
                  <a:gd name="T80" fmla="*/ 296 w 628"/>
                  <a:gd name="T81" fmla="*/ 294 h 319"/>
                  <a:gd name="T82" fmla="*/ 314 w 628"/>
                  <a:gd name="T83" fmla="*/ 289 h 319"/>
                  <a:gd name="T84" fmla="*/ 323 w 628"/>
                  <a:gd name="T85" fmla="*/ 280 h 319"/>
                  <a:gd name="T86" fmla="*/ 364 w 628"/>
                  <a:gd name="T87" fmla="*/ 269 h 319"/>
                  <a:gd name="T88" fmla="*/ 380 w 628"/>
                  <a:gd name="T89" fmla="*/ 267 h 319"/>
                  <a:gd name="T90" fmla="*/ 391 w 628"/>
                  <a:gd name="T91" fmla="*/ 250 h 319"/>
                  <a:gd name="T92" fmla="*/ 398 w 628"/>
                  <a:gd name="T93" fmla="*/ 249 h 319"/>
                  <a:gd name="T94" fmla="*/ 412 w 628"/>
                  <a:gd name="T95" fmla="*/ 241 h 319"/>
                  <a:gd name="T96" fmla="*/ 416 w 628"/>
                  <a:gd name="T97" fmla="*/ 238 h 319"/>
                  <a:gd name="T98" fmla="*/ 426 w 628"/>
                  <a:gd name="T99" fmla="*/ 237 h 319"/>
                  <a:gd name="T100" fmla="*/ 448 w 628"/>
                  <a:gd name="T101" fmla="*/ 225 h 319"/>
                  <a:gd name="T102" fmla="*/ 480 w 628"/>
                  <a:gd name="T103" fmla="*/ 202 h 319"/>
                  <a:gd name="T104" fmla="*/ 487 w 628"/>
                  <a:gd name="T105" fmla="*/ 194 h 319"/>
                  <a:gd name="T106" fmla="*/ 519 w 628"/>
                  <a:gd name="T107" fmla="*/ 183 h 319"/>
                  <a:gd name="T108" fmla="*/ 553 w 628"/>
                  <a:gd name="T109" fmla="*/ 170 h 319"/>
                  <a:gd name="T110" fmla="*/ 564 w 628"/>
                  <a:gd name="T111" fmla="*/ 152 h 319"/>
                  <a:gd name="T112" fmla="*/ 583 w 628"/>
                  <a:gd name="T113" fmla="*/ 136 h 319"/>
                  <a:gd name="T114" fmla="*/ 592 w 628"/>
                  <a:gd name="T115" fmla="*/ 139 h 319"/>
                  <a:gd name="T116" fmla="*/ 617 w 628"/>
                  <a:gd name="T117" fmla="*/ 147 h 319"/>
                  <a:gd name="T118" fmla="*/ 628 w 628"/>
                  <a:gd name="T119" fmla="*/ 148 h 319"/>
                  <a:gd name="T120" fmla="*/ 608 w 628"/>
                  <a:gd name="T121" fmla="*/ 74 h 319"/>
                  <a:gd name="T122" fmla="*/ 589 w 628"/>
                  <a:gd name="T1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8" h="319">
                    <a:moveTo>
                      <a:pt x="589" y="0"/>
                    </a:moveTo>
                    <a:lnTo>
                      <a:pt x="589" y="0"/>
                    </a:lnTo>
                    <a:lnTo>
                      <a:pt x="510" y="11"/>
                    </a:lnTo>
                    <a:lnTo>
                      <a:pt x="421" y="21"/>
                    </a:lnTo>
                    <a:lnTo>
                      <a:pt x="375" y="29"/>
                    </a:lnTo>
                    <a:lnTo>
                      <a:pt x="332" y="36"/>
                    </a:lnTo>
                    <a:lnTo>
                      <a:pt x="294" y="43"/>
                    </a:lnTo>
                    <a:lnTo>
                      <a:pt x="257" y="53"/>
                    </a:lnTo>
                    <a:lnTo>
                      <a:pt x="257" y="53"/>
                    </a:lnTo>
                    <a:lnTo>
                      <a:pt x="253" y="57"/>
                    </a:lnTo>
                    <a:lnTo>
                      <a:pt x="243" y="62"/>
                    </a:lnTo>
                    <a:lnTo>
                      <a:pt x="232" y="60"/>
                    </a:lnTo>
                    <a:lnTo>
                      <a:pt x="218" y="66"/>
                    </a:lnTo>
                    <a:lnTo>
                      <a:pt x="218" y="66"/>
                    </a:lnTo>
                    <a:lnTo>
                      <a:pt x="200" y="59"/>
                    </a:lnTo>
                    <a:lnTo>
                      <a:pt x="200" y="59"/>
                    </a:lnTo>
                    <a:lnTo>
                      <a:pt x="191" y="60"/>
                    </a:lnTo>
                    <a:lnTo>
                      <a:pt x="182" y="59"/>
                    </a:lnTo>
                    <a:lnTo>
                      <a:pt x="171" y="57"/>
                    </a:lnTo>
                    <a:lnTo>
                      <a:pt x="164" y="55"/>
                    </a:lnTo>
                    <a:lnTo>
                      <a:pt x="164" y="55"/>
                    </a:lnTo>
                    <a:lnTo>
                      <a:pt x="152" y="55"/>
                    </a:lnTo>
                    <a:lnTo>
                      <a:pt x="141" y="56"/>
                    </a:lnTo>
                    <a:lnTo>
                      <a:pt x="121" y="60"/>
                    </a:lnTo>
                    <a:lnTo>
                      <a:pt x="109" y="62"/>
                    </a:lnTo>
                    <a:lnTo>
                      <a:pt x="98" y="63"/>
                    </a:lnTo>
                    <a:lnTo>
                      <a:pt x="86" y="63"/>
                    </a:lnTo>
                    <a:lnTo>
                      <a:pt x="73" y="62"/>
                    </a:lnTo>
                    <a:lnTo>
                      <a:pt x="73" y="62"/>
                    </a:lnTo>
                    <a:lnTo>
                      <a:pt x="55" y="68"/>
                    </a:lnTo>
                    <a:lnTo>
                      <a:pt x="34" y="72"/>
                    </a:lnTo>
                    <a:lnTo>
                      <a:pt x="23" y="76"/>
                    </a:lnTo>
                    <a:lnTo>
                      <a:pt x="16" y="76"/>
                    </a:lnTo>
                    <a:lnTo>
                      <a:pt x="4" y="80"/>
                    </a:lnTo>
                    <a:lnTo>
                      <a:pt x="25" y="249"/>
                    </a:lnTo>
                    <a:lnTo>
                      <a:pt x="25" y="249"/>
                    </a:lnTo>
                    <a:lnTo>
                      <a:pt x="11" y="250"/>
                    </a:lnTo>
                    <a:lnTo>
                      <a:pt x="7" y="251"/>
                    </a:lnTo>
                    <a:lnTo>
                      <a:pt x="0" y="253"/>
                    </a:lnTo>
                    <a:lnTo>
                      <a:pt x="0" y="262"/>
                    </a:lnTo>
                    <a:lnTo>
                      <a:pt x="0" y="262"/>
                    </a:lnTo>
                    <a:lnTo>
                      <a:pt x="16" y="263"/>
                    </a:lnTo>
                    <a:lnTo>
                      <a:pt x="16" y="263"/>
                    </a:lnTo>
                    <a:lnTo>
                      <a:pt x="23" y="263"/>
                    </a:lnTo>
                    <a:lnTo>
                      <a:pt x="32" y="262"/>
                    </a:lnTo>
                    <a:lnTo>
                      <a:pt x="41" y="259"/>
                    </a:lnTo>
                    <a:lnTo>
                      <a:pt x="48" y="259"/>
                    </a:lnTo>
                    <a:lnTo>
                      <a:pt x="48" y="259"/>
                    </a:lnTo>
                    <a:lnTo>
                      <a:pt x="55" y="259"/>
                    </a:lnTo>
                    <a:lnTo>
                      <a:pt x="61" y="261"/>
                    </a:lnTo>
                    <a:lnTo>
                      <a:pt x="66" y="263"/>
                    </a:lnTo>
                    <a:lnTo>
                      <a:pt x="68" y="267"/>
                    </a:lnTo>
                    <a:lnTo>
                      <a:pt x="68" y="267"/>
                    </a:lnTo>
                    <a:lnTo>
                      <a:pt x="64" y="271"/>
                    </a:lnTo>
                    <a:lnTo>
                      <a:pt x="59" y="277"/>
                    </a:lnTo>
                    <a:lnTo>
                      <a:pt x="59" y="283"/>
                    </a:lnTo>
                    <a:lnTo>
                      <a:pt x="59" y="289"/>
                    </a:lnTo>
                    <a:lnTo>
                      <a:pt x="59" y="289"/>
                    </a:lnTo>
                    <a:lnTo>
                      <a:pt x="61" y="294"/>
                    </a:lnTo>
                    <a:lnTo>
                      <a:pt x="61" y="294"/>
                    </a:lnTo>
                    <a:lnTo>
                      <a:pt x="86" y="292"/>
                    </a:lnTo>
                    <a:lnTo>
                      <a:pt x="98" y="290"/>
                    </a:lnTo>
                    <a:lnTo>
                      <a:pt x="111" y="290"/>
                    </a:lnTo>
                    <a:lnTo>
                      <a:pt x="123" y="290"/>
                    </a:lnTo>
                    <a:lnTo>
                      <a:pt x="123" y="290"/>
                    </a:lnTo>
                    <a:lnTo>
                      <a:pt x="187" y="302"/>
                    </a:lnTo>
                    <a:lnTo>
                      <a:pt x="214" y="308"/>
                    </a:lnTo>
                    <a:lnTo>
                      <a:pt x="230" y="313"/>
                    </a:lnTo>
                    <a:lnTo>
                      <a:pt x="243" y="318"/>
                    </a:lnTo>
                    <a:lnTo>
                      <a:pt x="250" y="319"/>
                    </a:lnTo>
                    <a:lnTo>
                      <a:pt x="253" y="316"/>
                    </a:lnTo>
                    <a:lnTo>
                      <a:pt x="255" y="316"/>
                    </a:lnTo>
                    <a:lnTo>
                      <a:pt x="255" y="316"/>
                    </a:lnTo>
                    <a:lnTo>
                      <a:pt x="255" y="312"/>
                    </a:lnTo>
                    <a:lnTo>
                      <a:pt x="255" y="312"/>
                    </a:lnTo>
                    <a:lnTo>
                      <a:pt x="255" y="306"/>
                    </a:lnTo>
                    <a:lnTo>
                      <a:pt x="257" y="304"/>
                    </a:lnTo>
                    <a:lnTo>
                      <a:pt x="259" y="301"/>
                    </a:lnTo>
                    <a:lnTo>
                      <a:pt x="259" y="301"/>
                    </a:lnTo>
                    <a:lnTo>
                      <a:pt x="268" y="299"/>
                    </a:lnTo>
                    <a:lnTo>
                      <a:pt x="278" y="298"/>
                    </a:lnTo>
                    <a:lnTo>
                      <a:pt x="296" y="294"/>
                    </a:lnTo>
                    <a:lnTo>
                      <a:pt x="305" y="293"/>
                    </a:lnTo>
                    <a:lnTo>
                      <a:pt x="314" y="289"/>
                    </a:lnTo>
                    <a:lnTo>
                      <a:pt x="319" y="286"/>
                    </a:lnTo>
                    <a:lnTo>
                      <a:pt x="323" y="280"/>
                    </a:lnTo>
                    <a:lnTo>
                      <a:pt x="353" y="275"/>
                    </a:lnTo>
                    <a:lnTo>
                      <a:pt x="364" y="269"/>
                    </a:lnTo>
                    <a:lnTo>
                      <a:pt x="380" y="267"/>
                    </a:lnTo>
                    <a:lnTo>
                      <a:pt x="380" y="267"/>
                    </a:lnTo>
                    <a:lnTo>
                      <a:pt x="387" y="258"/>
                    </a:lnTo>
                    <a:lnTo>
                      <a:pt x="391" y="250"/>
                    </a:lnTo>
                    <a:lnTo>
                      <a:pt x="391" y="250"/>
                    </a:lnTo>
                    <a:lnTo>
                      <a:pt x="398" y="249"/>
                    </a:lnTo>
                    <a:lnTo>
                      <a:pt x="405" y="245"/>
                    </a:lnTo>
                    <a:lnTo>
                      <a:pt x="412" y="241"/>
                    </a:lnTo>
                    <a:lnTo>
                      <a:pt x="416" y="238"/>
                    </a:lnTo>
                    <a:lnTo>
                      <a:pt x="416" y="238"/>
                    </a:lnTo>
                    <a:lnTo>
                      <a:pt x="421" y="237"/>
                    </a:lnTo>
                    <a:lnTo>
                      <a:pt x="426" y="237"/>
                    </a:lnTo>
                    <a:lnTo>
                      <a:pt x="437" y="232"/>
                    </a:lnTo>
                    <a:lnTo>
                      <a:pt x="448" y="225"/>
                    </a:lnTo>
                    <a:lnTo>
                      <a:pt x="460" y="218"/>
                    </a:lnTo>
                    <a:lnTo>
                      <a:pt x="480" y="202"/>
                    </a:lnTo>
                    <a:lnTo>
                      <a:pt x="487" y="194"/>
                    </a:lnTo>
                    <a:lnTo>
                      <a:pt x="487" y="194"/>
                    </a:lnTo>
                    <a:lnTo>
                      <a:pt x="498" y="190"/>
                    </a:lnTo>
                    <a:lnTo>
                      <a:pt x="519" y="183"/>
                    </a:lnTo>
                    <a:lnTo>
                      <a:pt x="553" y="170"/>
                    </a:lnTo>
                    <a:lnTo>
                      <a:pt x="553" y="170"/>
                    </a:lnTo>
                    <a:lnTo>
                      <a:pt x="555" y="161"/>
                    </a:lnTo>
                    <a:lnTo>
                      <a:pt x="564" y="152"/>
                    </a:lnTo>
                    <a:lnTo>
                      <a:pt x="573" y="142"/>
                    </a:lnTo>
                    <a:lnTo>
                      <a:pt x="583" y="136"/>
                    </a:lnTo>
                    <a:lnTo>
                      <a:pt x="583" y="136"/>
                    </a:lnTo>
                    <a:lnTo>
                      <a:pt x="592" y="139"/>
                    </a:lnTo>
                    <a:lnTo>
                      <a:pt x="605" y="143"/>
                    </a:lnTo>
                    <a:lnTo>
                      <a:pt x="617" y="147"/>
                    </a:lnTo>
                    <a:lnTo>
                      <a:pt x="626" y="149"/>
                    </a:lnTo>
                    <a:lnTo>
                      <a:pt x="628" y="148"/>
                    </a:lnTo>
                    <a:lnTo>
                      <a:pt x="628" y="148"/>
                    </a:lnTo>
                    <a:lnTo>
                      <a:pt x="608" y="74"/>
                    </a:lnTo>
                    <a:lnTo>
                      <a:pt x="589" y="0"/>
                    </a:lnTo>
                    <a:lnTo>
                      <a:pt x="589"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41"/>
              <p:cNvSpPr>
                <a:spLocks/>
              </p:cNvSpPr>
              <p:nvPr/>
            </p:nvSpPr>
            <p:spPr bwMode="auto">
              <a:xfrm rot="16200000">
                <a:off x="6025774" y="4556711"/>
                <a:ext cx="1167928" cy="1410878"/>
              </a:xfrm>
              <a:custGeom>
                <a:avLst/>
                <a:gdLst>
                  <a:gd name="T0" fmla="*/ 701 w 767"/>
                  <a:gd name="T1" fmla="*/ 1 h 532"/>
                  <a:gd name="T2" fmla="*/ 669 w 767"/>
                  <a:gd name="T3" fmla="*/ 8 h 532"/>
                  <a:gd name="T4" fmla="*/ 658 w 767"/>
                  <a:gd name="T5" fmla="*/ 16 h 532"/>
                  <a:gd name="T6" fmla="*/ 635 w 767"/>
                  <a:gd name="T7" fmla="*/ 18 h 532"/>
                  <a:gd name="T8" fmla="*/ 615 w 767"/>
                  <a:gd name="T9" fmla="*/ 16 h 532"/>
                  <a:gd name="T10" fmla="*/ 640 w 767"/>
                  <a:gd name="T11" fmla="*/ 31 h 532"/>
                  <a:gd name="T12" fmla="*/ 647 w 767"/>
                  <a:gd name="T13" fmla="*/ 42 h 532"/>
                  <a:gd name="T14" fmla="*/ 642 w 767"/>
                  <a:gd name="T15" fmla="*/ 64 h 532"/>
                  <a:gd name="T16" fmla="*/ 640 w 767"/>
                  <a:gd name="T17" fmla="*/ 81 h 532"/>
                  <a:gd name="T18" fmla="*/ 612 w 767"/>
                  <a:gd name="T19" fmla="*/ 124 h 532"/>
                  <a:gd name="T20" fmla="*/ 615 w 767"/>
                  <a:gd name="T21" fmla="*/ 135 h 532"/>
                  <a:gd name="T22" fmla="*/ 606 w 767"/>
                  <a:gd name="T23" fmla="*/ 136 h 532"/>
                  <a:gd name="T24" fmla="*/ 569 w 767"/>
                  <a:gd name="T25" fmla="*/ 154 h 532"/>
                  <a:gd name="T26" fmla="*/ 558 w 767"/>
                  <a:gd name="T27" fmla="*/ 153 h 532"/>
                  <a:gd name="T28" fmla="*/ 560 w 767"/>
                  <a:gd name="T29" fmla="*/ 148 h 532"/>
                  <a:gd name="T30" fmla="*/ 565 w 767"/>
                  <a:gd name="T31" fmla="*/ 174 h 532"/>
                  <a:gd name="T32" fmla="*/ 578 w 767"/>
                  <a:gd name="T33" fmla="*/ 190 h 532"/>
                  <a:gd name="T34" fmla="*/ 606 w 767"/>
                  <a:gd name="T35" fmla="*/ 214 h 532"/>
                  <a:gd name="T36" fmla="*/ 594 w 767"/>
                  <a:gd name="T37" fmla="*/ 265 h 532"/>
                  <a:gd name="T38" fmla="*/ 553 w 767"/>
                  <a:gd name="T39" fmla="*/ 288 h 532"/>
                  <a:gd name="T40" fmla="*/ 528 w 767"/>
                  <a:gd name="T41" fmla="*/ 300 h 532"/>
                  <a:gd name="T42" fmla="*/ 492 w 767"/>
                  <a:gd name="T43" fmla="*/ 330 h 532"/>
                  <a:gd name="T44" fmla="*/ 446 w 767"/>
                  <a:gd name="T45" fmla="*/ 336 h 532"/>
                  <a:gd name="T46" fmla="*/ 376 w 767"/>
                  <a:gd name="T47" fmla="*/ 330 h 532"/>
                  <a:gd name="T48" fmla="*/ 321 w 767"/>
                  <a:gd name="T49" fmla="*/ 344 h 532"/>
                  <a:gd name="T50" fmla="*/ 357 w 767"/>
                  <a:gd name="T51" fmla="*/ 340 h 532"/>
                  <a:gd name="T52" fmla="*/ 355 w 767"/>
                  <a:gd name="T53" fmla="*/ 356 h 532"/>
                  <a:gd name="T54" fmla="*/ 328 w 767"/>
                  <a:gd name="T55" fmla="*/ 356 h 532"/>
                  <a:gd name="T56" fmla="*/ 276 w 767"/>
                  <a:gd name="T57" fmla="*/ 354 h 532"/>
                  <a:gd name="T58" fmla="*/ 210 w 767"/>
                  <a:gd name="T59" fmla="*/ 383 h 532"/>
                  <a:gd name="T60" fmla="*/ 194 w 767"/>
                  <a:gd name="T61" fmla="*/ 394 h 532"/>
                  <a:gd name="T62" fmla="*/ 157 w 767"/>
                  <a:gd name="T63" fmla="*/ 411 h 532"/>
                  <a:gd name="T64" fmla="*/ 84 w 767"/>
                  <a:gd name="T65" fmla="*/ 442 h 532"/>
                  <a:gd name="T66" fmla="*/ 18 w 767"/>
                  <a:gd name="T67" fmla="*/ 482 h 532"/>
                  <a:gd name="T68" fmla="*/ 18 w 767"/>
                  <a:gd name="T69" fmla="*/ 473 h 532"/>
                  <a:gd name="T70" fmla="*/ 0 w 767"/>
                  <a:gd name="T71" fmla="*/ 483 h 532"/>
                  <a:gd name="T72" fmla="*/ 27 w 767"/>
                  <a:gd name="T73" fmla="*/ 519 h 532"/>
                  <a:gd name="T74" fmla="*/ 59 w 767"/>
                  <a:gd name="T75" fmla="*/ 522 h 532"/>
                  <a:gd name="T76" fmla="*/ 114 w 767"/>
                  <a:gd name="T77" fmla="*/ 527 h 532"/>
                  <a:gd name="T78" fmla="*/ 185 w 767"/>
                  <a:gd name="T79" fmla="*/ 528 h 532"/>
                  <a:gd name="T80" fmla="*/ 305 w 767"/>
                  <a:gd name="T81" fmla="*/ 510 h 532"/>
                  <a:gd name="T82" fmla="*/ 412 w 767"/>
                  <a:gd name="T83" fmla="*/ 476 h 532"/>
                  <a:gd name="T84" fmla="*/ 449 w 767"/>
                  <a:gd name="T85" fmla="*/ 470 h 532"/>
                  <a:gd name="T86" fmla="*/ 528 w 767"/>
                  <a:gd name="T87" fmla="*/ 450 h 532"/>
                  <a:gd name="T88" fmla="*/ 701 w 767"/>
                  <a:gd name="T89" fmla="*/ 398 h 532"/>
                  <a:gd name="T90" fmla="*/ 717 w 767"/>
                  <a:gd name="T91" fmla="*/ 391 h 532"/>
                  <a:gd name="T92" fmla="*/ 758 w 767"/>
                  <a:gd name="T93" fmla="*/ 382 h 532"/>
                  <a:gd name="T94" fmla="*/ 767 w 767"/>
                  <a:gd name="T95" fmla="*/ 360 h 532"/>
                  <a:gd name="T96" fmla="*/ 747 w 767"/>
                  <a:gd name="T97" fmla="*/ 352 h 532"/>
                  <a:gd name="T98" fmla="*/ 715 w 767"/>
                  <a:gd name="T99" fmla="*/ 356 h 532"/>
                  <a:gd name="T100" fmla="*/ 710 w 767"/>
                  <a:gd name="T101" fmla="*/ 343 h 532"/>
                  <a:gd name="T102" fmla="*/ 733 w 767"/>
                  <a:gd name="T103" fmla="*/ 16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7" h="532">
                    <a:moveTo>
                      <a:pt x="742" y="164"/>
                    </a:moveTo>
                    <a:lnTo>
                      <a:pt x="713" y="1"/>
                    </a:lnTo>
                    <a:lnTo>
                      <a:pt x="713" y="1"/>
                    </a:lnTo>
                    <a:lnTo>
                      <a:pt x="703" y="2"/>
                    </a:lnTo>
                    <a:lnTo>
                      <a:pt x="701" y="1"/>
                    </a:lnTo>
                    <a:lnTo>
                      <a:pt x="699" y="0"/>
                    </a:lnTo>
                    <a:lnTo>
                      <a:pt x="688" y="0"/>
                    </a:lnTo>
                    <a:lnTo>
                      <a:pt x="688" y="0"/>
                    </a:lnTo>
                    <a:lnTo>
                      <a:pt x="678" y="5"/>
                    </a:lnTo>
                    <a:lnTo>
                      <a:pt x="669" y="8"/>
                    </a:lnTo>
                    <a:lnTo>
                      <a:pt x="669" y="10"/>
                    </a:lnTo>
                    <a:lnTo>
                      <a:pt x="669" y="10"/>
                    </a:lnTo>
                    <a:lnTo>
                      <a:pt x="665" y="14"/>
                    </a:lnTo>
                    <a:lnTo>
                      <a:pt x="658" y="16"/>
                    </a:lnTo>
                    <a:lnTo>
                      <a:pt x="658" y="16"/>
                    </a:lnTo>
                    <a:lnTo>
                      <a:pt x="649" y="14"/>
                    </a:lnTo>
                    <a:lnTo>
                      <a:pt x="642" y="13"/>
                    </a:lnTo>
                    <a:lnTo>
                      <a:pt x="642" y="13"/>
                    </a:lnTo>
                    <a:lnTo>
                      <a:pt x="637" y="16"/>
                    </a:lnTo>
                    <a:lnTo>
                      <a:pt x="635" y="18"/>
                    </a:lnTo>
                    <a:lnTo>
                      <a:pt x="631" y="18"/>
                    </a:lnTo>
                    <a:lnTo>
                      <a:pt x="626" y="14"/>
                    </a:lnTo>
                    <a:lnTo>
                      <a:pt x="617" y="14"/>
                    </a:lnTo>
                    <a:lnTo>
                      <a:pt x="615" y="16"/>
                    </a:lnTo>
                    <a:lnTo>
                      <a:pt x="615" y="16"/>
                    </a:lnTo>
                    <a:lnTo>
                      <a:pt x="619" y="22"/>
                    </a:lnTo>
                    <a:lnTo>
                      <a:pt x="622" y="26"/>
                    </a:lnTo>
                    <a:lnTo>
                      <a:pt x="624" y="28"/>
                    </a:lnTo>
                    <a:lnTo>
                      <a:pt x="624" y="28"/>
                    </a:lnTo>
                    <a:lnTo>
                      <a:pt x="640" y="31"/>
                    </a:lnTo>
                    <a:lnTo>
                      <a:pt x="647" y="32"/>
                    </a:lnTo>
                    <a:lnTo>
                      <a:pt x="644" y="36"/>
                    </a:lnTo>
                    <a:lnTo>
                      <a:pt x="644" y="40"/>
                    </a:lnTo>
                    <a:lnTo>
                      <a:pt x="644" y="40"/>
                    </a:lnTo>
                    <a:lnTo>
                      <a:pt x="647" y="42"/>
                    </a:lnTo>
                    <a:lnTo>
                      <a:pt x="644" y="45"/>
                    </a:lnTo>
                    <a:lnTo>
                      <a:pt x="642" y="45"/>
                    </a:lnTo>
                    <a:lnTo>
                      <a:pt x="631" y="38"/>
                    </a:lnTo>
                    <a:lnTo>
                      <a:pt x="631" y="38"/>
                    </a:lnTo>
                    <a:lnTo>
                      <a:pt x="642" y="64"/>
                    </a:lnTo>
                    <a:lnTo>
                      <a:pt x="653" y="86"/>
                    </a:lnTo>
                    <a:lnTo>
                      <a:pt x="649" y="86"/>
                    </a:lnTo>
                    <a:lnTo>
                      <a:pt x="640" y="80"/>
                    </a:lnTo>
                    <a:lnTo>
                      <a:pt x="640" y="81"/>
                    </a:lnTo>
                    <a:lnTo>
                      <a:pt x="640" y="81"/>
                    </a:lnTo>
                    <a:lnTo>
                      <a:pt x="633" y="89"/>
                    </a:lnTo>
                    <a:lnTo>
                      <a:pt x="626" y="100"/>
                    </a:lnTo>
                    <a:lnTo>
                      <a:pt x="622" y="111"/>
                    </a:lnTo>
                    <a:lnTo>
                      <a:pt x="615" y="120"/>
                    </a:lnTo>
                    <a:lnTo>
                      <a:pt x="612" y="124"/>
                    </a:lnTo>
                    <a:lnTo>
                      <a:pt x="622" y="123"/>
                    </a:lnTo>
                    <a:lnTo>
                      <a:pt x="624" y="126"/>
                    </a:lnTo>
                    <a:lnTo>
                      <a:pt x="619" y="129"/>
                    </a:lnTo>
                    <a:lnTo>
                      <a:pt x="619" y="129"/>
                    </a:lnTo>
                    <a:lnTo>
                      <a:pt x="615" y="135"/>
                    </a:lnTo>
                    <a:lnTo>
                      <a:pt x="612" y="137"/>
                    </a:lnTo>
                    <a:lnTo>
                      <a:pt x="610" y="138"/>
                    </a:lnTo>
                    <a:lnTo>
                      <a:pt x="608" y="138"/>
                    </a:lnTo>
                    <a:lnTo>
                      <a:pt x="606" y="136"/>
                    </a:lnTo>
                    <a:lnTo>
                      <a:pt x="606" y="136"/>
                    </a:lnTo>
                    <a:lnTo>
                      <a:pt x="599" y="138"/>
                    </a:lnTo>
                    <a:lnTo>
                      <a:pt x="592" y="143"/>
                    </a:lnTo>
                    <a:lnTo>
                      <a:pt x="578" y="153"/>
                    </a:lnTo>
                    <a:lnTo>
                      <a:pt x="578" y="153"/>
                    </a:lnTo>
                    <a:lnTo>
                      <a:pt x="569" y="154"/>
                    </a:lnTo>
                    <a:lnTo>
                      <a:pt x="569" y="154"/>
                    </a:lnTo>
                    <a:lnTo>
                      <a:pt x="562" y="154"/>
                    </a:lnTo>
                    <a:lnTo>
                      <a:pt x="560" y="153"/>
                    </a:lnTo>
                    <a:lnTo>
                      <a:pt x="558" y="153"/>
                    </a:lnTo>
                    <a:lnTo>
                      <a:pt x="558" y="153"/>
                    </a:lnTo>
                    <a:lnTo>
                      <a:pt x="560" y="152"/>
                    </a:lnTo>
                    <a:lnTo>
                      <a:pt x="562" y="150"/>
                    </a:lnTo>
                    <a:lnTo>
                      <a:pt x="565" y="150"/>
                    </a:lnTo>
                    <a:lnTo>
                      <a:pt x="567" y="149"/>
                    </a:lnTo>
                    <a:lnTo>
                      <a:pt x="560" y="148"/>
                    </a:lnTo>
                    <a:lnTo>
                      <a:pt x="560" y="148"/>
                    </a:lnTo>
                    <a:lnTo>
                      <a:pt x="558" y="148"/>
                    </a:lnTo>
                    <a:lnTo>
                      <a:pt x="556" y="149"/>
                    </a:lnTo>
                    <a:lnTo>
                      <a:pt x="551" y="153"/>
                    </a:lnTo>
                    <a:lnTo>
                      <a:pt x="565" y="174"/>
                    </a:lnTo>
                    <a:lnTo>
                      <a:pt x="569" y="175"/>
                    </a:lnTo>
                    <a:lnTo>
                      <a:pt x="569" y="175"/>
                    </a:lnTo>
                    <a:lnTo>
                      <a:pt x="569" y="179"/>
                    </a:lnTo>
                    <a:lnTo>
                      <a:pt x="571" y="183"/>
                    </a:lnTo>
                    <a:lnTo>
                      <a:pt x="578" y="190"/>
                    </a:lnTo>
                    <a:lnTo>
                      <a:pt x="590" y="197"/>
                    </a:lnTo>
                    <a:lnTo>
                      <a:pt x="599" y="202"/>
                    </a:lnTo>
                    <a:lnTo>
                      <a:pt x="599" y="214"/>
                    </a:lnTo>
                    <a:lnTo>
                      <a:pt x="599" y="214"/>
                    </a:lnTo>
                    <a:lnTo>
                      <a:pt x="606" y="214"/>
                    </a:lnTo>
                    <a:lnTo>
                      <a:pt x="610" y="213"/>
                    </a:lnTo>
                    <a:lnTo>
                      <a:pt x="624" y="216"/>
                    </a:lnTo>
                    <a:lnTo>
                      <a:pt x="631" y="235"/>
                    </a:lnTo>
                    <a:lnTo>
                      <a:pt x="601" y="264"/>
                    </a:lnTo>
                    <a:lnTo>
                      <a:pt x="594" y="265"/>
                    </a:lnTo>
                    <a:lnTo>
                      <a:pt x="594" y="265"/>
                    </a:lnTo>
                    <a:lnTo>
                      <a:pt x="590" y="270"/>
                    </a:lnTo>
                    <a:lnTo>
                      <a:pt x="583" y="273"/>
                    </a:lnTo>
                    <a:lnTo>
                      <a:pt x="567" y="281"/>
                    </a:lnTo>
                    <a:lnTo>
                      <a:pt x="553" y="288"/>
                    </a:lnTo>
                    <a:lnTo>
                      <a:pt x="546" y="293"/>
                    </a:lnTo>
                    <a:lnTo>
                      <a:pt x="540" y="297"/>
                    </a:lnTo>
                    <a:lnTo>
                      <a:pt x="540" y="297"/>
                    </a:lnTo>
                    <a:lnTo>
                      <a:pt x="533" y="299"/>
                    </a:lnTo>
                    <a:lnTo>
                      <a:pt x="528" y="300"/>
                    </a:lnTo>
                    <a:lnTo>
                      <a:pt x="519" y="306"/>
                    </a:lnTo>
                    <a:lnTo>
                      <a:pt x="521" y="319"/>
                    </a:lnTo>
                    <a:lnTo>
                      <a:pt x="521" y="319"/>
                    </a:lnTo>
                    <a:lnTo>
                      <a:pt x="501" y="325"/>
                    </a:lnTo>
                    <a:lnTo>
                      <a:pt x="492" y="330"/>
                    </a:lnTo>
                    <a:lnTo>
                      <a:pt x="485" y="333"/>
                    </a:lnTo>
                    <a:lnTo>
                      <a:pt x="476" y="332"/>
                    </a:lnTo>
                    <a:lnTo>
                      <a:pt x="476" y="332"/>
                    </a:lnTo>
                    <a:lnTo>
                      <a:pt x="460" y="334"/>
                    </a:lnTo>
                    <a:lnTo>
                      <a:pt x="446" y="336"/>
                    </a:lnTo>
                    <a:lnTo>
                      <a:pt x="446" y="336"/>
                    </a:lnTo>
                    <a:lnTo>
                      <a:pt x="428" y="336"/>
                    </a:lnTo>
                    <a:lnTo>
                      <a:pt x="410" y="333"/>
                    </a:lnTo>
                    <a:lnTo>
                      <a:pt x="392" y="331"/>
                    </a:lnTo>
                    <a:lnTo>
                      <a:pt x="376" y="330"/>
                    </a:lnTo>
                    <a:lnTo>
                      <a:pt x="376" y="330"/>
                    </a:lnTo>
                    <a:lnTo>
                      <a:pt x="355" y="330"/>
                    </a:lnTo>
                    <a:lnTo>
                      <a:pt x="344" y="331"/>
                    </a:lnTo>
                    <a:lnTo>
                      <a:pt x="335" y="332"/>
                    </a:lnTo>
                    <a:lnTo>
                      <a:pt x="321" y="344"/>
                    </a:lnTo>
                    <a:lnTo>
                      <a:pt x="335" y="348"/>
                    </a:lnTo>
                    <a:lnTo>
                      <a:pt x="335" y="348"/>
                    </a:lnTo>
                    <a:lnTo>
                      <a:pt x="337" y="345"/>
                    </a:lnTo>
                    <a:lnTo>
                      <a:pt x="344" y="343"/>
                    </a:lnTo>
                    <a:lnTo>
                      <a:pt x="357" y="340"/>
                    </a:lnTo>
                    <a:lnTo>
                      <a:pt x="362" y="342"/>
                    </a:lnTo>
                    <a:lnTo>
                      <a:pt x="364" y="348"/>
                    </a:lnTo>
                    <a:lnTo>
                      <a:pt x="346" y="352"/>
                    </a:lnTo>
                    <a:lnTo>
                      <a:pt x="346" y="355"/>
                    </a:lnTo>
                    <a:lnTo>
                      <a:pt x="355" y="356"/>
                    </a:lnTo>
                    <a:lnTo>
                      <a:pt x="357" y="358"/>
                    </a:lnTo>
                    <a:lnTo>
                      <a:pt x="353" y="361"/>
                    </a:lnTo>
                    <a:lnTo>
                      <a:pt x="353" y="361"/>
                    </a:lnTo>
                    <a:lnTo>
                      <a:pt x="344" y="360"/>
                    </a:lnTo>
                    <a:lnTo>
                      <a:pt x="328" y="356"/>
                    </a:lnTo>
                    <a:lnTo>
                      <a:pt x="303" y="350"/>
                    </a:lnTo>
                    <a:lnTo>
                      <a:pt x="298" y="348"/>
                    </a:lnTo>
                    <a:lnTo>
                      <a:pt x="289" y="346"/>
                    </a:lnTo>
                    <a:lnTo>
                      <a:pt x="289" y="346"/>
                    </a:lnTo>
                    <a:lnTo>
                      <a:pt x="276" y="354"/>
                    </a:lnTo>
                    <a:lnTo>
                      <a:pt x="260" y="358"/>
                    </a:lnTo>
                    <a:lnTo>
                      <a:pt x="244" y="363"/>
                    </a:lnTo>
                    <a:lnTo>
                      <a:pt x="228" y="368"/>
                    </a:lnTo>
                    <a:lnTo>
                      <a:pt x="210" y="382"/>
                    </a:lnTo>
                    <a:lnTo>
                      <a:pt x="210" y="383"/>
                    </a:lnTo>
                    <a:lnTo>
                      <a:pt x="219" y="385"/>
                    </a:lnTo>
                    <a:lnTo>
                      <a:pt x="219" y="389"/>
                    </a:lnTo>
                    <a:lnTo>
                      <a:pt x="219" y="389"/>
                    </a:lnTo>
                    <a:lnTo>
                      <a:pt x="207" y="392"/>
                    </a:lnTo>
                    <a:lnTo>
                      <a:pt x="194" y="394"/>
                    </a:lnTo>
                    <a:lnTo>
                      <a:pt x="182" y="395"/>
                    </a:lnTo>
                    <a:lnTo>
                      <a:pt x="169" y="399"/>
                    </a:lnTo>
                    <a:lnTo>
                      <a:pt x="169" y="399"/>
                    </a:lnTo>
                    <a:lnTo>
                      <a:pt x="162" y="405"/>
                    </a:lnTo>
                    <a:lnTo>
                      <a:pt x="157" y="411"/>
                    </a:lnTo>
                    <a:lnTo>
                      <a:pt x="100" y="423"/>
                    </a:lnTo>
                    <a:lnTo>
                      <a:pt x="96" y="427"/>
                    </a:lnTo>
                    <a:lnTo>
                      <a:pt x="96" y="427"/>
                    </a:lnTo>
                    <a:lnTo>
                      <a:pt x="91" y="435"/>
                    </a:lnTo>
                    <a:lnTo>
                      <a:pt x="84" y="442"/>
                    </a:lnTo>
                    <a:lnTo>
                      <a:pt x="78" y="449"/>
                    </a:lnTo>
                    <a:lnTo>
                      <a:pt x="68" y="455"/>
                    </a:lnTo>
                    <a:lnTo>
                      <a:pt x="48" y="468"/>
                    </a:lnTo>
                    <a:lnTo>
                      <a:pt x="25" y="480"/>
                    </a:lnTo>
                    <a:lnTo>
                      <a:pt x="18" y="482"/>
                    </a:lnTo>
                    <a:lnTo>
                      <a:pt x="18" y="482"/>
                    </a:lnTo>
                    <a:lnTo>
                      <a:pt x="16" y="480"/>
                    </a:lnTo>
                    <a:lnTo>
                      <a:pt x="18" y="478"/>
                    </a:lnTo>
                    <a:lnTo>
                      <a:pt x="18" y="473"/>
                    </a:lnTo>
                    <a:lnTo>
                      <a:pt x="18" y="473"/>
                    </a:lnTo>
                    <a:lnTo>
                      <a:pt x="16" y="471"/>
                    </a:lnTo>
                    <a:lnTo>
                      <a:pt x="14" y="471"/>
                    </a:lnTo>
                    <a:lnTo>
                      <a:pt x="12" y="471"/>
                    </a:lnTo>
                    <a:lnTo>
                      <a:pt x="5" y="473"/>
                    </a:lnTo>
                    <a:lnTo>
                      <a:pt x="0" y="483"/>
                    </a:lnTo>
                    <a:lnTo>
                      <a:pt x="7" y="485"/>
                    </a:lnTo>
                    <a:lnTo>
                      <a:pt x="7" y="485"/>
                    </a:lnTo>
                    <a:lnTo>
                      <a:pt x="9" y="492"/>
                    </a:lnTo>
                    <a:lnTo>
                      <a:pt x="14" y="502"/>
                    </a:lnTo>
                    <a:lnTo>
                      <a:pt x="27" y="519"/>
                    </a:lnTo>
                    <a:lnTo>
                      <a:pt x="27" y="519"/>
                    </a:lnTo>
                    <a:lnTo>
                      <a:pt x="46" y="525"/>
                    </a:lnTo>
                    <a:lnTo>
                      <a:pt x="50" y="525"/>
                    </a:lnTo>
                    <a:lnTo>
                      <a:pt x="52" y="525"/>
                    </a:lnTo>
                    <a:lnTo>
                      <a:pt x="59" y="522"/>
                    </a:lnTo>
                    <a:lnTo>
                      <a:pt x="66" y="522"/>
                    </a:lnTo>
                    <a:lnTo>
                      <a:pt x="78" y="521"/>
                    </a:lnTo>
                    <a:lnTo>
                      <a:pt x="78" y="521"/>
                    </a:lnTo>
                    <a:lnTo>
                      <a:pt x="96" y="523"/>
                    </a:lnTo>
                    <a:lnTo>
                      <a:pt x="114" y="527"/>
                    </a:lnTo>
                    <a:lnTo>
                      <a:pt x="112" y="532"/>
                    </a:lnTo>
                    <a:lnTo>
                      <a:pt x="112" y="532"/>
                    </a:lnTo>
                    <a:lnTo>
                      <a:pt x="130" y="529"/>
                    </a:lnTo>
                    <a:lnTo>
                      <a:pt x="148" y="528"/>
                    </a:lnTo>
                    <a:lnTo>
                      <a:pt x="185" y="528"/>
                    </a:lnTo>
                    <a:lnTo>
                      <a:pt x="185" y="528"/>
                    </a:lnTo>
                    <a:lnTo>
                      <a:pt x="212" y="527"/>
                    </a:lnTo>
                    <a:lnTo>
                      <a:pt x="241" y="523"/>
                    </a:lnTo>
                    <a:lnTo>
                      <a:pt x="273" y="517"/>
                    </a:lnTo>
                    <a:lnTo>
                      <a:pt x="305" y="510"/>
                    </a:lnTo>
                    <a:lnTo>
                      <a:pt x="335" y="502"/>
                    </a:lnTo>
                    <a:lnTo>
                      <a:pt x="364" y="493"/>
                    </a:lnTo>
                    <a:lnTo>
                      <a:pt x="387" y="484"/>
                    </a:lnTo>
                    <a:lnTo>
                      <a:pt x="408" y="476"/>
                    </a:lnTo>
                    <a:lnTo>
                      <a:pt x="412" y="476"/>
                    </a:lnTo>
                    <a:lnTo>
                      <a:pt x="412" y="476"/>
                    </a:lnTo>
                    <a:lnTo>
                      <a:pt x="421" y="474"/>
                    </a:lnTo>
                    <a:lnTo>
                      <a:pt x="430" y="473"/>
                    </a:lnTo>
                    <a:lnTo>
                      <a:pt x="439" y="471"/>
                    </a:lnTo>
                    <a:lnTo>
                      <a:pt x="449" y="470"/>
                    </a:lnTo>
                    <a:lnTo>
                      <a:pt x="460" y="474"/>
                    </a:lnTo>
                    <a:lnTo>
                      <a:pt x="464" y="474"/>
                    </a:lnTo>
                    <a:lnTo>
                      <a:pt x="464" y="474"/>
                    </a:lnTo>
                    <a:lnTo>
                      <a:pt x="503" y="461"/>
                    </a:lnTo>
                    <a:lnTo>
                      <a:pt x="528" y="450"/>
                    </a:lnTo>
                    <a:lnTo>
                      <a:pt x="560" y="435"/>
                    </a:lnTo>
                    <a:lnTo>
                      <a:pt x="578" y="429"/>
                    </a:lnTo>
                    <a:lnTo>
                      <a:pt x="606" y="421"/>
                    </a:lnTo>
                    <a:lnTo>
                      <a:pt x="644" y="411"/>
                    </a:lnTo>
                    <a:lnTo>
                      <a:pt x="701" y="398"/>
                    </a:lnTo>
                    <a:lnTo>
                      <a:pt x="708" y="398"/>
                    </a:lnTo>
                    <a:lnTo>
                      <a:pt x="708" y="398"/>
                    </a:lnTo>
                    <a:lnTo>
                      <a:pt x="713" y="394"/>
                    </a:lnTo>
                    <a:lnTo>
                      <a:pt x="717" y="391"/>
                    </a:lnTo>
                    <a:lnTo>
                      <a:pt x="717" y="391"/>
                    </a:lnTo>
                    <a:lnTo>
                      <a:pt x="740" y="391"/>
                    </a:lnTo>
                    <a:lnTo>
                      <a:pt x="751" y="389"/>
                    </a:lnTo>
                    <a:lnTo>
                      <a:pt x="760" y="387"/>
                    </a:lnTo>
                    <a:lnTo>
                      <a:pt x="758" y="382"/>
                    </a:lnTo>
                    <a:lnTo>
                      <a:pt x="758" y="382"/>
                    </a:lnTo>
                    <a:lnTo>
                      <a:pt x="758" y="376"/>
                    </a:lnTo>
                    <a:lnTo>
                      <a:pt x="758" y="370"/>
                    </a:lnTo>
                    <a:lnTo>
                      <a:pt x="763" y="364"/>
                    </a:lnTo>
                    <a:lnTo>
                      <a:pt x="767" y="360"/>
                    </a:lnTo>
                    <a:lnTo>
                      <a:pt x="767" y="360"/>
                    </a:lnTo>
                    <a:lnTo>
                      <a:pt x="765" y="356"/>
                    </a:lnTo>
                    <a:lnTo>
                      <a:pt x="760" y="354"/>
                    </a:lnTo>
                    <a:lnTo>
                      <a:pt x="754" y="352"/>
                    </a:lnTo>
                    <a:lnTo>
                      <a:pt x="747" y="352"/>
                    </a:lnTo>
                    <a:lnTo>
                      <a:pt x="747" y="352"/>
                    </a:lnTo>
                    <a:lnTo>
                      <a:pt x="738" y="352"/>
                    </a:lnTo>
                    <a:lnTo>
                      <a:pt x="731" y="355"/>
                    </a:lnTo>
                    <a:lnTo>
                      <a:pt x="724" y="356"/>
                    </a:lnTo>
                    <a:lnTo>
                      <a:pt x="715" y="356"/>
                    </a:lnTo>
                    <a:lnTo>
                      <a:pt x="715" y="356"/>
                    </a:lnTo>
                    <a:lnTo>
                      <a:pt x="699" y="355"/>
                    </a:lnTo>
                    <a:lnTo>
                      <a:pt x="699" y="346"/>
                    </a:lnTo>
                    <a:lnTo>
                      <a:pt x="699" y="346"/>
                    </a:lnTo>
                    <a:lnTo>
                      <a:pt x="706" y="344"/>
                    </a:lnTo>
                    <a:lnTo>
                      <a:pt x="710" y="343"/>
                    </a:lnTo>
                    <a:lnTo>
                      <a:pt x="724" y="342"/>
                    </a:lnTo>
                    <a:lnTo>
                      <a:pt x="703" y="173"/>
                    </a:lnTo>
                    <a:lnTo>
                      <a:pt x="715" y="169"/>
                    </a:lnTo>
                    <a:lnTo>
                      <a:pt x="722" y="169"/>
                    </a:lnTo>
                    <a:lnTo>
                      <a:pt x="733" y="165"/>
                    </a:lnTo>
                    <a:lnTo>
                      <a:pt x="742" y="164"/>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42"/>
              <p:cNvSpPr>
                <a:spLocks/>
              </p:cNvSpPr>
              <p:nvPr/>
            </p:nvSpPr>
            <p:spPr bwMode="auto">
              <a:xfrm rot="16200000">
                <a:off x="4717180" y="3623079"/>
                <a:ext cx="775066" cy="771739"/>
              </a:xfrm>
              <a:custGeom>
                <a:avLst/>
                <a:gdLst>
                  <a:gd name="T0" fmla="*/ 509 w 509"/>
                  <a:gd name="T1" fmla="*/ 261 h 291"/>
                  <a:gd name="T2" fmla="*/ 503 w 509"/>
                  <a:gd name="T3" fmla="*/ 260 h 291"/>
                  <a:gd name="T4" fmla="*/ 493 w 509"/>
                  <a:gd name="T5" fmla="*/ 266 h 291"/>
                  <a:gd name="T6" fmla="*/ 482 w 509"/>
                  <a:gd name="T7" fmla="*/ 269 h 291"/>
                  <a:gd name="T8" fmla="*/ 473 w 509"/>
                  <a:gd name="T9" fmla="*/ 267 h 291"/>
                  <a:gd name="T10" fmla="*/ 459 w 509"/>
                  <a:gd name="T11" fmla="*/ 259 h 291"/>
                  <a:gd name="T12" fmla="*/ 437 w 509"/>
                  <a:gd name="T13" fmla="*/ 252 h 291"/>
                  <a:gd name="T14" fmla="*/ 434 w 509"/>
                  <a:gd name="T15" fmla="*/ 289 h 291"/>
                  <a:gd name="T16" fmla="*/ 425 w 509"/>
                  <a:gd name="T17" fmla="*/ 290 h 291"/>
                  <a:gd name="T18" fmla="*/ 412 w 509"/>
                  <a:gd name="T19" fmla="*/ 287 h 291"/>
                  <a:gd name="T20" fmla="*/ 371 w 509"/>
                  <a:gd name="T21" fmla="*/ 278 h 291"/>
                  <a:gd name="T22" fmla="*/ 352 w 509"/>
                  <a:gd name="T23" fmla="*/ 270 h 291"/>
                  <a:gd name="T24" fmla="*/ 307 w 509"/>
                  <a:gd name="T25" fmla="*/ 271 h 291"/>
                  <a:gd name="T26" fmla="*/ 307 w 509"/>
                  <a:gd name="T27" fmla="*/ 269 h 291"/>
                  <a:gd name="T28" fmla="*/ 295 w 509"/>
                  <a:gd name="T29" fmla="*/ 263 h 291"/>
                  <a:gd name="T30" fmla="*/ 289 w 509"/>
                  <a:gd name="T31" fmla="*/ 261 h 291"/>
                  <a:gd name="T32" fmla="*/ 275 w 509"/>
                  <a:gd name="T33" fmla="*/ 253 h 291"/>
                  <a:gd name="T34" fmla="*/ 261 w 509"/>
                  <a:gd name="T35" fmla="*/ 248 h 291"/>
                  <a:gd name="T36" fmla="*/ 225 w 509"/>
                  <a:gd name="T37" fmla="*/ 247 h 291"/>
                  <a:gd name="T38" fmla="*/ 213 w 509"/>
                  <a:gd name="T39" fmla="*/ 245 h 291"/>
                  <a:gd name="T40" fmla="*/ 209 w 509"/>
                  <a:gd name="T41" fmla="*/ 241 h 291"/>
                  <a:gd name="T42" fmla="*/ 193 w 509"/>
                  <a:gd name="T43" fmla="*/ 233 h 291"/>
                  <a:gd name="T44" fmla="*/ 173 w 509"/>
                  <a:gd name="T45" fmla="*/ 224 h 291"/>
                  <a:gd name="T46" fmla="*/ 143 w 509"/>
                  <a:gd name="T47" fmla="*/ 218 h 291"/>
                  <a:gd name="T48" fmla="*/ 136 w 509"/>
                  <a:gd name="T49" fmla="*/ 218 h 291"/>
                  <a:gd name="T50" fmla="*/ 116 w 509"/>
                  <a:gd name="T51" fmla="*/ 216 h 291"/>
                  <a:gd name="T52" fmla="*/ 91 w 509"/>
                  <a:gd name="T53" fmla="*/ 209 h 291"/>
                  <a:gd name="T54" fmla="*/ 81 w 509"/>
                  <a:gd name="T55" fmla="*/ 210 h 291"/>
                  <a:gd name="T56" fmla="*/ 63 w 509"/>
                  <a:gd name="T57" fmla="*/ 214 h 291"/>
                  <a:gd name="T58" fmla="*/ 45 w 509"/>
                  <a:gd name="T59" fmla="*/ 217 h 291"/>
                  <a:gd name="T60" fmla="*/ 34 w 509"/>
                  <a:gd name="T61" fmla="*/ 220 h 291"/>
                  <a:gd name="T62" fmla="*/ 29 w 509"/>
                  <a:gd name="T63" fmla="*/ 216 h 291"/>
                  <a:gd name="T64" fmla="*/ 13 w 509"/>
                  <a:gd name="T65" fmla="*/ 215 h 291"/>
                  <a:gd name="T66" fmla="*/ 0 w 509"/>
                  <a:gd name="T67" fmla="*/ 38 h 291"/>
                  <a:gd name="T68" fmla="*/ 79 w 509"/>
                  <a:gd name="T69" fmla="*/ 28 h 291"/>
                  <a:gd name="T70" fmla="*/ 72 w 509"/>
                  <a:gd name="T71" fmla="*/ 21 h 291"/>
                  <a:gd name="T72" fmla="*/ 77 w 509"/>
                  <a:gd name="T73" fmla="*/ 15 h 291"/>
                  <a:gd name="T74" fmla="*/ 86 w 509"/>
                  <a:gd name="T75" fmla="*/ 9 h 291"/>
                  <a:gd name="T76" fmla="*/ 334 w 509"/>
                  <a:gd name="T77" fmla="*/ 10 h 291"/>
                  <a:gd name="T78" fmla="*/ 371 w 509"/>
                  <a:gd name="T79" fmla="*/ 9 h 291"/>
                  <a:gd name="T80" fmla="*/ 489 w 509"/>
                  <a:gd name="T8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9" h="291">
                    <a:moveTo>
                      <a:pt x="489" y="0"/>
                    </a:moveTo>
                    <a:lnTo>
                      <a:pt x="509" y="261"/>
                    </a:lnTo>
                    <a:lnTo>
                      <a:pt x="503" y="260"/>
                    </a:lnTo>
                    <a:lnTo>
                      <a:pt x="503" y="260"/>
                    </a:lnTo>
                    <a:lnTo>
                      <a:pt x="500" y="264"/>
                    </a:lnTo>
                    <a:lnTo>
                      <a:pt x="493" y="266"/>
                    </a:lnTo>
                    <a:lnTo>
                      <a:pt x="489" y="267"/>
                    </a:lnTo>
                    <a:lnTo>
                      <a:pt x="482" y="269"/>
                    </a:lnTo>
                    <a:lnTo>
                      <a:pt x="473" y="267"/>
                    </a:lnTo>
                    <a:lnTo>
                      <a:pt x="473" y="267"/>
                    </a:lnTo>
                    <a:lnTo>
                      <a:pt x="466" y="263"/>
                    </a:lnTo>
                    <a:lnTo>
                      <a:pt x="459" y="259"/>
                    </a:lnTo>
                    <a:lnTo>
                      <a:pt x="443" y="252"/>
                    </a:lnTo>
                    <a:lnTo>
                      <a:pt x="437" y="252"/>
                    </a:lnTo>
                    <a:lnTo>
                      <a:pt x="441" y="291"/>
                    </a:lnTo>
                    <a:lnTo>
                      <a:pt x="434" y="289"/>
                    </a:lnTo>
                    <a:lnTo>
                      <a:pt x="425" y="290"/>
                    </a:lnTo>
                    <a:lnTo>
                      <a:pt x="425" y="290"/>
                    </a:lnTo>
                    <a:lnTo>
                      <a:pt x="418" y="289"/>
                    </a:lnTo>
                    <a:lnTo>
                      <a:pt x="412" y="287"/>
                    </a:lnTo>
                    <a:lnTo>
                      <a:pt x="400" y="281"/>
                    </a:lnTo>
                    <a:lnTo>
                      <a:pt x="371" y="278"/>
                    </a:lnTo>
                    <a:lnTo>
                      <a:pt x="352" y="270"/>
                    </a:lnTo>
                    <a:lnTo>
                      <a:pt x="352" y="270"/>
                    </a:lnTo>
                    <a:lnTo>
                      <a:pt x="334" y="271"/>
                    </a:lnTo>
                    <a:lnTo>
                      <a:pt x="307" y="271"/>
                    </a:lnTo>
                    <a:lnTo>
                      <a:pt x="307" y="271"/>
                    </a:lnTo>
                    <a:lnTo>
                      <a:pt x="307" y="269"/>
                    </a:lnTo>
                    <a:lnTo>
                      <a:pt x="302" y="266"/>
                    </a:lnTo>
                    <a:lnTo>
                      <a:pt x="295" y="263"/>
                    </a:lnTo>
                    <a:lnTo>
                      <a:pt x="289" y="261"/>
                    </a:lnTo>
                    <a:lnTo>
                      <a:pt x="289" y="261"/>
                    </a:lnTo>
                    <a:lnTo>
                      <a:pt x="282" y="257"/>
                    </a:lnTo>
                    <a:lnTo>
                      <a:pt x="275" y="253"/>
                    </a:lnTo>
                    <a:lnTo>
                      <a:pt x="268" y="251"/>
                    </a:lnTo>
                    <a:lnTo>
                      <a:pt x="261" y="248"/>
                    </a:lnTo>
                    <a:lnTo>
                      <a:pt x="243" y="247"/>
                    </a:lnTo>
                    <a:lnTo>
                      <a:pt x="225" y="247"/>
                    </a:lnTo>
                    <a:lnTo>
                      <a:pt x="225" y="247"/>
                    </a:lnTo>
                    <a:lnTo>
                      <a:pt x="213" y="245"/>
                    </a:lnTo>
                    <a:lnTo>
                      <a:pt x="213" y="245"/>
                    </a:lnTo>
                    <a:lnTo>
                      <a:pt x="209" y="241"/>
                    </a:lnTo>
                    <a:lnTo>
                      <a:pt x="204" y="238"/>
                    </a:lnTo>
                    <a:lnTo>
                      <a:pt x="193" y="233"/>
                    </a:lnTo>
                    <a:lnTo>
                      <a:pt x="182" y="229"/>
                    </a:lnTo>
                    <a:lnTo>
                      <a:pt x="173" y="224"/>
                    </a:lnTo>
                    <a:lnTo>
                      <a:pt x="154" y="224"/>
                    </a:lnTo>
                    <a:lnTo>
                      <a:pt x="143" y="218"/>
                    </a:lnTo>
                    <a:lnTo>
                      <a:pt x="143" y="218"/>
                    </a:lnTo>
                    <a:lnTo>
                      <a:pt x="136" y="218"/>
                    </a:lnTo>
                    <a:lnTo>
                      <a:pt x="129" y="218"/>
                    </a:lnTo>
                    <a:lnTo>
                      <a:pt x="116" y="216"/>
                    </a:lnTo>
                    <a:lnTo>
                      <a:pt x="102" y="212"/>
                    </a:lnTo>
                    <a:lnTo>
                      <a:pt x="91" y="209"/>
                    </a:lnTo>
                    <a:lnTo>
                      <a:pt x="91" y="209"/>
                    </a:lnTo>
                    <a:lnTo>
                      <a:pt x="81" y="210"/>
                    </a:lnTo>
                    <a:lnTo>
                      <a:pt x="72" y="211"/>
                    </a:lnTo>
                    <a:lnTo>
                      <a:pt x="63" y="214"/>
                    </a:lnTo>
                    <a:lnTo>
                      <a:pt x="56" y="217"/>
                    </a:lnTo>
                    <a:lnTo>
                      <a:pt x="45" y="217"/>
                    </a:lnTo>
                    <a:lnTo>
                      <a:pt x="41" y="220"/>
                    </a:lnTo>
                    <a:lnTo>
                      <a:pt x="34" y="220"/>
                    </a:lnTo>
                    <a:lnTo>
                      <a:pt x="29" y="216"/>
                    </a:lnTo>
                    <a:lnTo>
                      <a:pt x="29" y="216"/>
                    </a:lnTo>
                    <a:lnTo>
                      <a:pt x="20" y="215"/>
                    </a:lnTo>
                    <a:lnTo>
                      <a:pt x="13" y="215"/>
                    </a:lnTo>
                    <a:lnTo>
                      <a:pt x="9" y="216"/>
                    </a:lnTo>
                    <a:lnTo>
                      <a:pt x="0" y="38"/>
                    </a:lnTo>
                    <a:lnTo>
                      <a:pt x="75" y="38"/>
                    </a:lnTo>
                    <a:lnTo>
                      <a:pt x="79" y="28"/>
                    </a:lnTo>
                    <a:lnTo>
                      <a:pt x="72" y="21"/>
                    </a:lnTo>
                    <a:lnTo>
                      <a:pt x="72" y="21"/>
                    </a:lnTo>
                    <a:lnTo>
                      <a:pt x="75" y="18"/>
                    </a:lnTo>
                    <a:lnTo>
                      <a:pt x="77" y="15"/>
                    </a:lnTo>
                    <a:lnTo>
                      <a:pt x="86" y="9"/>
                    </a:lnTo>
                    <a:lnTo>
                      <a:pt x="86" y="9"/>
                    </a:lnTo>
                    <a:lnTo>
                      <a:pt x="211" y="10"/>
                    </a:lnTo>
                    <a:lnTo>
                      <a:pt x="334" y="10"/>
                    </a:lnTo>
                    <a:lnTo>
                      <a:pt x="334" y="10"/>
                    </a:lnTo>
                    <a:lnTo>
                      <a:pt x="371" y="9"/>
                    </a:lnTo>
                    <a:lnTo>
                      <a:pt x="412" y="7"/>
                    </a:lnTo>
                    <a:lnTo>
                      <a:pt x="489" y="0"/>
                    </a:lnTo>
                    <a:lnTo>
                      <a:pt x="489"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69"/>
              <p:cNvSpPr>
                <a:spLocks/>
              </p:cNvSpPr>
              <p:nvPr/>
            </p:nvSpPr>
            <p:spPr bwMode="auto">
              <a:xfrm rot="16200000">
                <a:off x="5765061" y="2729740"/>
                <a:ext cx="636498" cy="1137719"/>
              </a:xfrm>
              <a:custGeom>
                <a:avLst/>
                <a:gdLst>
                  <a:gd name="T0" fmla="*/ 13 w 418"/>
                  <a:gd name="T1" fmla="*/ 86 h 429"/>
                  <a:gd name="T2" fmla="*/ 36 w 418"/>
                  <a:gd name="T3" fmla="*/ 93 h 429"/>
                  <a:gd name="T4" fmla="*/ 72 w 418"/>
                  <a:gd name="T5" fmla="*/ 339 h 429"/>
                  <a:gd name="T6" fmla="*/ 107 w 418"/>
                  <a:gd name="T7" fmla="*/ 369 h 429"/>
                  <a:gd name="T8" fmla="*/ 132 w 418"/>
                  <a:gd name="T9" fmla="*/ 383 h 429"/>
                  <a:gd name="T10" fmla="*/ 152 w 418"/>
                  <a:gd name="T11" fmla="*/ 391 h 429"/>
                  <a:gd name="T12" fmla="*/ 202 w 418"/>
                  <a:gd name="T13" fmla="*/ 413 h 429"/>
                  <a:gd name="T14" fmla="*/ 236 w 418"/>
                  <a:gd name="T15" fmla="*/ 429 h 429"/>
                  <a:gd name="T16" fmla="*/ 239 w 418"/>
                  <a:gd name="T17" fmla="*/ 423 h 429"/>
                  <a:gd name="T18" fmla="*/ 250 w 418"/>
                  <a:gd name="T19" fmla="*/ 412 h 429"/>
                  <a:gd name="T20" fmla="*/ 252 w 418"/>
                  <a:gd name="T21" fmla="*/ 407 h 429"/>
                  <a:gd name="T22" fmla="*/ 311 w 418"/>
                  <a:gd name="T23" fmla="*/ 386 h 429"/>
                  <a:gd name="T24" fmla="*/ 332 w 418"/>
                  <a:gd name="T25" fmla="*/ 387 h 429"/>
                  <a:gd name="T26" fmla="*/ 357 w 418"/>
                  <a:gd name="T27" fmla="*/ 383 h 429"/>
                  <a:gd name="T28" fmla="*/ 366 w 418"/>
                  <a:gd name="T29" fmla="*/ 370 h 429"/>
                  <a:gd name="T30" fmla="*/ 391 w 418"/>
                  <a:gd name="T31" fmla="*/ 362 h 429"/>
                  <a:gd name="T32" fmla="*/ 371 w 418"/>
                  <a:gd name="T33" fmla="*/ 349 h 429"/>
                  <a:gd name="T34" fmla="*/ 366 w 418"/>
                  <a:gd name="T35" fmla="*/ 339 h 429"/>
                  <a:gd name="T36" fmla="*/ 375 w 418"/>
                  <a:gd name="T37" fmla="*/ 328 h 429"/>
                  <a:gd name="T38" fmla="*/ 362 w 418"/>
                  <a:gd name="T39" fmla="*/ 320 h 429"/>
                  <a:gd name="T40" fmla="*/ 382 w 418"/>
                  <a:gd name="T41" fmla="*/ 288 h 429"/>
                  <a:gd name="T42" fmla="*/ 412 w 418"/>
                  <a:gd name="T43" fmla="*/ 266 h 429"/>
                  <a:gd name="T44" fmla="*/ 418 w 418"/>
                  <a:gd name="T45" fmla="*/ 252 h 429"/>
                  <a:gd name="T46" fmla="*/ 396 w 418"/>
                  <a:gd name="T47" fmla="*/ 250 h 429"/>
                  <a:gd name="T48" fmla="*/ 366 w 418"/>
                  <a:gd name="T49" fmla="*/ 251 h 429"/>
                  <a:gd name="T50" fmla="*/ 355 w 418"/>
                  <a:gd name="T51" fmla="*/ 227 h 429"/>
                  <a:gd name="T52" fmla="*/ 327 w 418"/>
                  <a:gd name="T53" fmla="*/ 222 h 429"/>
                  <a:gd name="T54" fmla="*/ 266 w 418"/>
                  <a:gd name="T55" fmla="*/ 198 h 429"/>
                  <a:gd name="T56" fmla="*/ 245 w 418"/>
                  <a:gd name="T57" fmla="*/ 181 h 429"/>
                  <a:gd name="T58" fmla="*/ 259 w 418"/>
                  <a:gd name="T59" fmla="*/ 169 h 429"/>
                  <a:gd name="T60" fmla="*/ 223 w 418"/>
                  <a:gd name="T61" fmla="*/ 162 h 429"/>
                  <a:gd name="T62" fmla="*/ 223 w 418"/>
                  <a:gd name="T63" fmla="*/ 152 h 429"/>
                  <a:gd name="T64" fmla="*/ 205 w 418"/>
                  <a:gd name="T65" fmla="*/ 134 h 429"/>
                  <a:gd name="T66" fmla="*/ 202 w 418"/>
                  <a:gd name="T67" fmla="*/ 126 h 429"/>
                  <a:gd name="T68" fmla="*/ 220 w 418"/>
                  <a:gd name="T69" fmla="*/ 112 h 429"/>
                  <a:gd name="T70" fmla="*/ 211 w 418"/>
                  <a:gd name="T71" fmla="*/ 100 h 429"/>
                  <a:gd name="T72" fmla="*/ 202 w 418"/>
                  <a:gd name="T73" fmla="*/ 86 h 429"/>
                  <a:gd name="T74" fmla="*/ 195 w 418"/>
                  <a:gd name="T75" fmla="*/ 77 h 429"/>
                  <a:gd name="T76" fmla="*/ 189 w 418"/>
                  <a:gd name="T77" fmla="*/ 76 h 429"/>
                  <a:gd name="T78" fmla="*/ 173 w 418"/>
                  <a:gd name="T79" fmla="*/ 71 h 429"/>
                  <a:gd name="T80" fmla="*/ 164 w 418"/>
                  <a:gd name="T81" fmla="*/ 75 h 429"/>
                  <a:gd name="T82" fmla="*/ 150 w 418"/>
                  <a:gd name="T83" fmla="*/ 77 h 429"/>
                  <a:gd name="T84" fmla="*/ 136 w 418"/>
                  <a:gd name="T85" fmla="*/ 55 h 429"/>
                  <a:gd name="T86" fmla="*/ 116 w 418"/>
                  <a:gd name="T87" fmla="*/ 56 h 429"/>
                  <a:gd name="T88" fmla="*/ 86 w 418"/>
                  <a:gd name="T89" fmla="*/ 50 h 429"/>
                  <a:gd name="T90" fmla="*/ 107 w 418"/>
                  <a:gd name="T91" fmla="*/ 26 h 429"/>
                  <a:gd name="T92" fmla="*/ 75 w 418"/>
                  <a:gd name="T93" fmla="*/ 16 h 429"/>
                  <a:gd name="T94" fmla="*/ 68 w 418"/>
                  <a:gd name="T95" fmla="*/ 22 h 429"/>
                  <a:gd name="T96" fmla="*/ 54 w 418"/>
                  <a:gd name="T97" fmla="*/ 24 h 429"/>
                  <a:gd name="T98" fmla="*/ 18 w 418"/>
                  <a:gd name="T99" fmla="*/ 18 h 429"/>
                  <a:gd name="T100" fmla="*/ 16 w 418"/>
                  <a:gd name="T101" fmla="*/ 1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429">
                    <a:moveTo>
                      <a:pt x="0" y="0"/>
                    </a:moveTo>
                    <a:lnTo>
                      <a:pt x="13" y="86"/>
                    </a:lnTo>
                    <a:lnTo>
                      <a:pt x="13" y="86"/>
                    </a:lnTo>
                    <a:lnTo>
                      <a:pt x="25" y="86"/>
                    </a:lnTo>
                    <a:lnTo>
                      <a:pt x="34" y="85"/>
                    </a:lnTo>
                    <a:lnTo>
                      <a:pt x="36" y="93"/>
                    </a:lnTo>
                    <a:lnTo>
                      <a:pt x="32" y="98"/>
                    </a:lnTo>
                    <a:lnTo>
                      <a:pt x="72" y="339"/>
                    </a:lnTo>
                    <a:lnTo>
                      <a:pt x="72" y="339"/>
                    </a:lnTo>
                    <a:lnTo>
                      <a:pt x="84" y="346"/>
                    </a:lnTo>
                    <a:lnTo>
                      <a:pt x="91" y="354"/>
                    </a:lnTo>
                    <a:lnTo>
                      <a:pt x="107" y="369"/>
                    </a:lnTo>
                    <a:lnTo>
                      <a:pt x="116" y="371"/>
                    </a:lnTo>
                    <a:lnTo>
                      <a:pt x="132" y="383"/>
                    </a:lnTo>
                    <a:lnTo>
                      <a:pt x="132" y="383"/>
                    </a:lnTo>
                    <a:lnTo>
                      <a:pt x="139" y="383"/>
                    </a:lnTo>
                    <a:lnTo>
                      <a:pt x="148" y="386"/>
                    </a:lnTo>
                    <a:lnTo>
                      <a:pt x="152" y="391"/>
                    </a:lnTo>
                    <a:lnTo>
                      <a:pt x="166" y="392"/>
                    </a:lnTo>
                    <a:lnTo>
                      <a:pt x="166" y="392"/>
                    </a:lnTo>
                    <a:lnTo>
                      <a:pt x="202" y="413"/>
                    </a:lnTo>
                    <a:lnTo>
                      <a:pt x="223" y="424"/>
                    </a:lnTo>
                    <a:lnTo>
                      <a:pt x="230" y="428"/>
                    </a:lnTo>
                    <a:lnTo>
                      <a:pt x="236" y="429"/>
                    </a:lnTo>
                    <a:lnTo>
                      <a:pt x="236" y="429"/>
                    </a:lnTo>
                    <a:lnTo>
                      <a:pt x="236" y="426"/>
                    </a:lnTo>
                    <a:lnTo>
                      <a:pt x="239" y="423"/>
                    </a:lnTo>
                    <a:lnTo>
                      <a:pt x="241" y="419"/>
                    </a:lnTo>
                    <a:lnTo>
                      <a:pt x="245" y="418"/>
                    </a:lnTo>
                    <a:lnTo>
                      <a:pt x="250" y="412"/>
                    </a:lnTo>
                    <a:lnTo>
                      <a:pt x="250" y="410"/>
                    </a:lnTo>
                    <a:lnTo>
                      <a:pt x="252" y="407"/>
                    </a:lnTo>
                    <a:lnTo>
                      <a:pt x="252" y="407"/>
                    </a:lnTo>
                    <a:lnTo>
                      <a:pt x="284" y="395"/>
                    </a:lnTo>
                    <a:lnTo>
                      <a:pt x="300" y="389"/>
                    </a:lnTo>
                    <a:lnTo>
                      <a:pt x="311" y="386"/>
                    </a:lnTo>
                    <a:lnTo>
                      <a:pt x="311" y="386"/>
                    </a:lnTo>
                    <a:lnTo>
                      <a:pt x="321" y="387"/>
                    </a:lnTo>
                    <a:lnTo>
                      <a:pt x="332" y="387"/>
                    </a:lnTo>
                    <a:lnTo>
                      <a:pt x="350" y="386"/>
                    </a:lnTo>
                    <a:lnTo>
                      <a:pt x="350" y="386"/>
                    </a:lnTo>
                    <a:lnTo>
                      <a:pt x="357" y="383"/>
                    </a:lnTo>
                    <a:lnTo>
                      <a:pt x="362" y="380"/>
                    </a:lnTo>
                    <a:lnTo>
                      <a:pt x="366" y="375"/>
                    </a:lnTo>
                    <a:lnTo>
                      <a:pt x="366" y="370"/>
                    </a:lnTo>
                    <a:lnTo>
                      <a:pt x="366" y="370"/>
                    </a:lnTo>
                    <a:lnTo>
                      <a:pt x="380" y="367"/>
                    </a:lnTo>
                    <a:lnTo>
                      <a:pt x="391" y="362"/>
                    </a:lnTo>
                    <a:lnTo>
                      <a:pt x="382" y="355"/>
                    </a:lnTo>
                    <a:lnTo>
                      <a:pt x="375" y="354"/>
                    </a:lnTo>
                    <a:lnTo>
                      <a:pt x="371" y="349"/>
                    </a:lnTo>
                    <a:lnTo>
                      <a:pt x="366" y="348"/>
                    </a:lnTo>
                    <a:lnTo>
                      <a:pt x="366" y="339"/>
                    </a:lnTo>
                    <a:lnTo>
                      <a:pt x="366" y="339"/>
                    </a:lnTo>
                    <a:lnTo>
                      <a:pt x="368" y="334"/>
                    </a:lnTo>
                    <a:lnTo>
                      <a:pt x="375" y="328"/>
                    </a:lnTo>
                    <a:lnTo>
                      <a:pt x="375" y="328"/>
                    </a:lnTo>
                    <a:lnTo>
                      <a:pt x="373" y="326"/>
                    </a:lnTo>
                    <a:lnTo>
                      <a:pt x="368" y="324"/>
                    </a:lnTo>
                    <a:lnTo>
                      <a:pt x="362" y="320"/>
                    </a:lnTo>
                    <a:lnTo>
                      <a:pt x="377" y="308"/>
                    </a:lnTo>
                    <a:lnTo>
                      <a:pt x="375" y="297"/>
                    </a:lnTo>
                    <a:lnTo>
                      <a:pt x="382" y="288"/>
                    </a:lnTo>
                    <a:lnTo>
                      <a:pt x="400" y="284"/>
                    </a:lnTo>
                    <a:lnTo>
                      <a:pt x="418" y="271"/>
                    </a:lnTo>
                    <a:lnTo>
                      <a:pt x="412" y="266"/>
                    </a:lnTo>
                    <a:lnTo>
                      <a:pt x="412" y="261"/>
                    </a:lnTo>
                    <a:lnTo>
                      <a:pt x="418" y="257"/>
                    </a:lnTo>
                    <a:lnTo>
                      <a:pt x="418" y="252"/>
                    </a:lnTo>
                    <a:lnTo>
                      <a:pt x="418" y="252"/>
                    </a:lnTo>
                    <a:lnTo>
                      <a:pt x="405" y="251"/>
                    </a:lnTo>
                    <a:lnTo>
                      <a:pt x="396" y="250"/>
                    </a:lnTo>
                    <a:lnTo>
                      <a:pt x="387" y="251"/>
                    </a:lnTo>
                    <a:lnTo>
                      <a:pt x="375" y="253"/>
                    </a:lnTo>
                    <a:lnTo>
                      <a:pt x="366" y="251"/>
                    </a:lnTo>
                    <a:lnTo>
                      <a:pt x="364" y="244"/>
                    </a:lnTo>
                    <a:lnTo>
                      <a:pt x="352" y="236"/>
                    </a:lnTo>
                    <a:lnTo>
                      <a:pt x="355" y="227"/>
                    </a:lnTo>
                    <a:lnTo>
                      <a:pt x="350" y="222"/>
                    </a:lnTo>
                    <a:lnTo>
                      <a:pt x="327" y="222"/>
                    </a:lnTo>
                    <a:lnTo>
                      <a:pt x="327" y="222"/>
                    </a:lnTo>
                    <a:lnTo>
                      <a:pt x="311" y="215"/>
                    </a:lnTo>
                    <a:lnTo>
                      <a:pt x="289" y="206"/>
                    </a:lnTo>
                    <a:lnTo>
                      <a:pt x="266" y="198"/>
                    </a:lnTo>
                    <a:lnTo>
                      <a:pt x="255" y="196"/>
                    </a:lnTo>
                    <a:lnTo>
                      <a:pt x="245" y="196"/>
                    </a:lnTo>
                    <a:lnTo>
                      <a:pt x="245" y="181"/>
                    </a:lnTo>
                    <a:lnTo>
                      <a:pt x="259" y="174"/>
                    </a:lnTo>
                    <a:lnTo>
                      <a:pt x="259" y="169"/>
                    </a:lnTo>
                    <a:lnTo>
                      <a:pt x="259" y="169"/>
                    </a:lnTo>
                    <a:lnTo>
                      <a:pt x="252" y="167"/>
                    </a:lnTo>
                    <a:lnTo>
                      <a:pt x="243" y="165"/>
                    </a:lnTo>
                    <a:lnTo>
                      <a:pt x="223" y="162"/>
                    </a:lnTo>
                    <a:lnTo>
                      <a:pt x="216" y="157"/>
                    </a:lnTo>
                    <a:lnTo>
                      <a:pt x="216" y="157"/>
                    </a:lnTo>
                    <a:lnTo>
                      <a:pt x="223" y="152"/>
                    </a:lnTo>
                    <a:lnTo>
                      <a:pt x="234" y="148"/>
                    </a:lnTo>
                    <a:lnTo>
                      <a:pt x="227" y="138"/>
                    </a:lnTo>
                    <a:lnTo>
                      <a:pt x="205" y="134"/>
                    </a:lnTo>
                    <a:lnTo>
                      <a:pt x="200" y="131"/>
                    </a:lnTo>
                    <a:lnTo>
                      <a:pt x="200" y="131"/>
                    </a:lnTo>
                    <a:lnTo>
                      <a:pt x="202" y="126"/>
                    </a:lnTo>
                    <a:lnTo>
                      <a:pt x="209" y="122"/>
                    </a:lnTo>
                    <a:lnTo>
                      <a:pt x="216" y="117"/>
                    </a:lnTo>
                    <a:lnTo>
                      <a:pt x="220" y="112"/>
                    </a:lnTo>
                    <a:lnTo>
                      <a:pt x="220" y="112"/>
                    </a:lnTo>
                    <a:lnTo>
                      <a:pt x="216" y="107"/>
                    </a:lnTo>
                    <a:lnTo>
                      <a:pt x="211" y="100"/>
                    </a:lnTo>
                    <a:lnTo>
                      <a:pt x="211" y="93"/>
                    </a:lnTo>
                    <a:lnTo>
                      <a:pt x="211" y="87"/>
                    </a:lnTo>
                    <a:lnTo>
                      <a:pt x="202" y="86"/>
                    </a:lnTo>
                    <a:lnTo>
                      <a:pt x="200" y="86"/>
                    </a:lnTo>
                    <a:lnTo>
                      <a:pt x="195" y="81"/>
                    </a:lnTo>
                    <a:lnTo>
                      <a:pt x="195" y="77"/>
                    </a:lnTo>
                    <a:lnTo>
                      <a:pt x="193" y="77"/>
                    </a:lnTo>
                    <a:lnTo>
                      <a:pt x="193" y="77"/>
                    </a:lnTo>
                    <a:lnTo>
                      <a:pt x="189" y="76"/>
                    </a:lnTo>
                    <a:lnTo>
                      <a:pt x="186" y="75"/>
                    </a:lnTo>
                    <a:lnTo>
                      <a:pt x="175" y="74"/>
                    </a:lnTo>
                    <a:lnTo>
                      <a:pt x="173" y="71"/>
                    </a:lnTo>
                    <a:lnTo>
                      <a:pt x="173" y="71"/>
                    </a:lnTo>
                    <a:lnTo>
                      <a:pt x="168" y="73"/>
                    </a:lnTo>
                    <a:lnTo>
                      <a:pt x="164" y="75"/>
                    </a:lnTo>
                    <a:lnTo>
                      <a:pt x="154" y="79"/>
                    </a:lnTo>
                    <a:lnTo>
                      <a:pt x="150" y="77"/>
                    </a:lnTo>
                    <a:lnTo>
                      <a:pt x="150" y="77"/>
                    </a:lnTo>
                    <a:lnTo>
                      <a:pt x="145" y="65"/>
                    </a:lnTo>
                    <a:lnTo>
                      <a:pt x="141" y="59"/>
                    </a:lnTo>
                    <a:lnTo>
                      <a:pt x="136" y="55"/>
                    </a:lnTo>
                    <a:lnTo>
                      <a:pt x="136" y="55"/>
                    </a:lnTo>
                    <a:lnTo>
                      <a:pt x="127" y="55"/>
                    </a:lnTo>
                    <a:lnTo>
                      <a:pt x="116" y="56"/>
                    </a:lnTo>
                    <a:lnTo>
                      <a:pt x="93" y="58"/>
                    </a:lnTo>
                    <a:lnTo>
                      <a:pt x="86" y="50"/>
                    </a:lnTo>
                    <a:lnTo>
                      <a:pt x="86" y="50"/>
                    </a:lnTo>
                    <a:lnTo>
                      <a:pt x="100" y="39"/>
                    </a:lnTo>
                    <a:lnTo>
                      <a:pt x="104" y="33"/>
                    </a:lnTo>
                    <a:lnTo>
                      <a:pt x="107" y="26"/>
                    </a:lnTo>
                    <a:lnTo>
                      <a:pt x="100" y="19"/>
                    </a:lnTo>
                    <a:lnTo>
                      <a:pt x="75" y="16"/>
                    </a:lnTo>
                    <a:lnTo>
                      <a:pt x="75" y="16"/>
                    </a:lnTo>
                    <a:lnTo>
                      <a:pt x="72" y="16"/>
                    </a:lnTo>
                    <a:lnTo>
                      <a:pt x="70" y="19"/>
                    </a:lnTo>
                    <a:lnTo>
                      <a:pt x="68" y="22"/>
                    </a:lnTo>
                    <a:lnTo>
                      <a:pt x="68" y="22"/>
                    </a:lnTo>
                    <a:lnTo>
                      <a:pt x="54" y="24"/>
                    </a:lnTo>
                    <a:lnTo>
                      <a:pt x="54" y="24"/>
                    </a:lnTo>
                    <a:lnTo>
                      <a:pt x="36" y="21"/>
                    </a:lnTo>
                    <a:lnTo>
                      <a:pt x="18" y="18"/>
                    </a:lnTo>
                    <a:lnTo>
                      <a:pt x="18" y="18"/>
                    </a:lnTo>
                    <a:lnTo>
                      <a:pt x="13" y="15"/>
                    </a:lnTo>
                    <a:lnTo>
                      <a:pt x="13" y="13"/>
                    </a:lnTo>
                    <a:lnTo>
                      <a:pt x="16" y="12"/>
                    </a:lnTo>
                    <a:lnTo>
                      <a:pt x="11" y="3"/>
                    </a:lnTo>
                    <a:lnTo>
                      <a:pt x="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70"/>
              <p:cNvSpPr>
                <a:spLocks/>
              </p:cNvSpPr>
              <p:nvPr/>
            </p:nvSpPr>
            <p:spPr bwMode="auto">
              <a:xfrm rot="16200000">
                <a:off x="5808612" y="3069245"/>
                <a:ext cx="485749" cy="1270320"/>
              </a:xfrm>
              <a:custGeom>
                <a:avLst/>
                <a:gdLst>
                  <a:gd name="T0" fmla="*/ 299 w 319"/>
                  <a:gd name="T1" fmla="*/ 381 h 479"/>
                  <a:gd name="T2" fmla="*/ 249 w 319"/>
                  <a:gd name="T3" fmla="*/ 135 h 479"/>
                  <a:gd name="T4" fmla="*/ 251 w 319"/>
                  <a:gd name="T5" fmla="*/ 122 h 479"/>
                  <a:gd name="T6" fmla="*/ 242 w 319"/>
                  <a:gd name="T7" fmla="*/ 123 h 479"/>
                  <a:gd name="T8" fmla="*/ 217 w 319"/>
                  <a:gd name="T9" fmla="*/ 37 h 479"/>
                  <a:gd name="T10" fmla="*/ 167 w 319"/>
                  <a:gd name="T11" fmla="*/ 32 h 479"/>
                  <a:gd name="T12" fmla="*/ 153 w 319"/>
                  <a:gd name="T13" fmla="*/ 30 h 479"/>
                  <a:gd name="T14" fmla="*/ 130 w 319"/>
                  <a:gd name="T15" fmla="*/ 27 h 479"/>
                  <a:gd name="T16" fmla="*/ 123 w 319"/>
                  <a:gd name="T17" fmla="*/ 26 h 479"/>
                  <a:gd name="T18" fmla="*/ 105 w 319"/>
                  <a:gd name="T19" fmla="*/ 18 h 479"/>
                  <a:gd name="T20" fmla="*/ 57 w 319"/>
                  <a:gd name="T21" fmla="*/ 7 h 479"/>
                  <a:gd name="T22" fmla="*/ 39 w 319"/>
                  <a:gd name="T23" fmla="*/ 8 h 479"/>
                  <a:gd name="T24" fmla="*/ 12 w 319"/>
                  <a:gd name="T25" fmla="*/ 8 h 479"/>
                  <a:gd name="T26" fmla="*/ 7 w 319"/>
                  <a:gd name="T27" fmla="*/ 3 h 479"/>
                  <a:gd name="T28" fmla="*/ 0 w 319"/>
                  <a:gd name="T29" fmla="*/ 0 h 479"/>
                  <a:gd name="T30" fmla="*/ 21 w 319"/>
                  <a:gd name="T31" fmla="*/ 168 h 479"/>
                  <a:gd name="T32" fmla="*/ 35 w 319"/>
                  <a:gd name="T33" fmla="*/ 253 h 479"/>
                  <a:gd name="T34" fmla="*/ 57 w 319"/>
                  <a:gd name="T35" fmla="*/ 337 h 479"/>
                  <a:gd name="T36" fmla="*/ 87 w 319"/>
                  <a:gd name="T37" fmla="*/ 338 h 479"/>
                  <a:gd name="T38" fmla="*/ 89 w 319"/>
                  <a:gd name="T39" fmla="*/ 345 h 479"/>
                  <a:gd name="T40" fmla="*/ 98 w 319"/>
                  <a:gd name="T41" fmla="*/ 351 h 479"/>
                  <a:gd name="T42" fmla="*/ 105 w 319"/>
                  <a:gd name="T43" fmla="*/ 351 h 479"/>
                  <a:gd name="T44" fmla="*/ 114 w 319"/>
                  <a:gd name="T45" fmla="*/ 351 h 479"/>
                  <a:gd name="T46" fmla="*/ 121 w 319"/>
                  <a:gd name="T47" fmla="*/ 353 h 479"/>
                  <a:gd name="T48" fmla="*/ 148 w 319"/>
                  <a:gd name="T49" fmla="*/ 377 h 479"/>
                  <a:gd name="T50" fmla="*/ 180 w 319"/>
                  <a:gd name="T51" fmla="*/ 405 h 479"/>
                  <a:gd name="T52" fmla="*/ 203 w 319"/>
                  <a:gd name="T53" fmla="*/ 412 h 479"/>
                  <a:gd name="T54" fmla="*/ 205 w 319"/>
                  <a:gd name="T55" fmla="*/ 414 h 479"/>
                  <a:gd name="T56" fmla="*/ 210 w 319"/>
                  <a:gd name="T57" fmla="*/ 420 h 479"/>
                  <a:gd name="T58" fmla="*/ 223 w 319"/>
                  <a:gd name="T59" fmla="*/ 426 h 479"/>
                  <a:gd name="T60" fmla="*/ 221 w 319"/>
                  <a:gd name="T61" fmla="*/ 429 h 479"/>
                  <a:gd name="T62" fmla="*/ 221 w 319"/>
                  <a:gd name="T63" fmla="*/ 436 h 479"/>
                  <a:gd name="T64" fmla="*/ 226 w 319"/>
                  <a:gd name="T65" fmla="*/ 437 h 479"/>
                  <a:gd name="T66" fmla="*/ 237 w 319"/>
                  <a:gd name="T67" fmla="*/ 446 h 479"/>
                  <a:gd name="T68" fmla="*/ 242 w 319"/>
                  <a:gd name="T69" fmla="*/ 459 h 479"/>
                  <a:gd name="T70" fmla="*/ 253 w 319"/>
                  <a:gd name="T71" fmla="*/ 461 h 479"/>
                  <a:gd name="T72" fmla="*/ 276 w 319"/>
                  <a:gd name="T73" fmla="*/ 472 h 479"/>
                  <a:gd name="T74" fmla="*/ 283 w 319"/>
                  <a:gd name="T75" fmla="*/ 477 h 479"/>
                  <a:gd name="T76" fmla="*/ 292 w 319"/>
                  <a:gd name="T77" fmla="*/ 478 h 479"/>
                  <a:gd name="T78" fmla="*/ 310 w 319"/>
                  <a:gd name="T79" fmla="*/ 47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9" h="479">
                    <a:moveTo>
                      <a:pt x="319" y="479"/>
                    </a:moveTo>
                    <a:lnTo>
                      <a:pt x="299" y="381"/>
                    </a:lnTo>
                    <a:lnTo>
                      <a:pt x="289" y="376"/>
                    </a:lnTo>
                    <a:lnTo>
                      <a:pt x="249" y="135"/>
                    </a:lnTo>
                    <a:lnTo>
                      <a:pt x="253" y="130"/>
                    </a:lnTo>
                    <a:lnTo>
                      <a:pt x="251" y="122"/>
                    </a:lnTo>
                    <a:lnTo>
                      <a:pt x="251" y="122"/>
                    </a:lnTo>
                    <a:lnTo>
                      <a:pt x="242" y="123"/>
                    </a:lnTo>
                    <a:lnTo>
                      <a:pt x="230" y="123"/>
                    </a:lnTo>
                    <a:lnTo>
                      <a:pt x="217" y="37"/>
                    </a:lnTo>
                    <a:lnTo>
                      <a:pt x="173" y="30"/>
                    </a:lnTo>
                    <a:lnTo>
                      <a:pt x="167" y="32"/>
                    </a:lnTo>
                    <a:lnTo>
                      <a:pt x="167" y="32"/>
                    </a:lnTo>
                    <a:lnTo>
                      <a:pt x="153" y="30"/>
                    </a:lnTo>
                    <a:lnTo>
                      <a:pt x="139" y="26"/>
                    </a:lnTo>
                    <a:lnTo>
                      <a:pt x="130" y="27"/>
                    </a:lnTo>
                    <a:lnTo>
                      <a:pt x="130" y="27"/>
                    </a:lnTo>
                    <a:lnTo>
                      <a:pt x="123" y="26"/>
                    </a:lnTo>
                    <a:lnTo>
                      <a:pt x="117" y="24"/>
                    </a:lnTo>
                    <a:lnTo>
                      <a:pt x="105" y="18"/>
                    </a:lnTo>
                    <a:lnTo>
                      <a:pt x="76" y="15"/>
                    </a:lnTo>
                    <a:lnTo>
                      <a:pt x="57" y="7"/>
                    </a:lnTo>
                    <a:lnTo>
                      <a:pt x="57" y="7"/>
                    </a:lnTo>
                    <a:lnTo>
                      <a:pt x="39" y="8"/>
                    </a:lnTo>
                    <a:lnTo>
                      <a:pt x="12" y="8"/>
                    </a:lnTo>
                    <a:lnTo>
                      <a:pt x="12" y="8"/>
                    </a:lnTo>
                    <a:lnTo>
                      <a:pt x="12" y="6"/>
                    </a:lnTo>
                    <a:lnTo>
                      <a:pt x="7" y="3"/>
                    </a:lnTo>
                    <a:lnTo>
                      <a:pt x="0" y="0"/>
                    </a:lnTo>
                    <a:lnTo>
                      <a:pt x="0" y="0"/>
                    </a:lnTo>
                    <a:lnTo>
                      <a:pt x="10" y="83"/>
                    </a:lnTo>
                    <a:lnTo>
                      <a:pt x="21" y="168"/>
                    </a:lnTo>
                    <a:lnTo>
                      <a:pt x="28" y="211"/>
                    </a:lnTo>
                    <a:lnTo>
                      <a:pt x="35" y="253"/>
                    </a:lnTo>
                    <a:lnTo>
                      <a:pt x="46" y="295"/>
                    </a:lnTo>
                    <a:lnTo>
                      <a:pt x="57" y="337"/>
                    </a:lnTo>
                    <a:lnTo>
                      <a:pt x="87" y="338"/>
                    </a:lnTo>
                    <a:lnTo>
                      <a:pt x="87" y="338"/>
                    </a:lnTo>
                    <a:lnTo>
                      <a:pt x="87" y="343"/>
                    </a:lnTo>
                    <a:lnTo>
                      <a:pt x="89" y="345"/>
                    </a:lnTo>
                    <a:lnTo>
                      <a:pt x="94" y="348"/>
                    </a:lnTo>
                    <a:lnTo>
                      <a:pt x="98" y="351"/>
                    </a:lnTo>
                    <a:lnTo>
                      <a:pt x="98" y="351"/>
                    </a:lnTo>
                    <a:lnTo>
                      <a:pt x="105" y="351"/>
                    </a:lnTo>
                    <a:lnTo>
                      <a:pt x="114" y="351"/>
                    </a:lnTo>
                    <a:lnTo>
                      <a:pt x="114" y="351"/>
                    </a:lnTo>
                    <a:lnTo>
                      <a:pt x="117" y="352"/>
                    </a:lnTo>
                    <a:lnTo>
                      <a:pt x="121" y="353"/>
                    </a:lnTo>
                    <a:lnTo>
                      <a:pt x="130" y="359"/>
                    </a:lnTo>
                    <a:lnTo>
                      <a:pt x="148" y="377"/>
                    </a:lnTo>
                    <a:lnTo>
                      <a:pt x="169" y="397"/>
                    </a:lnTo>
                    <a:lnTo>
                      <a:pt x="180" y="405"/>
                    </a:lnTo>
                    <a:lnTo>
                      <a:pt x="189" y="411"/>
                    </a:lnTo>
                    <a:lnTo>
                      <a:pt x="203" y="412"/>
                    </a:lnTo>
                    <a:lnTo>
                      <a:pt x="203" y="412"/>
                    </a:lnTo>
                    <a:lnTo>
                      <a:pt x="205" y="414"/>
                    </a:lnTo>
                    <a:lnTo>
                      <a:pt x="203" y="418"/>
                    </a:lnTo>
                    <a:lnTo>
                      <a:pt x="210" y="420"/>
                    </a:lnTo>
                    <a:lnTo>
                      <a:pt x="214" y="420"/>
                    </a:lnTo>
                    <a:lnTo>
                      <a:pt x="223" y="426"/>
                    </a:lnTo>
                    <a:lnTo>
                      <a:pt x="223" y="426"/>
                    </a:lnTo>
                    <a:lnTo>
                      <a:pt x="221" y="429"/>
                    </a:lnTo>
                    <a:lnTo>
                      <a:pt x="217" y="431"/>
                    </a:lnTo>
                    <a:lnTo>
                      <a:pt x="221" y="436"/>
                    </a:lnTo>
                    <a:lnTo>
                      <a:pt x="221" y="436"/>
                    </a:lnTo>
                    <a:lnTo>
                      <a:pt x="226" y="437"/>
                    </a:lnTo>
                    <a:lnTo>
                      <a:pt x="230" y="438"/>
                    </a:lnTo>
                    <a:lnTo>
                      <a:pt x="237" y="446"/>
                    </a:lnTo>
                    <a:lnTo>
                      <a:pt x="242" y="453"/>
                    </a:lnTo>
                    <a:lnTo>
                      <a:pt x="242" y="459"/>
                    </a:lnTo>
                    <a:lnTo>
                      <a:pt x="242" y="459"/>
                    </a:lnTo>
                    <a:lnTo>
                      <a:pt x="253" y="461"/>
                    </a:lnTo>
                    <a:lnTo>
                      <a:pt x="267" y="466"/>
                    </a:lnTo>
                    <a:lnTo>
                      <a:pt x="276" y="472"/>
                    </a:lnTo>
                    <a:lnTo>
                      <a:pt x="280" y="474"/>
                    </a:lnTo>
                    <a:lnTo>
                      <a:pt x="283" y="477"/>
                    </a:lnTo>
                    <a:lnTo>
                      <a:pt x="283" y="477"/>
                    </a:lnTo>
                    <a:lnTo>
                      <a:pt x="292" y="478"/>
                    </a:lnTo>
                    <a:lnTo>
                      <a:pt x="301" y="479"/>
                    </a:lnTo>
                    <a:lnTo>
                      <a:pt x="310" y="477"/>
                    </a:lnTo>
                    <a:lnTo>
                      <a:pt x="319" y="479"/>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74"/>
              <p:cNvSpPr>
                <a:spLocks/>
              </p:cNvSpPr>
              <p:nvPr/>
            </p:nvSpPr>
            <p:spPr bwMode="auto">
              <a:xfrm rot="16200000">
                <a:off x="6649848" y="2534934"/>
                <a:ext cx="733952" cy="1180152"/>
              </a:xfrm>
              <a:custGeom>
                <a:avLst/>
                <a:gdLst>
                  <a:gd name="T0" fmla="*/ 270 w 482"/>
                  <a:gd name="T1" fmla="*/ 400 h 445"/>
                  <a:gd name="T2" fmla="*/ 298 w 482"/>
                  <a:gd name="T3" fmla="*/ 403 h 445"/>
                  <a:gd name="T4" fmla="*/ 318 w 482"/>
                  <a:gd name="T5" fmla="*/ 402 h 445"/>
                  <a:gd name="T6" fmla="*/ 330 w 482"/>
                  <a:gd name="T7" fmla="*/ 389 h 445"/>
                  <a:gd name="T8" fmla="*/ 334 w 482"/>
                  <a:gd name="T9" fmla="*/ 373 h 445"/>
                  <a:gd name="T10" fmla="*/ 346 w 482"/>
                  <a:gd name="T11" fmla="*/ 363 h 445"/>
                  <a:gd name="T12" fmla="*/ 352 w 482"/>
                  <a:gd name="T13" fmla="*/ 338 h 445"/>
                  <a:gd name="T14" fmla="*/ 380 w 482"/>
                  <a:gd name="T15" fmla="*/ 340 h 445"/>
                  <a:gd name="T16" fmla="*/ 421 w 482"/>
                  <a:gd name="T17" fmla="*/ 350 h 445"/>
                  <a:gd name="T18" fmla="*/ 434 w 482"/>
                  <a:gd name="T19" fmla="*/ 342 h 445"/>
                  <a:gd name="T20" fmla="*/ 448 w 482"/>
                  <a:gd name="T21" fmla="*/ 322 h 445"/>
                  <a:gd name="T22" fmla="*/ 473 w 482"/>
                  <a:gd name="T23" fmla="*/ 319 h 445"/>
                  <a:gd name="T24" fmla="*/ 478 w 482"/>
                  <a:gd name="T25" fmla="*/ 304 h 445"/>
                  <a:gd name="T26" fmla="*/ 453 w 482"/>
                  <a:gd name="T27" fmla="*/ 301 h 445"/>
                  <a:gd name="T28" fmla="*/ 455 w 482"/>
                  <a:gd name="T29" fmla="*/ 293 h 445"/>
                  <a:gd name="T30" fmla="*/ 482 w 482"/>
                  <a:gd name="T31" fmla="*/ 270 h 445"/>
                  <a:gd name="T32" fmla="*/ 466 w 482"/>
                  <a:gd name="T33" fmla="*/ 265 h 445"/>
                  <a:gd name="T34" fmla="*/ 446 w 482"/>
                  <a:gd name="T35" fmla="*/ 267 h 445"/>
                  <a:gd name="T36" fmla="*/ 434 w 482"/>
                  <a:gd name="T37" fmla="*/ 264 h 445"/>
                  <a:gd name="T38" fmla="*/ 407 w 482"/>
                  <a:gd name="T39" fmla="*/ 256 h 445"/>
                  <a:gd name="T40" fmla="*/ 389 w 482"/>
                  <a:gd name="T41" fmla="*/ 240 h 445"/>
                  <a:gd name="T42" fmla="*/ 373 w 482"/>
                  <a:gd name="T43" fmla="*/ 235 h 445"/>
                  <a:gd name="T44" fmla="*/ 332 w 482"/>
                  <a:gd name="T45" fmla="*/ 230 h 445"/>
                  <a:gd name="T46" fmla="*/ 327 w 482"/>
                  <a:gd name="T47" fmla="*/ 215 h 445"/>
                  <a:gd name="T48" fmla="*/ 343 w 482"/>
                  <a:gd name="T49" fmla="*/ 206 h 445"/>
                  <a:gd name="T50" fmla="*/ 266 w 482"/>
                  <a:gd name="T51" fmla="*/ 192 h 445"/>
                  <a:gd name="T52" fmla="*/ 200 w 482"/>
                  <a:gd name="T53" fmla="*/ 182 h 445"/>
                  <a:gd name="T54" fmla="*/ 170 w 482"/>
                  <a:gd name="T55" fmla="*/ 170 h 445"/>
                  <a:gd name="T56" fmla="*/ 154 w 482"/>
                  <a:gd name="T57" fmla="*/ 153 h 445"/>
                  <a:gd name="T58" fmla="*/ 129 w 482"/>
                  <a:gd name="T59" fmla="*/ 142 h 445"/>
                  <a:gd name="T60" fmla="*/ 125 w 482"/>
                  <a:gd name="T61" fmla="*/ 133 h 445"/>
                  <a:gd name="T62" fmla="*/ 129 w 482"/>
                  <a:gd name="T63" fmla="*/ 121 h 445"/>
                  <a:gd name="T64" fmla="*/ 113 w 482"/>
                  <a:gd name="T65" fmla="*/ 112 h 445"/>
                  <a:gd name="T66" fmla="*/ 129 w 482"/>
                  <a:gd name="T67" fmla="*/ 90 h 445"/>
                  <a:gd name="T68" fmla="*/ 154 w 482"/>
                  <a:gd name="T69" fmla="*/ 85 h 445"/>
                  <a:gd name="T70" fmla="*/ 141 w 482"/>
                  <a:gd name="T71" fmla="*/ 80 h 445"/>
                  <a:gd name="T72" fmla="*/ 70 w 482"/>
                  <a:gd name="T73" fmla="*/ 47 h 445"/>
                  <a:gd name="T74" fmla="*/ 57 w 482"/>
                  <a:gd name="T75" fmla="*/ 39 h 445"/>
                  <a:gd name="T76" fmla="*/ 25 w 482"/>
                  <a:gd name="T77" fmla="*/ 25 h 445"/>
                  <a:gd name="T78" fmla="*/ 6 w 482"/>
                  <a:gd name="T79" fmla="*/ 5 h 445"/>
                  <a:gd name="T80" fmla="*/ 25 w 482"/>
                  <a:gd name="T81" fmla="*/ 98 h 445"/>
                  <a:gd name="T82" fmla="*/ 25 w 482"/>
                  <a:gd name="T83" fmla="*/ 114 h 445"/>
                  <a:gd name="T84" fmla="*/ 29 w 482"/>
                  <a:gd name="T85" fmla="*/ 139 h 445"/>
                  <a:gd name="T86" fmla="*/ 102 w 482"/>
                  <a:gd name="T87" fmla="*/ 365 h 445"/>
                  <a:gd name="T88" fmla="*/ 136 w 482"/>
                  <a:gd name="T89" fmla="*/ 440 h 445"/>
                  <a:gd name="T90" fmla="*/ 166 w 482"/>
                  <a:gd name="T91" fmla="*/ 441 h 445"/>
                  <a:gd name="T92" fmla="*/ 184 w 482"/>
                  <a:gd name="T93" fmla="*/ 429 h 445"/>
                  <a:gd name="T94" fmla="*/ 175 w 482"/>
                  <a:gd name="T95" fmla="*/ 417 h 445"/>
                  <a:gd name="T96" fmla="*/ 186 w 482"/>
                  <a:gd name="T97" fmla="*/ 399 h 445"/>
                  <a:gd name="T98" fmla="*/ 186 w 482"/>
                  <a:gd name="T99" fmla="*/ 404 h 445"/>
                  <a:gd name="T100" fmla="*/ 200 w 482"/>
                  <a:gd name="T101" fmla="*/ 417 h 445"/>
                  <a:gd name="T102" fmla="*/ 209 w 482"/>
                  <a:gd name="T103" fmla="*/ 410 h 445"/>
                  <a:gd name="T104" fmla="*/ 220 w 482"/>
                  <a:gd name="T105" fmla="*/ 400 h 445"/>
                  <a:gd name="T106" fmla="*/ 227 w 482"/>
                  <a:gd name="T107" fmla="*/ 406 h 445"/>
                  <a:gd name="T108" fmla="*/ 241 w 482"/>
                  <a:gd name="T109" fmla="*/ 404 h 445"/>
                  <a:gd name="T110" fmla="*/ 243 w 482"/>
                  <a:gd name="T111"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445">
                    <a:moveTo>
                      <a:pt x="261" y="411"/>
                    </a:moveTo>
                    <a:lnTo>
                      <a:pt x="270" y="400"/>
                    </a:lnTo>
                    <a:lnTo>
                      <a:pt x="270" y="400"/>
                    </a:lnTo>
                    <a:lnTo>
                      <a:pt x="273" y="402"/>
                    </a:lnTo>
                    <a:lnTo>
                      <a:pt x="280" y="405"/>
                    </a:lnTo>
                    <a:lnTo>
                      <a:pt x="298" y="403"/>
                    </a:lnTo>
                    <a:lnTo>
                      <a:pt x="302" y="406"/>
                    </a:lnTo>
                    <a:lnTo>
                      <a:pt x="307" y="408"/>
                    </a:lnTo>
                    <a:lnTo>
                      <a:pt x="318" y="402"/>
                    </a:lnTo>
                    <a:lnTo>
                      <a:pt x="318" y="402"/>
                    </a:lnTo>
                    <a:lnTo>
                      <a:pt x="323" y="396"/>
                    </a:lnTo>
                    <a:lnTo>
                      <a:pt x="330" y="389"/>
                    </a:lnTo>
                    <a:lnTo>
                      <a:pt x="334" y="381"/>
                    </a:lnTo>
                    <a:lnTo>
                      <a:pt x="336" y="378"/>
                    </a:lnTo>
                    <a:lnTo>
                      <a:pt x="334" y="373"/>
                    </a:lnTo>
                    <a:lnTo>
                      <a:pt x="334" y="373"/>
                    </a:lnTo>
                    <a:lnTo>
                      <a:pt x="336" y="369"/>
                    </a:lnTo>
                    <a:lnTo>
                      <a:pt x="346" y="363"/>
                    </a:lnTo>
                    <a:lnTo>
                      <a:pt x="361" y="354"/>
                    </a:lnTo>
                    <a:lnTo>
                      <a:pt x="352" y="347"/>
                    </a:lnTo>
                    <a:lnTo>
                      <a:pt x="352" y="338"/>
                    </a:lnTo>
                    <a:lnTo>
                      <a:pt x="366" y="337"/>
                    </a:lnTo>
                    <a:lnTo>
                      <a:pt x="366" y="337"/>
                    </a:lnTo>
                    <a:lnTo>
                      <a:pt x="380" y="340"/>
                    </a:lnTo>
                    <a:lnTo>
                      <a:pt x="396" y="344"/>
                    </a:lnTo>
                    <a:lnTo>
                      <a:pt x="409" y="348"/>
                    </a:lnTo>
                    <a:lnTo>
                      <a:pt x="421" y="350"/>
                    </a:lnTo>
                    <a:lnTo>
                      <a:pt x="421" y="350"/>
                    </a:lnTo>
                    <a:lnTo>
                      <a:pt x="430" y="347"/>
                    </a:lnTo>
                    <a:lnTo>
                      <a:pt x="434" y="342"/>
                    </a:lnTo>
                    <a:lnTo>
                      <a:pt x="439" y="337"/>
                    </a:lnTo>
                    <a:lnTo>
                      <a:pt x="448" y="332"/>
                    </a:lnTo>
                    <a:lnTo>
                      <a:pt x="448" y="322"/>
                    </a:lnTo>
                    <a:lnTo>
                      <a:pt x="459" y="316"/>
                    </a:lnTo>
                    <a:lnTo>
                      <a:pt x="473" y="319"/>
                    </a:lnTo>
                    <a:lnTo>
                      <a:pt x="473" y="319"/>
                    </a:lnTo>
                    <a:lnTo>
                      <a:pt x="475" y="313"/>
                    </a:lnTo>
                    <a:lnTo>
                      <a:pt x="480" y="308"/>
                    </a:lnTo>
                    <a:lnTo>
                      <a:pt x="478" y="304"/>
                    </a:lnTo>
                    <a:lnTo>
                      <a:pt x="478" y="304"/>
                    </a:lnTo>
                    <a:lnTo>
                      <a:pt x="462" y="302"/>
                    </a:lnTo>
                    <a:lnTo>
                      <a:pt x="453" y="301"/>
                    </a:lnTo>
                    <a:lnTo>
                      <a:pt x="448" y="300"/>
                    </a:lnTo>
                    <a:lnTo>
                      <a:pt x="448" y="300"/>
                    </a:lnTo>
                    <a:lnTo>
                      <a:pt x="455" y="293"/>
                    </a:lnTo>
                    <a:lnTo>
                      <a:pt x="464" y="285"/>
                    </a:lnTo>
                    <a:lnTo>
                      <a:pt x="482" y="270"/>
                    </a:lnTo>
                    <a:lnTo>
                      <a:pt x="482" y="270"/>
                    </a:lnTo>
                    <a:lnTo>
                      <a:pt x="480" y="268"/>
                    </a:lnTo>
                    <a:lnTo>
                      <a:pt x="478" y="267"/>
                    </a:lnTo>
                    <a:lnTo>
                      <a:pt x="466" y="265"/>
                    </a:lnTo>
                    <a:lnTo>
                      <a:pt x="448" y="264"/>
                    </a:lnTo>
                    <a:lnTo>
                      <a:pt x="448" y="264"/>
                    </a:lnTo>
                    <a:lnTo>
                      <a:pt x="446" y="267"/>
                    </a:lnTo>
                    <a:lnTo>
                      <a:pt x="441" y="267"/>
                    </a:lnTo>
                    <a:lnTo>
                      <a:pt x="437" y="265"/>
                    </a:lnTo>
                    <a:lnTo>
                      <a:pt x="434" y="264"/>
                    </a:lnTo>
                    <a:lnTo>
                      <a:pt x="434" y="264"/>
                    </a:lnTo>
                    <a:lnTo>
                      <a:pt x="421" y="261"/>
                    </a:lnTo>
                    <a:lnTo>
                      <a:pt x="407" y="256"/>
                    </a:lnTo>
                    <a:lnTo>
                      <a:pt x="402" y="252"/>
                    </a:lnTo>
                    <a:lnTo>
                      <a:pt x="382" y="246"/>
                    </a:lnTo>
                    <a:lnTo>
                      <a:pt x="389" y="240"/>
                    </a:lnTo>
                    <a:lnTo>
                      <a:pt x="389" y="240"/>
                    </a:lnTo>
                    <a:lnTo>
                      <a:pt x="382" y="238"/>
                    </a:lnTo>
                    <a:lnTo>
                      <a:pt x="373" y="235"/>
                    </a:lnTo>
                    <a:lnTo>
                      <a:pt x="357" y="233"/>
                    </a:lnTo>
                    <a:lnTo>
                      <a:pt x="339" y="231"/>
                    </a:lnTo>
                    <a:lnTo>
                      <a:pt x="332" y="230"/>
                    </a:lnTo>
                    <a:lnTo>
                      <a:pt x="325" y="226"/>
                    </a:lnTo>
                    <a:lnTo>
                      <a:pt x="321" y="219"/>
                    </a:lnTo>
                    <a:lnTo>
                      <a:pt x="327" y="215"/>
                    </a:lnTo>
                    <a:lnTo>
                      <a:pt x="334" y="215"/>
                    </a:lnTo>
                    <a:lnTo>
                      <a:pt x="343" y="208"/>
                    </a:lnTo>
                    <a:lnTo>
                      <a:pt x="343" y="206"/>
                    </a:lnTo>
                    <a:lnTo>
                      <a:pt x="343" y="206"/>
                    </a:lnTo>
                    <a:lnTo>
                      <a:pt x="314" y="201"/>
                    </a:lnTo>
                    <a:lnTo>
                      <a:pt x="266" y="192"/>
                    </a:lnTo>
                    <a:lnTo>
                      <a:pt x="223" y="185"/>
                    </a:lnTo>
                    <a:lnTo>
                      <a:pt x="200" y="182"/>
                    </a:lnTo>
                    <a:lnTo>
                      <a:pt x="200" y="182"/>
                    </a:lnTo>
                    <a:lnTo>
                      <a:pt x="191" y="184"/>
                    </a:lnTo>
                    <a:lnTo>
                      <a:pt x="166" y="175"/>
                    </a:lnTo>
                    <a:lnTo>
                      <a:pt x="170" y="170"/>
                    </a:lnTo>
                    <a:lnTo>
                      <a:pt x="150" y="159"/>
                    </a:lnTo>
                    <a:lnTo>
                      <a:pt x="154" y="155"/>
                    </a:lnTo>
                    <a:lnTo>
                      <a:pt x="154" y="153"/>
                    </a:lnTo>
                    <a:lnTo>
                      <a:pt x="138" y="151"/>
                    </a:lnTo>
                    <a:lnTo>
                      <a:pt x="138" y="151"/>
                    </a:lnTo>
                    <a:lnTo>
                      <a:pt x="129" y="142"/>
                    </a:lnTo>
                    <a:lnTo>
                      <a:pt x="127" y="136"/>
                    </a:lnTo>
                    <a:lnTo>
                      <a:pt x="125" y="133"/>
                    </a:lnTo>
                    <a:lnTo>
                      <a:pt x="125" y="133"/>
                    </a:lnTo>
                    <a:lnTo>
                      <a:pt x="129" y="128"/>
                    </a:lnTo>
                    <a:lnTo>
                      <a:pt x="136" y="126"/>
                    </a:lnTo>
                    <a:lnTo>
                      <a:pt x="129" y="121"/>
                    </a:lnTo>
                    <a:lnTo>
                      <a:pt x="123" y="120"/>
                    </a:lnTo>
                    <a:lnTo>
                      <a:pt x="113" y="112"/>
                    </a:lnTo>
                    <a:lnTo>
                      <a:pt x="113" y="112"/>
                    </a:lnTo>
                    <a:lnTo>
                      <a:pt x="116" y="105"/>
                    </a:lnTo>
                    <a:lnTo>
                      <a:pt x="120" y="97"/>
                    </a:lnTo>
                    <a:lnTo>
                      <a:pt x="129" y="90"/>
                    </a:lnTo>
                    <a:lnTo>
                      <a:pt x="138" y="85"/>
                    </a:lnTo>
                    <a:lnTo>
                      <a:pt x="150" y="87"/>
                    </a:lnTo>
                    <a:lnTo>
                      <a:pt x="154" y="85"/>
                    </a:lnTo>
                    <a:lnTo>
                      <a:pt x="154" y="85"/>
                    </a:lnTo>
                    <a:lnTo>
                      <a:pt x="148" y="84"/>
                    </a:lnTo>
                    <a:lnTo>
                      <a:pt x="141" y="80"/>
                    </a:lnTo>
                    <a:lnTo>
                      <a:pt x="120" y="69"/>
                    </a:lnTo>
                    <a:lnTo>
                      <a:pt x="84" y="48"/>
                    </a:lnTo>
                    <a:lnTo>
                      <a:pt x="70" y="47"/>
                    </a:lnTo>
                    <a:lnTo>
                      <a:pt x="66" y="42"/>
                    </a:lnTo>
                    <a:lnTo>
                      <a:pt x="66" y="42"/>
                    </a:lnTo>
                    <a:lnTo>
                      <a:pt x="57" y="39"/>
                    </a:lnTo>
                    <a:lnTo>
                      <a:pt x="50" y="39"/>
                    </a:lnTo>
                    <a:lnTo>
                      <a:pt x="34" y="27"/>
                    </a:lnTo>
                    <a:lnTo>
                      <a:pt x="25" y="25"/>
                    </a:lnTo>
                    <a:lnTo>
                      <a:pt x="25" y="25"/>
                    </a:lnTo>
                    <a:lnTo>
                      <a:pt x="13" y="12"/>
                    </a:lnTo>
                    <a:lnTo>
                      <a:pt x="6" y="5"/>
                    </a:lnTo>
                    <a:lnTo>
                      <a:pt x="0" y="0"/>
                    </a:lnTo>
                    <a:lnTo>
                      <a:pt x="20" y="98"/>
                    </a:lnTo>
                    <a:lnTo>
                      <a:pt x="25" y="98"/>
                    </a:lnTo>
                    <a:lnTo>
                      <a:pt x="29" y="114"/>
                    </a:lnTo>
                    <a:lnTo>
                      <a:pt x="25" y="114"/>
                    </a:lnTo>
                    <a:lnTo>
                      <a:pt x="25" y="114"/>
                    </a:lnTo>
                    <a:lnTo>
                      <a:pt x="27" y="124"/>
                    </a:lnTo>
                    <a:lnTo>
                      <a:pt x="31" y="135"/>
                    </a:lnTo>
                    <a:lnTo>
                      <a:pt x="29" y="139"/>
                    </a:lnTo>
                    <a:lnTo>
                      <a:pt x="29" y="139"/>
                    </a:lnTo>
                    <a:lnTo>
                      <a:pt x="75" y="289"/>
                    </a:lnTo>
                    <a:lnTo>
                      <a:pt x="102" y="365"/>
                    </a:lnTo>
                    <a:lnTo>
                      <a:pt x="129" y="439"/>
                    </a:lnTo>
                    <a:lnTo>
                      <a:pt x="136" y="439"/>
                    </a:lnTo>
                    <a:lnTo>
                      <a:pt x="136" y="440"/>
                    </a:lnTo>
                    <a:lnTo>
                      <a:pt x="143" y="445"/>
                    </a:lnTo>
                    <a:lnTo>
                      <a:pt x="143" y="445"/>
                    </a:lnTo>
                    <a:lnTo>
                      <a:pt x="166" y="441"/>
                    </a:lnTo>
                    <a:lnTo>
                      <a:pt x="179" y="439"/>
                    </a:lnTo>
                    <a:lnTo>
                      <a:pt x="186" y="436"/>
                    </a:lnTo>
                    <a:lnTo>
                      <a:pt x="184" y="429"/>
                    </a:lnTo>
                    <a:lnTo>
                      <a:pt x="186" y="422"/>
                    </a:lnTo>
                    <a:lnTo>
                      <a:pt x="186" y="422"/>
                    </a:lnTo>
                    <a:lnTo>
                      <a:pt x="175" y="417"/>
                    </a:lnTo>
                    <a:lnTo>
                      <a:pt x="173" y="414"/>
                    </a:lnTo>
                    <a:lnTo>
                      <a:pt x="170" y="410"/>
                    </a:lnTo>
                    <a:lnTo>
                      <a:pt x="186" y="399"/>
                    </a:lnTo>
                    <a:lnTo>
                      <a:pt x="193" y="399"/>
                    </a:lnTo>
                    <a:lnTo>
                      <a:pt x="193" y="399"/>
                    </a:lnTo>
                    <a:lnTo>
                      <a:pt x="186" y="404"/>
                    </a:lnTo>
                    <a:lnTo>
                      <a:pt x="186" y="408"/>
                    </a:lnTo>
                    <a:lnTo>
                      <a:pt x="186" y="411"/>
                    </a:lnTo>
                    <a:lnTo>
                      <a:pt x="200" y="417"/>
                    </a:lnTo>
                    <a:lnTo>
                      <a:pt x="207" y="416"/>
                    </a:lnTo>
                    <a:lnTo>
                      <a:pt x="207" y="416"/>
                    </a:lnTo>
                    <a:lnTo>
                      <a:pt x="209" y="410"/>
                    </a:lnTo>
                    <a:lnTo>
                      <a:pt x="211" y="403"/>
                    </a:lnTo>
                    <a:lnTo>
                      <a:pt x="216" y="400"/>
                    </a:lnTo>
                    <a:lnTo>
                      <a:pt x="220" y="400"/>
                    </a:lnTo>
                    <a:lnTo>
                      <a:pt x="220" y="403"/>
                    </a:lnTo>
                    <a:lnTo>
                      <a:pt x="223" y="406"/>
                    </a:lnTo>
                    <a:lnTo>
                      <a:pt x="227" y="406"/>
                    </a:lnTo>
                    <a:lnTo>
                      <a:pt x="227" y="405"/>
                    </a:lnTo>
                    <a:lnTo>
                      <a:pt x="234" y="403"/>
                    </a:lnTo>
                    <a:lnTo>
                      <a:pt x="241" y="404"/>
                    </a:lnTo>
                    <a:lnTo>
                      <a:pt x="236" y="412"/>
                    </a:lnTo>
                    <a:lnTo>
                      <a:pt x="243" y="415"/>
                    </a:lnTo>
                    <a:lnTo>
                      <a:pt x="243" y="415"/>
                    </a:lnTo>
                    <a:lnTo>
                      <a:pt x="252" y="414"/>
                    </a:lnTo>
                    <a:lnTo>
                      <a:pt x="261" y="411"/>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06" name="Group 105"/>
            <p:cNvGrpSpPr/>
            <p:nvPr/>
          </p:nvGrpSpPr>
          <p:grpSpPr>
            <a:xfrm>
              <a:off x="4549342" y="1822703"/>
              <a:ext cx="3392425" cy="2191758"/>
              <a:chOff x="4344908" y="748040"/>
              <a:chExt cx="4113292" cy="2983013"/>
            </a:xfrm>
          </p:grpSpPr>
          <p:sp>
            <p:nvSpPr>
              <p:cNvPr id="40" name="Freeform 55"/>
              <p:cNvSpPr>
                <a:spLocks/>
              </p:cNvSpPr>
              <p:nvPr/>
            </p:nvSpPr>
            <p:spPr bwMode="auto">
              <a:xfrm rot="16200000">
                <a:off x="4572922" y="2725876"/>
                <a:ext cx="976065" cy="1034290"/>
              </a:xfrm>
              <a:custGeom>
                <a:avLst/>
                <a:gdLst>
                  <a:gd name="T0" fmla="*/ 72 w 641"/>
                  <a:gd name="T1" fmla="*/ 327 h 390"/>
                  <a:gd name="T2" fmla="*/ 66 w 641"/>
                  <a:gd name="T3" fmla="*/ 326 h 390"/>
                  <a:gd name="T4" fmla="*/ 56 w 641"/>
                  <a:gd name="T5" fmla="*/ 332 h 390"/>
                  <a:gd name="T6" fmla="*/ 45 w 641"/>
                  <a:gd name="T7" fmla="*/ 335 h 390"/>
                  <a:gd name="T8" fmla="*/ 36 w 641"/>
                  <a:gd name="T9" fmla="*/ 333 h 390"/>
                  <a:gd name="T10" fmla="*/ 22 w 641"/>
                  <a:gd name="T11" fmla="*/ 325 h 390"/>
                  <a:gd name="T12" fmla="*/ 0 w 641"/>
                  <a:gd name="T13" fmla="*/ 318 h 390"/>
                  <a:gd name="T14" fmla="*/ 25 w 641"/>
                  <a:gd name="T15" fmla="*/ 361 h 390"/>
                  <a:gd name="T16" fmla="*/ 31 w 641"/>
                  <a:gd name="T17" fmla="*/ 359 h 390"/>
                  <a:gd name="T18" fmla="*/ 75 w 641"/>
                  <a:gd name="T19" fmla="*/ 367 h 390"/>
                  <a:gd name="T20" fmla="*/ 91 w 641"/>
                  <a:gd name="T21" fmla="*/ 378 h 390"/>
                  <a:gd name="T22" fmla="*/ 93 w 641"/>
                  <a:gd name="T23" fmla="*/ 384 h 390"/>
                  <a:gd name="T24" fmla="*/ 111 w 641"/>
                  <a:gd name="T25" fmla="*/ 387 h 390"/>
                  <a:gd name="T26" fmla="*/ 129 w 641"/>
                  <a:gd name="T27" fmla="*/ 390 h 390"/>
                  <a:gd name="T28" fmla="*/ 143 w 641"/>
                  <a:gd name="T29" fmla="*/ 388 h 390"/>
                  <a:gd name="T30" fmla="*/ 150 w 641"/>
                  <a:gd name="T31" fmla="*/ 382 h 390"/>
                  <a:gd name="T32" fmla="*/ 154 w 641"/>
                  <a:gd name="T33" fmla="*/ 378 h 390"/>
                  <a:gd name="T34" fmla="*/ 152 w 641"/>
                  <a:gd name="T35" fmla="*/ 376 h 390"/>
                  <a:gd name="T36" fmla="*/ 147 w 641"/>
                  <a:gd name="T37" fmla="*/ 375 h 390"/>
                  <a:gd name="T38" fmla="*/ 184 w 641"/>
                  <a:gd name="T39" fmla="*/ 362 h 390"/>
                  <a:gd name="T40" fmla="*/ 193 w 641"/>
                  <a:gd name="T41" fmla="*/ 364 h 390"/>
                  <a:gd name="T42" fmla="*/ 204 w 641"/>
                  <a:gd name="T43" fmla="*/ 367 h 390"/>
                  <a:gd name="T44" fmla="*/ 211 w 641"/>
                  <a:gd name="T45" fmla="*/ 363 h 390"/>
                  <a:gd name="T46" fmla="*/ 232 w 641"/>
                  <a:gd name="T47" fmla="*/ 360 h 390"/>
                  <a:gd name="T48" fmla="*/ 241 w 641"/>
                  <a:gd name="T49" fmla="*/ 359 h 390"/>
                  <a:gd name="T50" fmla="*/ 259 w 641"/>
                  <a:gd name="T51" fmla="*/ 345 h 390"/>
                  <a:gd name="T52" fmla="*/ 291 w 641"/>
                  <a:gd name="T53" fmla="*/ 319 h 390"/>
                  <a:gd name="T54" fmla="*/ 314 w 641"/>
                  <a:gd name="T55" fmla="*/ 307 h 390"/>
                  <a:gd name="T56" fmla="*/ 327 w 641"/>
                  <a:gd name="T57" fmla="*/ 305 h 390"/>
                  <a:gd name="T58" fmla="*/ 343 w 641"/>
                  <a:gd name="T59" fmla="*/ 309 h 390"/>
                  <a:gd name="T60" fmla="*/ 357 w 641"/>
                  <a:gd name="T61" fmla="*/ 317 h 390"/>
                  <a:gd name="T62" fmla="*/ 377 w 641"/>
                  <a:gd name="T63" fmla="*/ 315 h 390"/>
                  <a:gd name="T64" fmla="*/ 396 w 641"/>
                  <a:gd name="T65" fmla="*/ 318 h 390"/>
                  <a:gd name="T66" fmla="*/ 418 w 641"/>
                  <a:gd name="T67" fmla="*/ 302 h 390"/>
                  <a:gd name="T68" fmla="*/ 412 w 641"/>
                  <a:gd name="T69" fmla="*/ 298 h 390"/>
                  <a:gd name="T70" fmla="*/ 402 w 641"/>
                  <a:gd name="T71" fmla="*/ 293 h 390"/>
                  <a:gd name="T72" fmla="*/ 412 w 641"/>
                  <a:gd name="T73" fmla="*/ 289 h 390"/>
                  <a:gd name="T74" fmla="*/ 459 w 641"/>
                  <a:gd name="T75" fmla="*/ 280 h 390"/>
                  <a:gd name="T76" fmla="*/ 464 w 641"/>
                  <a:gd name="T77" fmla="*/ 278 h 390"/>
                  <a:gd name="T78" fmla="*/ 466 w 641"/>
                  <a:gd name="T79" fmla="*/ 275 h 390"/>
                  <a:gd name="T80" fmla="*/ 512 w 641"/>
                  <a:gd name="T81" fmla="*/ 250 h 390"/>
                  <a:gd name="T82" fmla="*/ 530 w 641"/>
                  <a:gd name="T83" fmla="*/ 241 h 390"/>
                  <a:gd name="T84" fmla="*/ 546 w 641"/>
                  <a:gd name="T85" fmla="*/ 240 h 390"/>
                  <a:gd name="T86" fmla="*/ 564 w 641"/>
                  <a:gd name="T87" fmla="*/ 237 h 390"/>
                  <a:gd name="T88" fmla="*/ 578 w 641"/>
                  <a:gd name="T89" fmla="*/ 237 h 390"/>
                  <a:gd name="T90" fmla="*/ 600 w 641"/>
                  <a:gd name="T91" fmla="*/ 238 h 390"/>
                  <a:gd name="T92" fmla="*/ 641 w 641"/>
                  <a:gd name="T93" fmla="*/ 221 h 390"/>
                  <a:gd name="T94" fmla="*/ 630 w 641"/>
                  <a:gd name="T95" fmla="*/ 0 h 390"/>
                  <a:gd name="T96" fmla="*/ 573 w 641"/>
                  <a:gd name="T97" fmla="*/ 17 h 390"/>
                  <a:gd name="T98" fmla="*/ 564 w 641"/>
                  <a:gd name="T99" fmla="*/ 23 h 390"/>
                  <a:gd name="T100" fmla="*/ 548 w 641"/>
                  <a:gd name="T101" fmla="*/ 20 h 390"/>
                  <a:gd name="T102" fmla="*/ 530 w 641"/>
                  <a:gd name="T103" fmla="*/ 32 h 390"/>
                  <a:gd name="T104" fmla="*/ 493 w 641"/>
                  <a:gd name="T105" fmla="*/ 38 h 390"/>
                  <a:gd name="T106" fmla="*/ 466 w 641"/>
                  <a:gd name="T107" fmla="*/ 41 h 390"/>
                  <a:gd name="T108" fmla="*/ 437 w 641"/>
                  <a:gd name="T109" fmla="*/ 50 h 390"/>
                  <a:gd name="T110" fmla="*/ 432 w 641"/>
                  <a:gd name="T111" fmla="*/ 54 h 390"/>
                  <a:gd name="T112" fmla="*/ 423 w 641"/>
                  <a:gd name="T113" fmla="*/ 6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1" h="390">
                    <a:moveTo>
                      <a:pt x="52" y="66"/>
                    </a:moveTo>
                    <a:lnTo>
                      <a:pt x="72" y="327"/>
                    </a:lnTo>
                    <a:lnTo>
                      <a:pt x="66" y="326"/>
                    </a:lnTo>
                    <a:lnTo>
                      <a:pt x="66" y="326"/>
                    </a:lnTo>
                    <a:lnTo>
                      <a:pt x="63" y="330"/>
                    </a:lnTo>
                    <a:lnTo>
                      <a:pt x="56" y="332"/>
                    </a:lnTo>
                    <a:lnTo>
                      <a:pt x="52" y="333"/>
                    </a:lnTo>
                    <a:lnTo>
                      <a:pt x="45" y="335"/>
                    </a:lnTo>
                    <a:lnTo>
                      <a:pt x="36" y="333"/>
                    </a:lnTo>
                    <a:lnTo>
                      <a:pt x="36" y="333"/>
                    </a:lnTo>
                    <a:lnTo>
                      <a:pt x="29" y="329"/>
                    </a:lnTo>
                    <a:lnTo>
                      <a:pt x="22" y="325"/>
                    </a:lnTo>
                    <a:lnTo>
                      <a:pt x="6" y="318"/>
                    </a:lnTo>
                    <a:lnTo>
                      <a:pt x="0" y="318"/>
                    </a:lnTo>
                    <a:lnTo>
                      <a:pt x="4" y="357"/>
                    </a:lnTo>
                    <a:lnTo>
                      <a:pt x="25" y="361"/>
                    </a:lnTo>
                    <a:lnTo>
                      <a:pt x="31" y="359"/>
                    </a:lnTo>
                    <a:lnTo>
                      <a:pt x="31" y="359"/>
                    </a:lnTo>
                    <a:lnTo>
                      <a:pt x="61" y="363"/>
                    </a:lnTo>
                    <a:lnTo>
                      <a:pt x="75" y="367"/>
                    </a:lnTo>
                    <a:lnTo>
                      <a:pt x="86" y="369"/>
                    </a:lnTo>
                    <a:lnTo>
                      <a:pt x="91" y="378"/>
                    </a:lnTo>
                    <a:lnTo>
                      <a:pt x="88" y="380"/>
                    </a:lnTo>
                    <a:lnTo>
                      <a:pt x="93" y="384"/>
                    </a:lnTo>
                    <a:lnTo>
                      <a:pt x="93" y="384"/>
                    </a:lnTo>
                    <a:lnTo>
                      <a:pt x="111" y="387"/>
                    </a:lnTo>
                    <a:lnTo>
                      <a:pt x="129" y="390"/>
                    </a:lnTo>
                    <a:lnTo>
                      <a:pt x="129" y="390"/>
                    </a:lnTo>
                    <a:lnTo>
                      <a:pt x="143" y="388"/>
                    </a:lnTo>
                    <a:lnTo>
                      <a:pt x="143" y="388"/>
                    </a:lnTo>
                    <a:lnTo>
                      <a:pt x="145" y="385"/>
                    </a:lnTo>
                    <a:lnTo>
                      <a:pt x="150" y="382"/>
                    </a:lnTo>
                    <a:lnTo>
                      <a:pt x="152" y="380"/>
                    </a:lnTo>
                    <a:lnTo>
                      <a:pt x="154" y="378"/>
                    </a:lnTo>
                    <a:lnTo>
                      <a:pt x="154" y="378"/>
                    </a:lnTo>
                    <a:lnTo>
                      <a:pt x="152" y="376"/>
                    </a:lnTo>
                    <a:lnTo>
                      <a:pt x="150" y="375"/>
                    </a:lnTo>
                    <a:lnTo>
                      <a:pt x="147" y="375"/>
                    </a:lnTo>
                    <a:lnTo>
                      <a:pt x="145" y="374"/>
                    </a:lnTo>
                    <a:lnTo>
                      <a:pt x="184" y="362"/>
                    </a:lnTo>
                    <a:lnTo>
                      <a:pt x="184" y="362"/>
                    </a:lnTo>
                    <a:lnTo>
                      <a:pt x="193" y="364"/>
                    </a:lnTo>
                    <a:lnTo>
                      <a:pt x="198" y="366"/>
                    </a:lnTo>
                    <a:lnTo>
                      <a:pt x="204" y="367"/>
                    </a:lnTo>
                    <a:lnTo>
                      <a:pt x="204" y="367"/>
                    </a:lnTo>
                    <a:lnTo>
                      <a:pt x="211" y="363"/>
                    </a:lnTo>
                    <a:lnTo>
                      <a:pt x="220" y="361"/>
                    </a:lnTo>
                    <a:lnTo>
                      <a:pt x="232" y="360"/>
                    </a:lnTo>
                    <a:lnTo>
                      <a:pt x="241" y="359"/>
                    </a:lnTo>
                    <a:lnTo>
                      <a:pt x="241" y="359"/>
                    </a:lnTo>
                    <a:lnTo>
                      <a:pt x="250" y="353"/>
                    </a:lnTo>
                    <a:lnTo>
                      <a:pt x="259" y="345"/>
                    </a:lnTo>
                    <a:lnTo>
                      <a:pt x="280" y="327"/>
                    </a:lnTo>
                    <a:lnTo>
                      <a:pt x="291" y="319"/>
                    </a:lnTo>
                    <a:lnTo>
                      <a:pt x="302" y="312"/>
                    </a:lnTo>
                    <a:lnTo>
                      <a:pt x="314" y="307"/>
                    </a:lnTo>
                    <a:lnTo>
                      <a:pt x="327" y="305"/>
                    </a:lnTo>
                    <a:lnTo>
                      <a:pt x="327" y="305"/>
                    </a:lnTo>
                    <a:lnTo>
                      <a:pt x="334" y="307"/>
                    </a:lnTo>
                    <a:lnTo>
                      <a:pt x="343" y="309"/>
                    </a:lnTo>
                    <a:lnTo>
                      <a:pt x="357" y="317"/>
                    </a:lnTo>
                    <a:lnTo>
                      <a:pt x="357" y="317"/>
                    </a:lnTo>
                    <a:lnTo>
                      <a:pt x="366" y="315"/>
                    </a:lnTo>
                    <a:lnTo>
                      <a:pt x="377" y="315"/>
                    </a:lnTo>
                    <a:lnTo>
                      <a:pt x="386" y="317"/>
                    </a:lnTo>
                    <a:lnTo>
                      <a:pt x="396" y="318"/>
                    </a:lnTo>
                    <a:lnTo>
                      <a:pt x="405" y="317"/>
                    </a:lnTo>
                    <a:lnTo>
                      <a:pt x="418" y="302"/>
                    </a:lnTo>
                    <a:lnTo>
                      <a:pt x="418" y="302"/>
                    </a:lnTo>
                    <a:lnTo>
                      <a:pt x="412" y="298"/>
                    </a:lnTo>
                    <a:lnTo>
                      <a:pt x="402" y="293"/>
                    </a:lnTo>
                    <a:lnTo>
                      <a:pt x="402" y="293"/>
                    </a:lnTo>
                    <a:lnTo>
                      <a:pt x="405" y="290"/>
                    </a:lnTo>
                    <a:lnTo>
                      <a:pt x="412" y="289"/>
                    </a:lnTo>
                    <a:lnTo>
                      <a:pt x="430" y="286"/>
                    </a:lnTo>
                    <a:lnTo>
                      <a:pt x="459" y="280"/>
                    </a:lnTo>
                    <a:lnTo>
                      <a:pt x="459" y="280"/>
                    </a:lnTo>
                    <a:lnTo>
                      <a:pt x="464" y="278"/>
                    </a:lnTo>
                    <a:lnTo>
                      <a:pt x="466" y="275"/>
                    </a:lnTo>
                    <a:lnTo>
                      <a:pt x="466" y="275"/>
                    </a:lnTo>
                    <a:lnTo>
                      <a:pt x="496" y="258"/>
                    </a:lnTo>
                    <a:lnTo>
                      <a:pt x="512" y="250"/>
                    </a:lnTo>
                    <a:lnTo>
                      <a:pt x="530" y="241"/>
                    </a:lnTo>
                    <a:lnTo>
                      <a:pt x="530" y="241"/>
                    </a:lnTo>
                    <a:lnTo>
                      <a:pt x="539" y="241"/>
                    </a:lnTo>
                    <a:lnTo>
                      <a:pt x="546" y="240"/>
                    </a:lnTo>
                    <a:lnTo>
                      <a:pt x="555" y="238"/>
                    </a:lnTo>
                    <a:lnTo>
                      <a:pt x="564" y="237"/>
                    </a:lnTo>
                    <a:lnTo>
                      <a:pt x="564" y="237"/>
                    </a:lnTo>
                    <a:lnTo>
                      <a:pt x="578" y="237"/>
                    </a:lnTo>
                    <a:lnTo>
                      <a:pt x="589" y="237"/>
                    </a:lnTo>
                    <a:lnTo>
                      <a:pt x="600" y="238"/>
                    </a:lnTo>
                    <a:lnTo>
                      <a:pt x="610" y="239"/>
                    </a:lnTo>
                    <a:lnTo>
                      <a:pt x="641" y="221"/>
                    </a:lnTo>
                    <a:lnTo>
                      <a:pt x="630" y="0"/>
                    </a:lnTo>
                    <a:lnTo>
                      <a:pt x="630" y="0"/>
                    </a:lnTo>
                    <a:lnTo>
                      <a:pt x="594" y="9"/>
                    </a:lnTo>
                    <a:lnTo>
                      <a:pt x="573" y="17"/>
                    </a:lnTo>
                    <a:lnTo>
                      <a:pt x="566" y="20"/>
                    </a:lnTo>
                    <a:lnTo>
                      <a:pt x="564" y="23"/>
                    </a:lnTo>
                    <a:lnTo>
                      <a:pt x="548" y="20"/>
                    </a:lnTo>
                    <a:lnTo>
                      <a:pt x="548" y="20"/>
                    </a:lnTo>
                    <a:lnTo>
                      <a:pt x="541" y="24"/>
                    </a:lnTo>
                    <a:lnTo>
                      <a:pt x="530" y="32"/>
                    </a:lnTo>
                    <a:lnTo>
                      <a:pt x="509" y="46"/>
                    </a:lnTo>
                    <a:lnTo>
                      <a:pt x="493" y="38"/>
                    </a:lnTo>
                    <a:lnTo>
                      <a:pt x="475" y="37"/>
                    </a:lnTo>
                    <a:lnTo>
                      <a:pt x="466" y="41"/>
                    </a:lnTo>
                    <a:lnTo>
                      <a:pt x="462" y="46"/>
                    </a:lnTo>
                    <a:lnTo>
                      <a:pt x="437" y="50"/>
                    </a:lnTo>
                    <a:lnTo>
                      <a:pt x="437" y="50"/>
                    </a:lnTo>
                    <a:lnTo>
                      <a:pt x="432" y="54"/>
                    </a:lnTo>
                    <a:lnTo>
                      <a:pt x="430" y="57"/>
                    </a:lnTo>
                    <a:lnTo>
                      <a:pt x="423" y="64"/>
                    </a:lnTo>
                    <a:lnTo>
                      <a:pt x="52" y="66"/>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2"/>
              <p:cNvSpPr>
                <a:spLocks/>
              </p:cNvSpPr>
              <p:nvPr/>
            </p:nvSpPr>
            <p:spPr bwMode="auto">
              <a:xfrm rot="16200000">
                <a:off x="4226932" y="1021333"/>
                <a:ext cx="1251678" cy="1015726"/>
              </a:xfrm>
              <a:custGeom>
                <a:avLst/>
                <a:gdLst>
                  <a:gd name="T0" fmla="*/ 287 w 822"/>
                  <a:gd name="T1" fmla="*/ 17 h 383"/>
                  <a:gd name="T2" fmla="*/ 312 w 822"/>
                  <a:gd name="T3" fmla="*/ 22 h 383"/>
                  <a:gd name="T4" fmla="*/ 339 w 822"/>
                  <a:gd name="T5" fmla="*/ 29 h 383"/>
                  <a:gd name="T6" fmla="*/ 385 w 822"/>
                  <a:gd name="T7" fmla="*/ 31 h 383"/>
                  <a:gd name="T8" fmla="*/ 437 w 822"/>
                  <a:gd name="T9" fmla="*/ 21 h 383"/>
                  <a:gd name="T10" fmla="*/ 515 w 822"/>
                  <a:gd name="T11" fmla="*/ 17 h 383"/>
                  <a:gd name="T12" fmla="*/ 597 w 822"/>
                  <a:gd name="T13" fmla="*/ 14 h 383"/>
                  <a:gd name="T14" fmla="*/ 631 w 822"/>
                  <a:gd name="T15" fmla="*/ 6 h 383"/>
                  <a:gd name="T16" fmla="*/ 692 w 822"/>
                  <a:gd name="T17" fmla="*/ 2 h 383"/>
                  <a:gd name="T18" fmla="*/ 726 w 822"/>
                  <a:gd name="T19" fmla="*/ 7 h 383"/>
                  <a:gd name="T20" fmla="*/ 760 w 822"/>
                  <a:gd name="T21" fmla="*/ 1 h 383"/>
                  <a:gd name="T22" fmla="*/ 772 w 822"/>
                  <a:gd name="T23" fmla="*/ 100 h 383"/>
                  <a:gd name="T24" fmla="*/ 822 w 822"/>
                  <a:gd name="T25" fmla="*/ 101 h 383"/>
                  <a:gd name="T26" fmla="*/ 815 w 822"/>
                  <a:gd name="T27" fmla="*/ 119 h 383"/>
                  <a:gd name="T28" fmla="*/ 779 w 822"/>
                  <a:gd name="T29" fmla="*/ 121 h 383"/>
                  <a:gd name="T30" fmla="*/ 744 w 822"/>
                  <a:gd name="T31" fmla="*/ 123 h 383"/>
                  <a:gd name="T32" fmla="*/ 731 w 822"/>
                  <a:gd name="T33" fmla="*/ 137 h 383"/>
                  <a:gd name="T34" fmla="*/ 722 w 822"/>
                  <a:gd name="T35" fmla="*/ 156 h 383"/>
                  <a:gd name="T36" fmla="*/ 708 w 822"/>
                  <a:gd name="T37" fmla="*/ 168 h 383"/>
                  <a:gd name="T38" fmla="*/ 722 w 822"/>
                  <a:gd name="T39" fmla="*/ 209 h 383"/>
                  <a:gd name="T40" fmla="*/ 717 w 822"/>
                  <a:gd name="T41" fmla="*/ 217 h 383"/>
                  <a:gd name="T42" fmla="*/ 708 w 822"/>
                  <a:gd name="T43" fmla="*/ 224 h 383"/>
                  <a:gd name="T44" fmla="*/ 701 w 822"/>
                  <a:gd name="T45" fmla="*/ 230 h 383"/>
                  <a:gd name="T46" fmla="*/ 678 w 822"/>
                  <a:gd name="T47" fmla="*/ 235 h 383"/>
                  <a:gd name="T48" fmla="*/ 683 w 822"/>
                  <a:gd name="T49" fmla="*/ 245 h 383"/>
                  <a:gd name="T50" fmla="*/ 685 w 822"/>
                  <a:gd name="T51" fmla="*/ 255 h 383"/>
                  <a:gd name="T52" fmla="*/ 667 w 822"/>
                  <a:gd name="T53" fmla="*/ 270 h 383"/>
                  <a:gd name="T54" fmla="*/ 651 w 822"/>
                  <a:gd name="T55" fmla="*/ 285 h 383"/>
                  <a:gd name="T56" fmla="*/ 663 w 822"/>
                  <a:gd name="T57" fmla="*/ 300 h 383"/>
                  <a:gd name="T58" fmla="*/ 672 w 822"/>
                  <a:gd name="T59" fmla="*/ 316 h 383"/>
                  <a:gd name="T60" fmla="*/ 665 w 822"/>
                  <a:gd name="T61" fmla="*/ 334 h 383"/>
                  <a:gd name="T62" fmla="*/ 663 w 822"/>
                  <a:gd name="T63" fmla="*/ 355 h 383"/>
                  <a:gd name="T64" fmla="*/ 649 w 822"/>
                  <a:gd name="T65" fmla="*/ 364 h 383"/>
                  <a:gd name="T66" fmla="*/ 656 w 822"/>
                  <a:gd name="T67" fmla="*/ 380 h 383"/>
                  <a:gd name="T68" fmla="*/ 642 w 822"/>
                  <a:gd name="T69" fmla="*/ 377 h 383"/>
                  <a:gd name="T70" fmla="*/ 615 w 822"/>
                  <a:gd name="T71" fmla="*/ 350 h 383"/>
                  <a:gd name="T72" fmla="*/ 578 w 822"/>
                  <a:gd name="T73" fmla="*/ 315 h 383"/>
                  <a:gd name="T74" fmla="*/ 480 w 822"/>
                  <a:gd name="T75" fmla="*/ 266 h 383"/>
                  <a:gd name="T76" fmla="*/ 367 w 822"/>
                  <a:gd name="T77" fmla="*/ 246 h 383"/>
                  <a:gd name="T78" fmla="*/ 355 w 822"/>
                  <a:gd name="T79" fmla="*/ 235 h 383"/>
                  <a:gd name="T80" fmla="*/ 323 w 822"/>
                  <a:gd name="T81" fmla="*/ 223 h 383"/>
                  <a:gd name="T82" fmla="*/ 276 w 822"/>
                  <a:gd name="T83" fmla="*/ 233 h 383"/>
                  <a:gd name="T84" fmla="*/ 255 w 822"/>
                  <a:gd name="T85" fmla="*/ 229 h 383"/>
                  <a:gd name="T86" fmla="*/ 187 w 822"/>
                  <a:gd name="T87" fmla="*/ 228 h 383"/>
                  <a:gd name="T88" fmla="*/ 178 w 822"/>
                  <a:gd name="T89" fmla="*/ 231 h 383"/>
                  <a:gd name="T90" fmla="*/ 164 w 822"/>
                  <a:gd name="T91" fmla="*/ 237 h 383"/>
                  <a:gd name="T92" fmla="*/ 157 w 822"/>
                  <a:gd name="T93" fmla="*/ 253 h 383"/>
                  <a:gd name="T94" fmla="*/ 132 w 822"/>
                  <a:gd name="T95" fmla="*/ 273 h 383"/>
                  <a:gd name="T96" fmla="*/ 114 w 822"/>
                  <a:gd name="T97" fmla="*/ 277 h 383"/>
                  <a:gd name="T98" fmla="*/ 96 w 822"/>
                  <a:gd name="T99" fmla="*/ 288 h 383"/>
                  <a:gd name="T100" fmla="*/ 78 w 822"/>
                  <a:gd name="T101" fmla="*/ 302 h 383"/>
                  <a:gd name="T102" fmla="*/ 48 w 822"/>
                  <a:gd name="T103" fmla="*/ 309 h 383"/>
                  <a:gd name="T104" fmla="*/ 0 w 822"/>
                  <a:gd name="T105" fmla="*/ 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2" h="383">
                    <a:moveTo>
                      <a:pt x="0" y="37"/>
                    </a:moveTo>
                    <a:lnTo>
                      <a:pt x="257" y="37"/>
                    </a:lnTo>
                    <a:lnTo>
                      <a:pt x="287" y="17"/>
                    </a:lnTo>
                    <a:lnTo>
                      <a:pt x="303" y="17"/>
                    </a:lnTo>
                    <a:lnTo>
                      <a:pt x="303" y="17"/>
                    </a:lnTo>
                    <a:lnTo>
                      <a:pt x="312" y="22"/>
                    </a:lnTo>
                    <a:lnTo>
                      <a:pt x="321" y="26"/>
                    </a:lnTo>
                    <a:lnTo>
                      <a:pt x="330" y="28"/>
                    </a:lnTo>
                    <a:lnTo>
                      <a:pt x="339" y="29"/>
                    </a:lnTo>
                    <a:lnTo>
                      <a:pt x="362" y="31"/>
                    </a:lnTo>
                    <a:lnTo>
                      <a:pt x="385" y="31"/>
                    </a:lnTo>
                    <a:lnTo>
                      <a:pt x="385" y="31"/>
                    </a:lnTo>
                    <a:lnTo>
                      <a:pt x="410" y="26"/>
                    </a:lnTo>
                    <a:lnTo>
                      <a:pt x="437" y="21"/>
                    </a:lnTo>
                    <a:lnTo>
                      <a:pt x="437" y="21"/>
                    </a:lnTo>
                    <a:lnTo>
                      <a:pt x="455" y="19"/>
                    </a:lnTo>
                    <a:lnTo>
                      <a:pt x="474" y="17"/>
                    </a:lnTo>
                    <a:lnTo>
                      <a:pt x="515" y="17"/>
                    </a:lnTo>
                    <a:lnTo>
                      <a:pt x="556" y="16"/>
                    </a:lnTo>
                    <a:lnTo>
                      <a:pt x="576" y="16"/>
                    </a:lnTo>
                    <a:lnTo>
                      <a:pt x="597" y="14"/>
                    </a:lnTo>
                    <a:lnTo>
                      <a:pt x="610" y="8"/>
                    </a:lnTo>
                    <a:lnTo>
                      <a:pt x="610" y="8"/>
                    </a:lnTo>
                    <a:lnTo>
                      <a:pt x="631" y="6"/>
                    </a:lnTo>
                    <a:lnTo>
                      <a:pt x="651" y="3"/>
                    </a:lnTo>
                    <a:lnTo>
                      <a:pt x="692" y="2"/>
                    </a:lnTo>
                    <a:lnTo>
                      <a:pt x="692" y="2"/>
                    </a:lnTo>
                    <a:lnTo>
                      <a:pt x="710" y="3"/>
                    </a:lnTo>
                    <a:lnTo>
                      <a:pt x="719" y="4"/>
                    </a:lnTo>
                    <a:lnTo>
                      <a:pt x="726" y="7"/>
                    </a:lnTo>
                    <a:lnTo>
                      <a:pt x="726" y="7"/>
                    </a:lnTo>
                    <a:lnTo>
                      <a:pt x="749" y="2"/>
                    </a:lnTo>
                    <a:lnTo>
                      <a:pt x="760" y="1"/>
                    </a:lnTo>
                    <a:lnTo>
                      <a:pt x="772" y="0"/>
                    </a:lnTo>
                    <a:lnTo>
                      <a:pt x="772" y="100"/>
                    </a:lnTo>
                    <a:lnTo>
                      <a:pt x="772" y="100"/>
                    </a:lnTo>
                    <a:lnTo>
                      <a:pt x="797" y="100"/>
                    </a:lnTo>
                    <a:lnTo>
                      <a:pt x="822" y="101"/>
                    </a:lnTo>
                    <a:lnTo>
                      <a:pt x="822" y="101"/>
                    </a:lnTo>
                    <a:lnTo>
                      <a:pt x="822" y="106"/>
                    </a:lnTo>
                    <a:lnTo>
                      <a:pt x="822" y="111"/>
                    </a:lnTo>
                    <a:lnTo>
                      <a:pt x="815" y="119"/>
                    </a:lnTo>
                    <a:lnTo>
                      <a:pt x="815" y="119"/>
                    </a:lnTo>
                    <a:lnTo>
                      <a:pt x="797" y="120"/>
                    </a:lnTo>
                    <a:lnTo>
                      <a:pt x="779" y="121"/>
                    </a:lnTo>
                    <a:lnTo>
                      <a:pt x="760" y="123"/>
                    </a:lnTo>
                    <a:lnTo>
                      <a:pt x="751" y="123"/>
                    </a:lnTo>
                    <a:lnTo>
                      <a:pt x="744" y="123"/>
                    </a:lnTo>
                    <a:lnTo>
                      <a:pt x="729" y="133"/>
                    </a:lnTo>
                    <a:lnTo>
                      <a:pt x="731" y="137"/>
                    </a:lnTo>
                    <a:lnTo>
                      <a:pt x="731" y="137"/>
                    </a:lnTo>
                    <a:lnTo>
                      <a:pt x="729" y="145"/>
                    </a:lnTo>
                    <a:lnTo>
                      <a:pt x="722" y="149"/>
                    </a:lnTo>
                    <a:lnTo>
                      <a:pt x="722" y="156"/>
                    </a:lnTo>
                    <a:lnTo>
                      <a:pt x="722" y="166"/>
                    </a:lnTo>
                    <a:lnTo>
                      <a:pt x="713" y="168"/>
                    </a:lnTo>
                    <a:lnTo>
                      <a:pt x="708" y="168"/>
                    </a:lnTo>
                    <a:lnTo>
                      <a:pt x="710" y="182"/>
                    </a:lnTo>
                    <a:lnTo>
                      <a:pt x="719" y="187"/>
                    </a:lnTo>
                    <a:lnTo>
                      <a:pt x="722" y="209"/>
                    </a:lnTo>
                    <a:lnTo>
                      <a:pt x="722" y="209"/>
                    </a:lnTo>
                    <a:lnTo>
                      <a:pt x="719" y="212"/>
                    </a:lnTo>
                    <a:lnTo>
                      <a:pt x="717" y="217"/>
                    </a:lnTo>
                    <a:lnTo>
                      <a:pt x="715" y="222"/>
                    </a:lnTo>
                    <a:lnTo>
                      <a:pt x="715" y="225"/>
                    </a:lnTo>
                    <a:lnTo>
                      <a:pt x="708" y="224"/>
                    </a:lnTo>
                    <a:lnTo>
                      <a:pt x="699" y="228"/>
                    </a:lnTo>
                    <a:lnTo>
                      <a:pt x="701" y="230"/>
                    </a:lnTo>
                    <a:lnTo>
                      <a:pt x="701" y="230"/>
                    </a:lnTo>
                    <a:lnTo>
                      <a:pt x="699" y="231"/>
                    </a:lnTo>
                    <a:lnTo>
                      <a:pt x="690" y="234"/>
                    </a:lnTo>
                    <a:lnTo>
                      <a:pt x="678" y="235"/>
                    </a:lnTo>
                    <a:lnTo>
                      <a:pt x="672" y="241"/>
                    </a:lnTo>
                    <a:lnTo>
                      <a:pt x="672" y="241"/>
                    </a:lnTo>
                    <a:lnTo>
                      <a:pt x="683" y="245"/>
                    </a:lnTo>
                    <a:lnTo>
                      <a:pt x="688" y="247"/>
                    </a:lnTo>
                    <a:lnTo>
                      <a:pt x="690" y="249"/>
                    </a:lnTo>
                    <a:lnTo>
                      <a:pt x="685" y="255"/>
                    </a:lnTo>
                    <a:lnTo>
                      <a:pt x="674" y="259"/>
                    </a:lnTo>
                    <a:lnTo>
                      <a:pt x="667" y="270"/>
                    </a:lnTo>
                    <a:lnTo>
                      <a:pt x="667" y="270"/>
                    </a:lnTo>
                    <a:lnTo>
                      <a:pt x="658" y="273"/>
                    </a:lnTo>
                    <a:lnTo>
                      <a:pt x="651" y="278"/>
                    </a:lnTo>
                    <a:lnTo>
                      <a:pt x="651" y="285"/>
                    </a:lnTo>
                    <a:lnTo>
                      <a:pt x="651" y="285"/>
                    </a:lnTo>
                    <a:lnTo>
                      <a:pt x="653" y="291"/>
                    </a:lnTo>
                    <a:lnTo>
                      <a:pt x="663" y="300"/>
                    </a:lnTo>
                    <a:lnTo>
                      <a:pt x="678" y="313"/>
                    </a:lnTo>
                    <a:lnTo>
                      <a:pt x="678" y="313"/>
                    </a:lnTo>
                    <a:lnTo>
                      <a:pt x="672" y="316"/>
                    </a:lnTo>
                    <a:lnTo>
                      <a:pt x="665" y="320"/>
                    </a:lnTo>
                    <a:lnTo>
                      <a:pt x="665" y="320"/>
                    </a:lnTo>
                    <a:lnTo>
                      <a:pt x="665" y="334"/>
                    </a:lnTo>
                    <a:lnTo>
                      <a:pt x="667" y="345"/>
                    </a:lnTo>
                    <a:lnTo>
                      <a:pt x="665" y="350"/>
                    </a:lnTo>
                    <a:lnTo>
                      <a:pt x="663" y="355"/>
                    </a:lnTo>
                    <a:lnTo>
                      <a:pt x="656" y="359"/>
                    </a:lnTo>
                    <a:lnTo>
                      <a:pt x="649" y="364"/>
                    </a:lnTo>
                    <a:lnTo>
                      <a:pt x="649" y="364"/>
                    </a:lnTo>
                    <a:lnTo>
                      <a:pt x="653" y="369"/>
                    </a:lnTo>
                    <a:lnTo>
                      <a:pt x="656" y="374"/>
                    </a:lnTo>
                    <a:lnTo>
                      <a:pt x="656" y="380"/>
                    </a:lnTo>
                    <a:lnTo>
                      <a:pt x="656" y="383"/>
                    </a:lnTo>
                    <a:lnTo>
                      <a:pt x="656" y="383"/>
                    </a:lnTo>
                    <a:lnTo>
                      <a:pt x="642" y="377"/>
                    </a:lnTo>
                    <a:lnTo>
                      <a:pt x="633" y="369"/>
                    </a:lnTo>
                    <a:lnTo>
                      <a:pt x="624" y="361"/>
                    </a:lnTo>
                    <a:lnTo>
                      <a:pt x="615" y="350"/>
                    </a:lnTo>
                    <a:lnTo>
                      <a:pt x="599" y="331"/>
                    </a:lnTo>
                    <a:lnTo>
                      <a:pt x="590" y="322"/>
                    </a:lnTo>
                    <a:lnTo>
                      <a:pt x="578" y="315"/>
                    </a:lnTo>
                    <a:lnTo>
                      <a:pt x="578" y="315"/>
                    </a:lnTo>
                    <a:lnTo>
                      <a:pt x="512" y="283"/>
                    </a:lnTo>
                    <a:lnTo>
                      <a:pt x="480" y="266"/>
                    </a:lnTo>
                    <a:lnTo>
                      <a:pt x="451" y="248"/>
                    </a:lnTo>
                    <a:lnTo>
                      <a:pt x="376" y="251"/>
                    </a:lnTo>
                    <a:lnTo>
                      <a:pt x="367" y="246"/>
                    </a:lnTo>
                    <a:lnTo>
                      <a:pt x="367" y="246"/>
                    </a:lnTo>
                    <a:lnTo>
                      <a:pt x="362" y="241"/>
                    </a:lnTo>
                    <a:lnTo>
                      <a:pt x="355" y="235"/>
                    </a:lnTo>
                    <a:lnTo>
                      <a:pt x="339" y="225"/>
                    </a:lnTo>
                    <a:lnTo>
                      <a:pt x="328" y="225"/>
                    </a:lnTo>
                    <a:lnTo>
                      <a:pt x="323" y="223"/>
                    </a:lnTo>
                    <a:lnTo>
                      <a:pt x="303" y="220"/>
                    </a:lnTo>
                    <a:lnTo>
                      <a:pt x="294" y="228"/>
                    </a:lnTo>
                    <a:lnTo>
                      <a:pt x="276" y="233"/>
                    </a:lnTo>
                    <a:lnTo>
                      <a:pt x="260" y="228"/>
                    </a:lnTo>
                    <a:lnTo>
                      <a:pt x="260" y="228"/>
                    </a:lnTo>
                    <a:lnTo>
                      <a:pt x="255" y="229"/>
                    </a:lnTo>
                    <a:lnTo>
                      <a:pt x="246" y="229"/>
                    </a:lnTo>
                    <a:lnTo>
                      <a:pt x="226" y="229"/>
                    </a:lnTo>
                    <a:lnTo>
                      <a:pt x="187" y="228"/>
                    </a:lnTo>
                    <a:lnTo>
                      <a:pt x="187" y="228"/>
                    </a:lnTo>
                    <a:lnTo>
                      <a:pt x="182" y="229"/>
                    </a:lnTo>
                    <a:lnTo>
                      <a:pt x="178" y="231"/>
                    </a:lnTo>
                    <a:lnTo>
                      <a:pt x="171" y="236"/>
                    </a:lnTo>
                    <a:lnTo>
                      <a:pt x="164" y="237"/>
                    </a:lnTo>
                    <a:lnTo>
                      <a:pt x="164" y="237"/>
                    </a:lnTo>
                    <a:lnTo>
                      <a:pt x="162" y="246"/>
                    </a:lnTo>
                    <a:lnTo>
                      <a:pt x="162" y="251"/>
                    </a:lnTo>
                    <a:lnTo>
                      <a:pt x="157" y="253"/>
                    </a:lnTo>
                    <a:lnTo>
                      <a:pt x="150" y="254"/>
                    </a:lnTo>
                    <a:lnTo>
                      <a:pt x="150" y="254"/>
                    </a:lnTo>
                    <a:lnTo>
                      <a:pt x="132" y="273"/>
                    </a:lnTo>
                    <a:lnTo>
                      <a:pt x="132" y="273"/>
                    </a:lnTo>
                    <a:lnTo>
                      <a:pt x="121" y="275"/>
                    </a:lnTo>
                    <a:lnTo>
                      <a:pt x="114" y="277"/>
                    </a:lnTo>
                    <a:lnTo>
                      <a:pt x="107" y="279"/>
                    </a:lnTo>
                    <a:lnTo>
                      <a:pt x="103" y="282"/>
                    </a:lnTo>
                    <a:lnTo>
                      <a:pt x="96" y="288"/>
                    </a:lnTo>
                    <a:lnTo>
                      <a:pt x="91" y="294"/>
                    </a:lnTo>
                    <a:lnTo>
                      <a:pt x="82" y="300"/>
                    </a:lnTo>
                    <a:lnTo>
                      <a:pt x="78" y="302"/>
                    </a:lnTo>
                    <a:lnTo>
                      <a:pt x="71" y="306"/>
                    </a:lnTo>
                    <a:lnTo>
                      <a:pt x="62" y="308"/>
                    </a:lnTo>
                    <a:lnTo>
                      <a:pt x="48" y="309"/>
                    </a:lnTo>
                    <a:lnTo>
                      <a:pt x="34" y="312"/>
                    </a:lnTo>
                    <a:lnTo>
                      <a:pt x="16" y="313"/>
                    </a:lnTo>
                    <a:lnTo>
                      <a:pt x="0" y="37"/>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3"/>
              <p:cNvSpPr>
                <a:spLocks/>
              </p:cNvSpPr>
              <p:nvPr/>
            </p:nvSpPr>
            <p:spPr bwMode="auto">
              <a:xfrm rot="16200000">
                <a:off x="4548835" y="2001002"/>
                <a:ext cx="671521" cy="930862"/>
              </a:xfrm>
              <a:custGeom>
                <a:avLst/>
                <a:gdLst>
                  <a:gd name="T0" fmla="*/ 441 w 441"/>
                  <a:gd name="T1" fmla="*/ 285 h 351"/>
                  <a:gd name="T2" fmla="*/ 425 w 441"/>
                  <a:gd name="T3" fmla="*/ 288 h 351"/>
                  <a:gd name="T4" fmla="*/ 414 w 441"/>
                  <a:gd name="T5" fmla="*/ 294 h 351"/>
                  <a:gd name="T6" fmla="*/ 393 w 441"/>
                  <a:gd name="T7" fmla="*/ 290 h 351"/>
                  <a:gd name="T8" fmla="*/ 366 w 441"/>
                  <a:gd name="T9" fmla="*/ 294 h 351"/>
                  <a:gd name="T10" fmla="*/ 336 w 441"/>
                  <a:gd name="T11" fmla="*/ 298 h 351"/>
                  <a:gd name="T12" fmla="*/ 323 w 441"/>
                  <a:gd name="T13" fmla="*/ 316 h 351"/>
                  <a:gd name="T14" fmla="*/ 316 w 441"/>
                  <a:gd name="T15" fmla="*/ 319 h 351"/>
                  <a:gd name="T16" fmla="*/ 295 w 441"/>
                  <a:gd name="T17" fmla="*/ 325 h 351"/>
                  <a:gd name="T18" fmla="*/ 279 w 441"/>
                  <a:gd name="T19" fmla="*/ 335 h 351"/>
                  <a:gd name="T20" fmla="*/ 257 w 441"/>
                  <a:gd name="T21" fmla="*/ 347 h 351"/>
                  <a:gd name="T22" fmla="*/ 243 w 441"/>
                  <a:gd name="T23" fmla="*/ 349 h 351"/>
                  <a:gd name="T24" fmla="*/ 232 w 441"/>
                  <a:gd name="T25" fmla="*/ 351 h 351"/>
                  <a:gd name="T26" fmla="*/ 213 w 441"/>
                  <a:gd name="T27" fmla="*/ 349 h 351"/>
                  <a:gd name="T28" fmla="*/ 200 w 441"/>
                  <a:gd name="T29" fmla="*/ 342 h 351"/>
                  <a:gd name="T30" fmla="*/ 186 w 441"/>
                  <a:gd name="T31" fmla="*/ 342 h 351"/>
                  <a:gd name="T32" fmla="*/ 166 w 441"/>
                  <a:gd name="T33" fmla="*/ 331 h 351"/>
                  <a:gd name="T34" fmla="*/ 157 w 441"/>
                  <a:gd name="T35" fmla="*/ 321 h 351"/>
                  <a:gd name="T36" fmla="*/ 152 w 441"/>
                  <a:gd name="T37" fmla="*/ 307 h 351"/>
                  <a:gd name="T38" fmla="*/ 134 w 441"/>
                  <a:gd name="T39" fmla="*/ 300 h 351"/>
                  <a:gd name="T40" fmla="*/ 120 w 441"/>
                  <a:gd name="T41" fmla="*/ 301 h 351"/>
                  <a:gd name="T42" fmla="*/ 107 w 441"/>
                  <a:gd name="T43" fmla="*/ 310 h 351"/>
                  <a:gd name="T44" fmla="*/ 100 w 441"/>
                  <a:gd name="T45" fmla="*/ 311 h 351"/>
                  <a:gd name="T46" fmla="*/ 70 w 441"/>
                  <a:gd name="T47" fmla="*/ 307 h 351"/>
                  <a:gd name="T48" fmla="*/ 43 w 441"/>
                  <a:gd name="T49" fmla="*/ 300 h 351"/>
                  <a:gd name="T50" fmla="*/ 22 w 441"/>
                  <a:gd name="T51" fmla="*/ 288 h 351"/>
                  <a:gd name="T52" fmla="*/ 0 w 441"/>
                  <a:gd name="T53" fmla="*/ 286 h 351"/>
                  <a:gd name="T54" fmla="*/ 20 w 441"/>
                  <a:gd name="T55" fmla="*/ 47 h 351"/>
                  <a:gd name="T56" fmla="*/ 25 w 441"/>
                  <a:gd name="T57" fmla="*/ 44 h 351"/>
                  <a:gd name="T58" fmla="*/ 41 w 441"/>
                  <a:gd name="T59" fmla="*/ 42 h 351"/>
                  <a:gd name="T60" fmla="*/ 52 w 441"/>
                  <a:gd name="T61" fmla="*/ 44 h 351"/>
                  <a:gd name="T62" fmla="*/ 75 w 441"/>
                  <a:gd name="T63" fmla="*/ 38 h 351"/>
                  <a:gd name="T64" fmla="*/ 95 w 441"/>
                  <a:gd name="T65" fmla="*/ 40 h 351"/>
                  <a:gd name="T66" fmla="*/ 104 w 441"/>
                  <a:gd name="T67" fmla="*/ 33 h 351"/>
                  <a:gd name="T68" fmla="*/ 136 w 441"/>
                  <a:gd name="T69" fmla="*/ 36 h 351"/>
                  <a:gd name="T70" fmla="*/ 147 w 441"/>
                  <a:gd name="T71" fmla="*/ 35 h 351"/>
                  <a:gd name="T72" fmla="*/ 170 w 441"/>
                  <a:gd name="T73" fmla="*/ 24 h 351"/>
                  <a:gd name="T74" fmla="*/ 182 w 441"/>
                  <a:gd name="T75" fmla="*/ 27 h 351"/>
                  <a:gd name="T76" fmla="*/ 191 w 441"/>
                  <a:gd name="T77" fmla="*/ 22 h 351"/>
                  <a:gd name="T78" fmla="*/ 216 w 441"/>
                  <a:gd name="T79" fmla="*/ 16 h 351"/>
                  <a:gd name="T80" fmla="*/ 227 w 441"/>
                  <a:gd name="T81" fmla="*/ 11 h 351"/>
                  <a:gd name="T82" fmla="*/ 241 w 441"/>
                  <a:gd name="T83" fmla="*/ 15 h 351"/>
                  <a:gd name="T84" fmla="*/ 257 w 441"/>
                  <a:gd name="T85" fmla="*/ 15 h 351"/>
                  <a:gd name="T86" fmla="*/ 264 w 441"/>
                  <a:gd name="T87" fmla="*/ 7 h 351"/>
                  <a:gd name="T88" fmla="*/ 279 w 441"/>
                  <a:gd name="T89" fmla="*/ 6 h 351"/>
                  <a:gd name="T90" fmla="*/ 282 w 441"/>
                  <a:gd name="T91" fmla="*/ 7 h 351"/>
                  <a:gd name="T92" fmla="*/ 323 w 441"/>
                  <a:gd name="T93" fmla="*/ 0 h 351"/>
                  <a:gd name="T94" fmla="*/ 359 w 441"/>
                  <a:gd name="T95" fmla="*/ 4 h 351"/>
                  <a:gd name="T96" fmla="*/ 386 w 441"/>
                  <a:gd name="T97" fmla="*/ 6 h 351"/>
                  <a:gd name="T98" fmla="*/ 409 w 441"/>
                  <a:gd name="T99" fmla="*/ 5 h 351"/>
                  <a:gd name="T100" fmla="*/ 425 w 441"/>
                  <a:gd name="T101" fmla="*/ 1 h 351"/>
                  <a:gd name="T102" fmla="*/ 425 w 441"/>
                  <a:gd name="T103" fmla="*/ 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1" h="351">
                    <a:moveTo>
                      <a:pt x="425" y="9"/>
                    </a:moveTo>
                    <a:lnTo>
                      <a:pt x="441" y="285"/>
                    </a:lnTo>
                    <a:lnTo>
                      <a:pt x="441" y="285"/>
                    </a:lnTo>
                    <a:lnTo>
                      <a:pt x="425" y="288"/>
                    </a:lnTo>
                    <a:lnTo>
                      <a:pt x="418" y="291"/>
                    </a:lnTo>
                    <a:lnTo>
                      <a:pt x="414" y="294"/>
                    </a:lnTo>
                    <a:lnTo>
                      <a:pt x="405" y="294"/>
                    </a:lnTo>
                    <a:lnTo>
                      <a:pt x="393" y="290"/>
                    </a:lnTo>
                    <a:lnTo>
                      <a:pt x="393" y="290"/>
                    </a:lnTo>
                    <a:lnTo>
                      <a:pt x="366" y="294"/>
                    </a:lnTo>
                    <a:lnTo>
                      <a:pt x="336" y="298"/>
                    </a:lnTo>
                    <a:lnTo>
                      <a:pt x="336" y="298"/>
                    </a:lnTo>
                    <a:lnTo>
                      <a:pt x="330" y="310"/>
                    </a:lnTo>
                    <a:lnTo>
                      <a:pt x="323" y="316"/>
                    </a:lnTo>
                    <a:lnTo>
                      <a:pt x="316" y="319"/>
                    </a:lnTo>
                    <a:lnTo>
                      <a:pt x="316" y="319"/>
                    </a:lnTo>
                    <a:lnTo>
                      <a:pt x="305" y="322"/>
                    </a:lnTo>
                    <a:lnTo>
                      <a:pt x="295" y="325"/>
                    </a:lnTo>
                    <a:lnTo>
                      <a:pt x="286" y="329"/>
                    </a:lnTo>
                    <a:lnTo>
                      <a:pt x="279" y="335"/>
                    </a:lnTo>
                    <a:lnTo>
                      <a:pt x="268" y="336"/>
                    </a:lnTo>
                    <a:lnTo>
                      <a:pt x="257" y="347"/>
                    </a:lnTo>
                    <a:lnTo>
                      <a:pt x="257" y="347"/>
                    </a:lnTo>
                    <a:lnTo>
                      <a:pt x="243" y="349"/>
                    </a:lnTo>
                    <a:lnTo>
                      <a:pt x="232" y="351"/>
                    </a:lnTo>
                    <a:lnTo>
                      <a:pt x="232" y="351"/>
                    </a:lnTo>
                    <a:lnTo>
                      <a:pt x="223" y="351"/>
                    </a:lnTo>
                    <a:lnTo>
                      <a:pt x="213" y="349"/>
                    </a:lnTo>
                    <a:lnTo>
                      <a:pt x="204" y="346"/>
                    </a:lnTo>
                    <a:lnTo>
                      <a:pt x="200" y="342"/>
                    </a:lnTo>
                    <a:lnTo>
                      <a:pt x="186" y="342"/>
                    </a:lnTo>
                    <a:lnTo>
                      <a:pt x="186" y="342"/>
                    </a:lnTo>
                    <a:lnTo>
                      <a:pt x="173" y="337"/>
                    </a:lnTo>
                    <a:lnTo>
                      <a:pt x="166" y="331"/>
                    </a:lnTo>
                    <a:lnTo>
                      <a:pt x="159" y="327"/>
                    </a:lnTo>
                    <a:lnTo>
                      <a:pt x="157" y="321"/>
                    </a:lnTo>
                    <a:lnTo>
                      <a:pt x="154" y="311"/>
                    </a:lnTo>
                    <a:lnTo>
                      <a:pt x="152" y="307"/>
                    </a:lnTo>
                    <a:lnTo>
                      <a:pt x="147" y="305"/>
                    </a:lnTo>
                    <a:lnTo>
                      <a:pt x="134" y="300"/>
                    </a:lnTo>
                    <a:lnTo>
                      <a:pt x="120" y="301"/>
                    </a:lnTo>
                    <a:lnTo>
                      <a:pt x="120" y="301"/>
                    </a:lnTo>
                    <a:lnTo>
                      <a:pt x="111" y="307"/>
                    </a:lnTo>
                    <a:lnTo>
                      <a:pt x="107" y="310"/>
                    </a:lnTo>
                    <a:lnTo>
                      <a:pt x="100" y="311"/>
                    </a:lnTo>
                    <a:lnTo>
                      <a:pt x="100" y="311"/>
                    </a:lnTo>
                    <a:lnTo>
                      <a:pt x="86" y="310"/>
                    </a:lnTo>
                    <a:lnTo>
                      <a:pt x="70" y="307"/>
                    </a:lnTo>
                    <a:lnTo>
                      <a:pt x="56" y="304"/>
                    </a:lnTo>
                    <a:lnTo>
                      <a:pt x="43" y="300"/>
                    </a:lnTo>
                    <a:lnTo>
                      <a:pt x="34" y="292"/>
                    </a:lnTo>
                    <a:lnTo>
                      <a:pt x="22" y="288"/>
                    </a:lnTo>
                    <a:lnTo>
                      <a:pt x="11" y="290"/>
                    </a:lnTo>
                    <a:lnTo>
                      <a:pt x="0" y="286"/>
                    </a:lnTo>
                    <a:lnTo>
                      <a:pt x="31" y="268"/>
                    </a:lnTo>
                    <a:lnTo>
                      <a:pt x="20" y="47"/>
                    </a:lnTo>
                    <a:lnTo>
                      <a:pt x="20" y="47"/>
                    </a:lnTo>
                    <a:lnTo>
                      <a:pt x="25" y="44"/>
                    </a:lnTo>
                    <a:lnTo>
                      <a:pt x="29" y="43"/>
                    </a:lnTo>
                    <a:lnTo>
                      <a:pt x="41" y="42"/>
                    </a:lnTo>
                    <a:lnTo>
                      <a:pt x="52" y="44"/>
                    </a:lnTo>
                    <a:lnTo>
                      <a:pt x="52" y="44"/>
                    </a:lnTo>
                    <a:lnTo>
                      <a:pt x="61" y="40"/>
                    </a:lnTo>
                    <a:lnTo>
                      <a:pt x="75" y="38"/>
                    </a:lnTo>
                    <a:lnTo>
                      <a:pt x="86" y="42"/>
                    </a:lnTo>
                    <a:lnTo>
                      <a:pt x="95" y="40"/>
                    </a:lnTo>
                    <a:lnTo>
                      <a:pt x="104" y="33"/>
                    </a:lnTo>
                    <a:lnTo>
                      <a:pt x="104" y="33"/>
                    </a:lnTo>
                    <a:lnTo>
                      <a:pt x="120" y="35"/>
                    </a:lnTo>
                    <a:lnTo>
                      <a:pt x="136" y="36"/>
                    </a:lnTo>
                    <a:lnTo>
                      <a:pt x="136" y="36"/>
                    </a:lnTo>
                    <a:lnTo>
                      <a:pt x="147" y="35"/>
                    </a:lnTo>
                    <a:lnTo>
                      <a:pt x="159" y="27"/>
                    </a:lnTo>
                    <a:lnTo>
                      <a:pt x="170" y="24"/>
                    </a:lnTo>
                    <a:lnTo>
                      <a:pt x="182" y="27"/>
                    </a:lnTo>
                    <a:lnTo>
                      <a:pt x="182" y="27"/>
                    </a:lnTo>
                    <a:lnTo>
                      <a:pt x="186" y="23"/>
                    </a:lnTo>
                    <a:lnTo>
                      <a:pt x="191" y="22"/>
                    </a:lnTo>
                    <a:lnTo>
                      <a:pt x="204" y="18"/>
                    </a:lnTo>
                    <a:lnTo>
                      <a:pt x="216" y="16"/>
                    </a:lnTo>
                    <a:lnTo>
                      <a:pt x="223" y="13"/>
                    </a:lnTo>
                    <a:lnTo>
                      <a:pt x="227" y="11"/>
                    </a:lnTo>
                    <a:lnTo>
                      <a:pt x="227" y="11"/>
                    </a:lnTo>
                    <a:lnTo>
                      <a:pt x="241" y="15"/>
                    </a:lnTo>
                    <a:lnTo>
                      <a:pt x="250" y="15"/>
                    </a:lnTo>
                    <a:lnTo>
                      <a:pt x="257" y="15"/>
                    </a:lnTo>
                    <a:lnTo>
                      <a:pt x="264" y="7"/>
                    </a:lnTo>
                    <a:lnTo>
                      <a:pt x="264" y="7"/>
                    </a:lnTo>
                    <a:lnTo>
                      <a:pt x="273" y="6"/>
                    </a:lnTo>
                    <a:lnTo>
                      <a:pt x="279" y="6"/>
                    </a:lnTo>
                    <a:lnTo>
                      <a:pt x="282" y="7"/>
                    </a:lnTo>
                    <a:lnTo>
                      <a:pt x="282" y="7"/>
                    </a:lnTo>
                    <a:lnTo>
                      <a:pt x="302" y="4"/>
                    </a:lnTo>
                    <a:lnTo>
                      <a:pt x="323" y="0"/>
                    </a:lnTo>
                    <a:lnTo>
                      <a:pt x="348" y="6"/>
                    </a:lnTo>
                    <a:lnTo>
                      <a:pt x="359" y="4"/>
                    </a:lnTo>
                    <a:lnTo>
                      <a:pt x="366" y="9"/>
                    </a:lnTo>
                    <a:lnTo>
                      <a:pt x="386" y="6"/>
                    </a:lnTo>
                    <a:lnTo>
                      <a:pt x="396" y="3"/>
                    </a:lnTo>
                    <a:lnTo>
                      <a:pt x="409" y="5"/>
                    </a:lnTo>
                    <a:lnTo>
                      <a:pt x="425" y="1"/>
                    </a:lnTo>
                    <a:lnTo>
                      <a:pt x="425" y="1"/>
                    </a:lnTo>
                    <a:lnTo>
                      <a:pt x="425" y="5"/>
                    </a:lnTo>
                    <a:lnTo>
                      <a:pt x="425" y="9"/>
                    </a:lnTo>
                    <a:lnTo>
                      <a:pt x="425" y="9"/>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4"/>
              <p:cNvSpPr>
                <a:spLocks/>
              </p:cNvSpPr>
              <p:nvPr/>
            </p:nvSpPr>
            <p:spPr bwMode="auto">
              <a:xfrm rot="16200000">
                <a:off x="4860350" y="1460155"/>
                <a:ext cx="950179" cy="814172"/>
              </a:xfrm>
              <a:custGeom>
                <a:avLst/>
                <a:gdLst>
                  <a:gd name="T0" fmla="*/ 14 w 624"/>
                  <a:gd name="T1" fmla="*/ 127 h 307"/>
                  <a:gd name="T2" fmla="*/ 34 w 624"/>
                  <a:gd name="T3" fmla="*/ 106 h 307"/>
                  <a:gd name="T4" fmla="*/ 91 w 624"/>
                  <a:gd name="T5" fmla="*/ 98 h 307"/>
                  <a:gd name="T6" fmla="*/ 112 w 624"/>
                  <a:gd name="T7" fmla="*/ 102 h 307"/>
                  <a:gd name="T8" fmla="*/ 146 w 624"/>
                  <a:gd name="T9" fmla="*/ 93 h 307"/>
                  <a:gd name="T10" fmla="*/ 187 w 624"/>
                  <a:gd name="T11" fmla="*/ 92 h 307"/>
                  <a:gd name="T12" fmla="*/ 203 w 624"/>
                  <a:gd name="T13" fmla="*/ 80 h 307"/>
                  <a:gd name="T14" fmla="*/ 246 w 624"/>
                  <a:gd name="T15" fmla="*/ 56 h 307"/>
                  <a:gd name="T16" fmla="*/ 273 w 624"/>
                  <a:gd name="T17" fmla="*/ 34 h 307"/>
                  <a:gd name="T18" fmla="*/ 282 w 624"/>
                  <a:gd name="T19" fmla="*/ 31 h 307"/>
                  <a:gd name="T20" fmla="*/ 294 w 624"/>
                  <a:gd name="T21" fmla="*/ 16 h 307"/>
                  <a:gd name="T22" fmla="*/ 305 w 624"/>
                  <a:gd name="T23" fmla="*/ 9 h 307"/>
                  <a:gd name="T24" fmla="*/ 346 w 624"/>
                  <a:gd name="T25" fmla="*/ 8 h 307"/>
                  <a:gd name="T26" fmla="*/ 383 w 624"/>
                  <a:gd name="T27" fmla="*/ 8 h 307"/>
                  <a:gd name="T28" fmla="*/ 426 w 624"/>
                  <a:gd name="T29" fmla="*/ 0 h 307"/>
                  <a:gd name="T30" fmla="*/ 462 w 624"/>
                  <a:gd name="T31" fmla="*/ 5 h 307"/>
                  <a:gd name="T32" fmla="*/ 485 w 624"/>
                  <a:gd name="T33" fmla="*/ 21 h 307"/>
                  <a:gd name="T34" fmla="*/ 574 w 624"/>
                  <a:gd name="T35" fmla="*/ 28 h 307"/>
                  <a:gd name="T36" fmla="*/ 590 w 624"/>
                  <a:gd name="T37" fmla="*/ 35 h 307"/>
                  <a:gd name="T38" fmla="*/ 581 w 624"/>
                  <a:gd name="T39" fmla="*/ 49 h 307"/>
                  <a:gd name="T40" fmla="*/ 590 w 624"/>
                  <a:gd name="T41" fmla="*/ 62 h 307"/>
                  <a:gd name="T42" fmla="*/ 624 w 624"/>
                  <a:gd name="T43" fmla="*/ 98 h 307"/>
                  <a:gd name="T44" fmla="*/ 608 w 624"/>
                  <a:gd name="T45" fmla="*/ 104 h 307"/>
                  <a:gd name="T46" fmla="*/ 592 w 624"/>
                  <a:gd name="T47" fmla="*/ 101 h 307"/>
                  <a:gd name="T48" fmla="*/ 585 w 624"/>
                  <a:gd name="T49" fmla="*/ 113 h 307"/>
                  <a:gd name="T50" fmla="*/ 567 w 624"/>
                  <a:gd name="T51" fmla="*/ 127 h 307"/>
                  <a:gd name="T52" fmla="*/ 562 w 624"/>
                  <a:gd name="T53" fmla="*/ 136 h 307"/>
                  <a:gd name="T54" fmla="*/ 544 w 624"/>
                  <a:gd name="T55" fmla="*/ 141 h 307"/>
                  <a:gd name="T56" fmla="*/ 524 w 624"/>
                  <a:gd name="T57" fmla="*/ 187 h 307"/>
                  <a:gd name="T58" fmla="*/ 506 w 624"/>
                  <a:gd name="T59" fmla="*/ 216 h 307"/>
                  <a:gd name="T60" fmla="*/ 506 w 624"/>
                  <a:gd name="T61" fmla="*/ 219 h 307"/>
                  <a:gd name="T62" fmla="*/ 496 w 624"/>
                  <a:gd name="T63" fmla="*/ 241 h 307"/>
                  <a:gd name="T64" fmla="*/ 492 w 624"/>
                  <a:gd name="T65" fmla="*/ 246 h 307"/>
                  <a:gd name="T66" fmla="*/ 483 w 624"/>
                  <a:gd name="T67" fmla="*/ 245 h 307"/>
                  <a:gd name="T68" fmla="*/ 469 w 624"/>
                  <a:gd name="T69" fmla="*/ 261 h 307"/>
                  <a:gd name="T70" fmla="*/ 421 w 624"/>
                  <a:gd name="T71" fmla="*/ 260 h 307"/>
                  <a:gd name="T72" fmla="*/ 421 w 624"/>
                  <a:gd name="T73" fmla="*/ 272 h 307"/>
                  <a:gd name="T74" fmla="*/ 392 w 624"/>
                  <a:gd name="T75" fmla="*/ 271 h 307"/>
                  <a:gd name="T76" fmla="*/ 378 w 624"/>
                  <a:gd name="T77" fmla="*/ 273 h 307"/>
                  <a:gd name="T78" fmla="*/ 351 w 624"/>
                  <a:gd name="T79" fmla="*/ 264 h 307"/>
                  <a:gd name="T80" fmla="*/ 303 w 624"/>
                  <a:gd name="T81" fmla="*/ 258 h 307"/>
                  <a:gd name="T82" fmla="*/ 326 w 624"/>
                  <a:gd name="T83" fmla="*/ 270 h 307"/>
                  <a:gd name="T84" fmla="*/ 358 w 624"/>
                  <a:gd name="T85" fmla="*/ 284 h 307"/>
                  <a:gd name="T86" fmla="*/ 369 w 624"/>
                  <a:gd name="T87" fmla="*/ 290 h 307"/>
                  <a:gd name="T88" fmla="*/ 394 w 624"/>
                  <a:gd name="T89" fmla="*/ 295 h 307"/>
                  <a:gd name="T90" fmla="*/ 408 w 624"/>
                  <a:gd name="T91" fmla="*/ 300 h 307"/>
                  <a:gd name="T92" fmla="*/ 419 w 624"/>
                  <a:gd name="T93" fmla="*/ 306 h 307"/>
                  <a:gd name="T94" fmla="*/ 403 w 624"/>
                  <a:gd name="T95" fmla="*/ 307 h 307"/>
                  <a:gd name="T96" fmla="*/ 333 w 624"/>
                  <a:gd name="T97" fmla="*/ 294 h 307"/>
                  <a:gd name="T98" fmla="*/ 296 w 624"/>
                  <a:gd name="T99" fmla="*/ 288 h 307"/>
                  <a:gd name="T100" fmla="*/ 248 w 624"/>
                  <a:gd name="T101" fmla="*/ 280 h 307"/>
                  <a:gd name="T102" fmla="*/ 237 w 624"/>
                  <a:gd name="T103" fmla="*/ 277 h 307"/>
                  <a:gd name="T104" fmla="*/ 185 w 624"/>
                  <a:gd name="T105" fmla="*/ 280 h 307"/>
                  <a:gd name="T106" fmla="*/ 141 w 624"/>
                  <a:gd name="T107" fmla="*/ 272 h 307"/>
                  <a:gd name="T108" fmla="*/ 96 w 624"/>
                  <a:gd name="T109" fmla="*/ 274 h 307"/>
                  <a:gd name="T110" fmla="*/ 48 w 624"/>
                  <a:gd name="T111" fmla="*/ 280 h 307"/>
                  <a:gd name="T112" fmla="*/ 32 w 624"/>
                  <a:gd name="T113" fmla="*/ 28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 h="307">
                    <a:moveTo>
                      <a:pt x="0" y="130"/>
                    </a:moveTo>
                    <a:lnTo>
                      <a:pt x="14" y="127"/>
                    </a:lnTo>
                    <a:lnTo>
                      <a:pt x="14" y="127"/>
                    </a:lnTo>
                    <a:lnTo>
                      <a:pt x="21" y="124"/>
                    </a:lnTo>
                    <a:lnTo>
                      <a:pt x="28" y="118"/>
                    </a:lnTo>
                    <a:lnTo>
                      <a:pt x="34" y="106"/>
                    </a:lnTo>
                    <a:lnTo>
                      <a:pt x="34" y="106"/>
                    </a:lnTo>
                    <a:lnTo>
                      <a:pt x="64" y="102"/>
                    </a:lnTo>
                    <a:lnTo>
                      <a:pt x="91" y="98"/>
                    </a:lnTo>
                    <a:lnTo>
                      <a:pt x="103" y="102"/>
                    </a:lnTo>
                    <a:lnTo>
                      <a:pt x="112" y="102"/>
                    </a:lnTo>
                    <a:lnTo>
                      <a:pt x="112" y="102"/>
                    </a:lnTo>
                    <a:lnTo>
                      <a:pt x="121" y="98"/>
                    </a:lnTo>
                    <a:lnTo>
                      <a:pt x="132" y="94"/>
                    </a:lnTo>
                    <a:lnTo>
                      <a:pt x="146" y="93"/>
                    </a:lnTo>
                    <a:lnTo>
                      <a:pt x="157" y="92"/>
                    </a:lnTo>
                    <a:lnTo>
                      <a:pt x="180" y="92"/>
                    </a:lnTo>
                    <a:lnTo>
                      <a:pt x="187" y="92"/>
                    </a:lnTo>
                    <a:lnTo>
                      <a:pt x="191" y="90"/>
                    </a:lnTo>
                    <a:lnTo>
                      <a:pt x="191" y="90"/>
                    </a:lnTo>
                    <a:lnTo>
                      <a:pt x="203" y="80"/>
                    </a:lnTo>
                    <a:lnTo>
                      <a:pt x="219" y="69"/>
                    </a:lnTo>
                    <a:lnTo>
                      <a:pt x="237" y="59"/>
                    </a:lnTo>
                    <a:lnTo>
                      <a:pt x="246" y="56"/>
                    </a:lnTo>
                    <a:lnTo>
                      <a:pt x="255" y="53"/>
                    </a:lnTo>
                    <a:lnTo>
                      <a:pt x="255" y="53"/>
                    </a:lnTo>
                    <a:lnTo>
                      <a:pt x="273" y="34"/>
                    </a:lnTo>
                    <a:lnTo>
                      <a:pt x="280" y="33"/>
                    </a:lnTo>
                    <a:lnTo>
                      <a:pt x="280" y="33"/>
                    </a:lnTo>
                    <a:lnTo>
                      <a:pt x="282" y="31"/>
                    </a:lnTo>
                    <a:lnTo>
                      <a:pt x="285" y="26"/>
                    </a:lnTo>
                    <a:lnTo>
                      <a:pt x="287" y="17"/>
                    </a:lnTo>
                    <a:lnTo>
                      <a:pt x="294" y="16"/>
                    </a:lnTo>
                    <a:lnTo>
                      <a:pt x="294" y="16"/>
                    </a:lnTo>
                    <a:lnTo>
                      <a:pt x="301" y="11"/>
                    </a:lnTo>
                    <a:lnTo>
                      <a:pt x="305" y="9"/>
                    </a:lnTo>
                    <a:lnTo>
                      <a:pt x="310" y="8"/>
                    </a:lnTo>
                    <a:lnTo>
                      <a:pt x="346" y="8"/>
                    </a:lnTo>
                    <a:lnTo>
                      <a:pt x="346" y="8"/>
                    </a:lnTo>
                    <a:lnTo>
                      <a:pt x="364" y="9"/>
                    </a:lnTo>
                    <a:lnTo>
                      <a:pt x="374" y="9"/>
                    </a:lnTo>
                    <a:lnTo>
                      <a:pt x="383" y="8"/>
                    </a:lnTo>
                    <a:lnTo>
                      <a:pt x="399" y="13"/>
                    </a:lnTo>
                    <a:lnTo>
                      <a:pt x="417" y="8"/>
                    </a:lnTo>
                    <a:lnTo>
                      <a:pt x="426" y="0"/>
                    </a:lnTo>
                    <a:lnTo>
                      <a:pt x="446" y="3"/>
                    </a:lnTo>
                    <a:lnTo>
                      <a:pt x="451" y="5"/>
                    </a:lnTo>
                    <a:lnTo>
                      <a:pt x="462" y="5"/>
                    </a:lnTo>
                    <a:lnTo>
                      <a:pt x="462" y="5"/>
                    </a:lnTo>
                    <a:lnTo>
                      <a:pt x="478" y="15"/>
                    </a:lnTo>
                    <a:lnTo>
                      <a:pt x="485" y="21"/>
                    </a:lnTo>
                    <a:lnTo>
                      <a:pt x="490" y="26"/>
                    </a:lnTo>
                    <a:lnTo>
                      <a:pt x="499" y="31"/>
                    </a:lnTo>
                    <a:lnTo>
                      <a:pt x="574" y="28"/>
                    </a:lnTo>
                    <a:lnTo>
                      <a:pt x="574" y="28"/>
                    </a:lnTo>
                    <a:lnTo>
                      <a:pt x="581" y="32"/>
                    </a:lnTo>
                    <a:lnTo>
                      <a:pt x="590" y="35"/>
                    </a:lnTo>
                    <a:lnTo>
                      <a:pt x="590" y="35"/>
                    </a:lnTo>
                    <a:lnTo>
                      <a:pt x="583" y="41"/>
                    </a:lnTo>
                    <a:lnTo>
                      <a:pt x="581" y="49"/>
                    </a:lnTo>
                    <a:lnTo>
                      <a:pt x="581" y="49"/>
                    </a:lnTo>
                    <a:lnTo>
                      <a:pt x="583" y="55"/>
                    </a:lnTo>
                    <a:lnTo>
                      <a:pt x="590" y="62"/>
                    </a:lnTo>
                    <a:lnTo>
                      <a:pt x="606" y="77"/>
                    </a:lnTo>
                    <a:lnTo>
                      <a:pt x="619" y="92"/>
                    </a:lnTo>
                    <a:lnTo>
                      <a:pt x="624" y="98"/>
                    </a:lnTo>
                    <a:lnTo>
                      <a:pt x="624" y="101"/>
                    </a:lnTo>
                    <a:lnTo>
                      <a:pt x="622" y="104"/>
                    </a:lnTo>
                    <a:lnTo>
                      <a:pt x="608" y="104"/>
                    </a:lnTo>
                    <a:lnTo>
                      <a:pt x="608" y="104"/>
                    </a:lnTo>
                    <a:lnTo>
                      <a:pt x="601" y="102"/>
                    </a:lnTo>
                    <a:lnTo>
                      <a:pt x="592" y="101"/>
                    </a:lnTo>
                    <a:lnTo>
                      <a:pt x="576" y="98"/>
                    </a:lnTo>
                    <a:lnTo>
                      <a:pt x="585" y="107"/>
                    </a:lnTo>
                    <a:lnTo>
                      <a:pt x="585" y="113"/>
                    </a:lnTo>
                    <a:lnTo>
                      <a:pt x="574" y="119"/>
                    </a:lnTo>
                    <a:lnTo>
                      <a:pt x="574" y="124"/>
                    </a:lnTo>
                    <a:lnTo>
                      <a:pt x="567" y="127"/>
                    </a:lnTo>
                    <a:lnTo>
                      <a:pt x="567" y="127"/>
                    </a:lnTo>
                    <a:lnTo>
                      <a:pt x="565" y="133"/>
                    </a:lnTo>
                    <a:lnTo>
                      <a:pt x="562" y="136"/>
                    </a:lnTo>
                    <a:lnTo>
                      <a:pt x="560" y="138"/>
                    </a:lnTo>
                    <a:lnTo>
                      <a:pt x="544" y="141"/>
                    </a:lnTo>
                    <a:lnTo>
                      <a:pt x="544" y="141"/>
                    </a:lnTo>
                    <a:lnTo>
                      <a:pt x="537" y="150"/>
                    </a:lnTo>
                    <a:lnTo>
                      <a:pt x="531" y="169"/>
                    </a:lnTo>
                    <a:lnTo>
                      <a:pt x="524" y="187"/>
                    </a:lnTo>
                    <a:lnTo>
                      <a:pt x="521" y="198"/>
                    </a:lnTo>
                    <a:lnTo>
                      <a:pt x="506" y="209"/>
                    </a:lnTo>
                    <a:lnTo>
                      <a:pt x="506" y="216"/>
                    </a:lnTo>
                    <a:lnTo>
                      <a:pt x="501" y="217"/>
                    </a:lnTo>
                    <a:lnTo>
                      <a:pt x="506" y="219"/>
                    </a:lnTo>
                    <a:lnTo>
                      <a:pt x="506" y="219"/>
                    </a:lnTo>
                    <a:lnTo>
                      <a:pt x="506" y="225"/>
                    </a:lnTo>
                    <a:lnTo>
                      <a:pt x="501" y="234"/>
                    </a:lnTo>
                    <a:lnTo>
                      <a:pt x="496" y="241"/>
                    </a:lnTo>
                    <a:lnTo>
                      <a:pt x="494" y="245"/>
                    </a:lnTo>
                    <a:lnTo>
                      <a:pt x="492" y="246"/>
                    </a:lnTo>
                    <a:lnTo>
                      <a:pt x="492" y="246"/>
                    </a:lnTo>
                    <a:lnTo>
                      <a:pt x="487" y="245"/>
                    </a:lnTo>
                    <a:lnTo>
                      <a:pt x="483" y="245"/>
                    </a:lnTo>
                    <a:lnTo>
                      <a:pt x="483" y="245"/>
                    </a:lnTo>
                    <a:lnTo>
                      <a:pt x="478" y="253"/>
                    </a:lnTo>
                    <a:lnTo>
                      <a:pt x="469" y="261"/>
                    </a:lnTo>
                    <a:lnTo>
                      <a:pt x="469" y="261"/>
                    </a:lnTo>
                    <a:lnTo>
                      <a:pt x="460" y="263"/>
                    </a:lnTo>
                    <a:lnTo>
                      <a:pt x="446" y="263"/>
                    </a:lnTo>
                    <a:lnTo>
                      <a:pt x="421" y="260"/>
                    </a:lnTo>
                    <a:lnTo>
                      <a:pt x="421" y="263"/>
                    </a:lnTo>
                    <a:lnTo>
                      <a:pt x="424" y="271"/>
                    </a:lnTo>
                    <a:lnTo>
                      <a:pt x="421" y="272"/>
                    </a:lnTo>
                    <a:lnTo>
                      <a:pt x="415" y="271"/>
                    </a:lnTo>
                    <a:lnTo>
                      <a:pt x="408" y="267"/>
                    </a:lnTo>
                    <a:lnTo>
                      <a:pt x="392" y="271"/>
                    </a:lnTo>
                    <a:lnTo>
                      <a:pt x="383" y="278"/>
                    </a:lnTo>
                    <a:lnTo>
                      <a:pt x="383" y="278"/>
                    </a:lnTo>
                    <a:lnTo>
                      <a:pt x="378" y="273"/>
                    </a:lnTo>
                    <a:lnTo>
                      <a:pt x="369" y="270"/>
                    </a:lnTo>
                    <a:lnTo>
                      <a:pt x="360" y="266"/>
                    </a:lnTo>
                    <a:lnTo>
                      <a:pt x="351" y="264"/>
                    </a:lnTo>
                    <a:lnTo>
                      <a:pt x="328" y="259"/>
                    </a:lnTo>
                    <a:lnTo>
                      <a:pt x="308" y="255"/>
                    </a:lnTo>
                    <a:lnTo>
                      <a:pt x="303" y="258"/>
                    </a:lnTo>
                    <a:lnTo>
                      <a:pt x="312" y="266"/>
                    </a:lnTo>
                    <a:lnTo>
                      <a:pt x="312" y="266"/>
                    </a:lnTo>
                    <a:lnTo>
                      <a:pt x="326" y="270"/>
                    </a:lnTo>
                    <a:lnTo>
                      <a:pt x="339" y="274"/>
                    </a:lnTo>
                    <a:lnTo>
                      <a:pt x="353" y="280"/>
                    </a:lnTo>
                    <a:lnTo>
                      <a:pt x="358" y="284"/>
                    </a:lnTo>
                    <a:lnTo>
                      <a:pt x="360" y="289"/>
                    </a:lnTo>
                    <a:lnTo>
                      <a:pt x="360" y="289"/>
                    </a:lnTo>
                    <a:lnTo>
                      <a:pt x="369" y="290"/>
                    </a:lnTo>
                    <a:lnTo>
                      <a:pt x="374" y="292"/>
                    </a:lnTo>
                    <a:lnTo>
                      <a:pt x="380" y="295"/>
                    </a:lnTo>
                    <a:lnTo>
                      <a:pt x="394" y="295"/>
                    </a:lnTo>
                    <a:lnTo>
                      <a:pt x="394" y="295"/>
                    </a:lnTo>
                    <a:lnTo>
                      <a:pt x="401" y="296"/>
                    </a:lnTo>
                    <a:lnTo>
                      <a:pt x="408" y="300"/>
                    </a:lnTo>
                    <a:lnTo>
                      <a:pt x="415" y="302"/>
                    </a:lnTo>
                    <a:lnTo>
                      <a:pt x="417" y="304"/>
                    </a:lnTo>
                    <a:lnTo>
                      <a:pt x="419" y="306"/>
                    </a:lnTo>
                    <a:lnTo>
                      <a:pt x="412" y="307"/>
                    </a:lnTo>
                    <a:lnTo>
                      <a:pt x="412" y="307"/>
                    </a:lnTo>
                    <a:lnTo>
                      <a:pt x="403" y="307"/>
                    </a:lnTo>
                    <a:lnTo>
                      <a:pt x="394" y="306"/>
                    </a:lnTo>
                    <a:lnTo>
                      <a:pt x="371" y="302"/>
                    </a:lnTo>
                    <a:lnTo>
                      <a:pt x="333" y="294"/>
                    </a:lnTo>
                    <a:lnTo>
                      <a:pt x="333" y="294"/>
                    </a:lnTo>
                    <a:lnTo>
                      <a:pt x="312" y="290"/>
                    </a:lnTo>
                    <a:lnTo>
                      <a:pt x="296" y="288"/>
                    </a:lnTo>
                    <a:lnTo>
                      <a:pt x="260" y="286"/>
                    </a:lnTo>
                    <a:lnTo>
                      <a:pt x="260" y="286"/>
                    </a:lnTo>
                    <a:lnTo>
                      <a:pt x="248" y="280"/>
                    </a:lnTo>
                    <a:lnTo>
                      <a:pt x="244" y="278"/>
                    </a:lnTo>
                    <a:lnTo>
                      <a:pt x="237" y="277"/>
                    </a:lnTo>
                    <a:lnTo>
                      <a:pt x="237" y="277"/>
                    </a:lnTo>
                    <a:lnTo>
                      <a:pt x="210" y="279"/>
                    </a:lnTo>
                    <a:lnTo>
                      <a:pt x="185" y="280"/>
                    </a:lnTo>
                    <a:lnTo>
                      <a:pt x="185" y="280"/>
                    </a:lnTo>
                    <a:lnTo>
                      <a:pt x="176" y="278"/>
                    </a:lnTo>
                    <a:lnTo>
                      <a:pt x="164" y="274"/>
                    </a:lnTo>
                    <a:lnTo>
                      <a:pt x="141" y="272"/>
                    </a:lnTo>
                    <a:lnTo>
                      <a:pt x="141" y="272"/>
                    </a:lnTo>
                    <a:lnTo>
                      <a:pt x="121" y="272"/>
                    </a:lnTo>
                    <a:lnTo>
                      <a:pt x="96" y="274"/>
                    </a:lnTo>
                    <a:lnTo>
                      <a:pt x="73" y="278"/>
                    </a:lnTo>
                    <a:lnTo>
                      <a:pt x="55" y="283"/>
                    </a:lnTo>
                    <a:lnTo>
                      <a:pt x="48" y="280"/>
                    </a:lnTo>
                    <a:lnTo>
                      <a:pt x="41" y="282"/>
                    </a:lnTo>
                    <a:lnTo>
                      <a:pt x="41" y="282"/>
                    </a:lnTo>
                    <a:lnTo>
                      <a:pt x="32" y="282"/>
                    </a:lnTo>
                    <a:lnTo>
                      <a:pt x="21" y="282"/>
                    </a:lnTo>
                    <a:lnTo>
                      <a:pt x="0" y="13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65"/>
              <p:cNvSpPr>
                <a:spLocks/>
              </p:cNvSpPr>
              <p:nvPr/>
            </p:nvSpPr>
            <p:spPr bwMode="auto">
              <a:xfrm rot="16200000">
                <a:off x="4876044" y="2601345"/>
                <a:ext cx="1199905" cy="617922"/>
              </a:xfrm>
              <a:custGeom>
                <a:avLst/>
                <a:gdLst>
                  <a:gd name="T0" fmla="*/ 767 w 788"/>
                  <a:gd name="T1" fmla="*/ 40 h 233"/>
                  <a:gd name="T2" fmla="*/ 744 w 788"/>
                  <a:gd name="T3" fmla="*/ 53 h 233"/>
                  <a:gd name="T4" fmla="*/ 722 w 788"/>
                  <a:gd name="T5" fmla="*/ 65 h 233"/>
                  <a:gd name="T6" fmla="*/ 697 w 788"/>
                  <a:gd name="T7" fmla="*/ 69 h 233"/>
                  <a:gd name="T8" fmla="*/ 669 w 788"/>
                  <a:gd name="T9" fmla="*/ 64 h 233"/>
                  <a:gd name="T10" fmla="*/ 651 w 788"/>
                  <a:gd name="T11" fmla="*/ 60 h 233"/>
                  <a:gd name="T12" fmla="*/ 624 w 788"/>
                  <a:gd name="T13" fmla="*/ 45 h 233"/>
                  <a:gd name="T14" fmla="*/ 617 w 788"/>
                  <a:gd name="T15" fmla="*/ 25 h 233"/>
                  <a:gd name="T16" fmla="*/ 585 w 788"/>
                  <a:gd name="T17" fmla="*/ 19 h 233"/>
                  <a:gd name="T18" fmla="*/ 572 w 788"/>
                  <a:gd name="T19" fmla="*/ 28 h 233"/>
                  <a:gd name="T20" fmla="*/ 551 w 788"/>
                  <a:gd name="T21" fmla="*/ 28 h 233"/>
                  <a:gd name="T22" fmla="*/ 508 w 788"/>
                  <a:gd name="T23" fmla="*/ 18 h 233"/>
                  <a:gd name="T24" fmla="*/ 476 w 788"/>
                  <a:gd name="T25" fmla="*/ 8 h 233"/>
                  <a:gd name="T26" fmla="*/ 460 w 788"/>
                  <a:gd name="T27" fmla="*/ 3 h 233"/>
                  <a:gd name="T28" fmla="*/ 444 w 788"/>
                  <a:gd name="T29" fmla="*/ 0 h 233"/>
                  <a:gd name="T30" fmla="*/ 412 w 788"/>
                  <a:gd name="T31" fmla="*/ 4 h 233"/>
                  <a:gd name="T32" fmla="*/ 385 w 788"/>
                  <a:gd name="T33" fmla="*/ 6 h 233"/>
                  <a:gd name="T34" fmla="*/ 321 w 788"/>
                  <a:gd name="T35" fmla="*/ 40 h 233"/>
                  <a:gd name="T36" fmla="*/ 314 w 788"/>
                  <a:gd name="T37" fmla="*/ 45 h 233"/>
                  <a:gd name="T38" fmla="*/ 267 w 788"/>
                  <a:gd name="T39" fmla="*/ 54 h 233"/>
                  <a:gd name="T40" fmla="*/ 257 w 788"/>
                  <a:gd name="T41" fmla="*/ 58 h 233"/>
                  <a:gd name="T42" fmla="*/ 260 w 788"/>
                  <a:gd name="T43" fmla="*/ 82 h 233"/>
                  <a:gd name="T44" fmla="*/ 241 w 788"/>
                  <a:gd name="T45" fmla="*/ 82 h 233"/>
                  <a:gd name="T46" fmla="*/ 212 w 788"/>
                  <a:gd name="T47" fmla="*/ 82 h 233"/>
                  <a:gd name="T48" fmla="*/ 189 w 788"/>
                  <a:gd name="T49" fmla="*/ 72 h 233"/>
                  <a:gd name="T50" fmla="*/ 169 w 788"/>
                  <a:gd name="T51" fmla="*/ 72 h 233"/>
                  <a:gd name="T52" fmla="*/ 135 w 788"/>
                  <a:gd name="T53" fmla="*/ 92 h 233"/>
                  <a:gd name="T54" fmla="*/ 96 w 788"/>
                  <a:gd name="T55" fmla="*/ 124 h 233"/>
                  <a:gd name="T56" fmla="*/ 75 w 788"/>
                  <a:gd name="T57" fmla="*/ 126 h 233"/>
                  <a:gd name="T58" fmla="*/ 59 w 788"/>
                  <a:gd name="T59" fmla="*/ 132 h 233"/>
                  <a:gd name="T60" fmla="*/ 39 w 788"/>
                  <a:gd name="T61" fmla="*/ 127 h 233"/>
                  <a:gd name="T62" fmla="*/ 7 w 788"/>
                  <a:gd name="T63" fmla="*/ 143 h 233"/>
                  <a:gd name="T64" fmla="*/ 5 w 788"/>
                  <a:gd name="T65" fmla="*/ 147 h 233"/>
                  <a:gd name="T66" fmla="*/ 37 w 788"/>
                  <a:gd name="T67" fmla="*/ 157 h 233"/>
                  <a:gd name="T68" fmla="*/ 16 w 788"/>
                  <a:gd name="T69" fmla="*/ 181 h 233"/>
                  <a:gd name="T70" fmla="*/ 46 w 788"/>
                  <a:gd name="T71" fmla="*/ 187 h 233"/>
                  <a:gd name="T72" fmla="*/ 66 w 788"/>
                  <a:gd name="T73" fmla="*/ 186 h 233"/>
                  <a:gd name="T74" fmla="*/ 80 w 788"/>
                  <a:gd name="T75" fmla="*/ 208 h 233"/>
                  <a:gd name="T76" fmla="*/ 94 w 788"/>
                  <a:gd name="T77" fmla="*/ 206 h 233"/>
                  <a:gd name="T78" fmla="*/ 105 w 788"/>
                  <a:gd name="T79" fmla="*/ 205 h 233"/>
                  <a:gd name="T80" fmla="*/ 119 w 788"/>
                  <a:gd name="T81" fmla="*/ 207 h 233"/>
                  <a:gd name="T82" fmla="*/ 125 w 788"/>
                  <a:gd name="T83" fmla="*/ 207 h 233"/>
                  <a:gd name="T84" fmla="*/ 137 w 788"/>
                  <a:gd name="T85" fmla="*/ 207 h 233"/>
                  <a:gd name="T86" fmla="*/ 171 w 788"/>
                  <a:gd name="T87" fmla="*/ 211 h 233"/>
                  <a:gd name="T88" fmla="*/ 189 w 788"/>
                  <a:gd name="T89" fmla="*/ 214 h 233"/>
                  <a:gd name="T90" fmla="*/ 219 w 788"/>
                  <a:gd name="T91" fmla="*/ 224 h 233"/>
                  <a:gd name="T92" fmla="*/ 257 w 788"/>
                  <a:gd name="T93" fmla="*/ 233 h 233"/>
                  <a:gd name="T94" fmla="*/ 301 w 788"/>
                  <a:gd name="T95" fmla="*/ 228 h 233"/>
                  <a:gd name="T96" fmla="*/ 328 w 788"/>
                  <a:gd name="T97" fmla="*/ 226 h 233"/>
                  <a:gd name="T98" fmla="*/ 348 w 788"/>
                  <a:gd name="T99" fmla="*/ 228 h 233"/>
                  <a:gd name="T100" fmla="*/ 685 w 788"/>
                  <a:gd name="T101" fmla="*/ 210 h 233"/>
                  <a:gd name="T102" fmla="*/ 767 w 788"/>
                  <a:gd name="T103" fmla="*/ 19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8" h="233">
                    <a:moveTo>
                      <a:pt x="788" y="192"/>
                    </a:moveTo>
                    <a:lnTo>
                      <a:pt x="767" y="40"/>
                    </a:lnTo>
                    <a:lnTo>
                      <a:pt x="767" y="40"/>
                    </a:lnTo>
                    <a:lnTo>
                      <a:pt x="760" y="42"/>
                    </a:lnTo>
                    <a:lnTo>
                      <a:pt x="756" y="46"/>
                    </a:lnTo>
                    <a:lnTo>
                      <a:pt x="744" y="53"/>
                    </a:lnTo>
                    <a:lnTo>
                      <a:pt x="733" y="54"/>
                    </a:lnTo>
                    <a:lnTo>
                      <a:pt x="722" y="65"/>
                    </a:lnTo>
                    <a:lnTo>
                      <a:pt x="722" y="65"/>
                    </a:lnTo>
                    <a:lnTo>
                      <a:pt x="708" y="67"/>
                    </a:lnTo>
                    <a:lnTo>
                      <a:pt x="697" y="69"/>
                    </a:lnTo>
                    <a:lnTo>
                      <a:pt x="697" y="69"/>
                    </a:lnTo>
                    <a:lnTo>
                      <a:pt x="688" y="69"/>
                    </a:lnTo>
                    <a:lnTo>
                      <a:pt x="678" y="67"/>
                    </a:lnTo>
                    <a:lnTo>
                      <a:pt x="669" y="64"/>
                    </a:lnTo>
                    <a:lnTo>
                      <a:pt x="665" y="60"/>
                    </a:lnTo>
                    <a:lnTo>
                      <a:pt x="651" y="60"/>
                    </a:lnTo>
                    <a:lnTo>
                      <a:pt x="651" y="60"/>
                    </a:lnTo>
                    <a:lnTo>
                      <a:pt x="638" y="55"/>
                    </a:lnTo>
                    <a:lnTo>
                      <a:pt x="631" y="49"/>
                    </a:lnTo>
                    <a:lnTo>
                      <a:pt x="624" y="45"/>
                    </a:lnTo>
                    <a:lnTo>
                      <a:pt x="622" y="39"/>
                    </a:lnTo>
                    <a:lnTo>
                      <a:pt x="619" y="29"/>
                    </a:lnTo>
                    <a:lnTo>
                      <a:pt x="617" y="25"/>
                    </a:lnTo>
                    <a:lnTo>
                      <a:pt x="612" y="23"/>
                    </a:lnTo>
                    <a:lnTo>
                      <a:pt x="599" y="18"/>
                    </a:lnTo>
                    <a:lnTo>
                      <a:pt x="585" y="19"/>
                    </a:lnTo>
                    <a:lnTo>
                      <a:pt x="585" y="19"/>
                    </a:lnTo>
                    <a:lnTo>
                      <a:pt x="576" y="25"/>
                    </a:lnTo>
                    <a:lnTo>
                      <a:pt x="572" y="28"/>
                    </a:lnTo>
                    <a:lnTo>
                      <a:pt x="565" y="29"/>
                    </a:lnTo>
                    <a:lnTo>
                      <a:pt x="565" y="29"/>
                    </a:lnTo>
                    <a:lnTo>
                      <a:pt x="551" y="28"/>
                    </a:lnTo>
                    <a:lnTo>
                      <a:pt x="535" y="25"/>
                    </a:lnTo>
                    <a:lnTo>
                      <a:pt x="521" y="22"/>
                    </a:lnTo>
                    <a:lnTo>
                      <a:pt x="508" y="18"/>
                    </a:lnTo>
                    <a:lnTo>
                      <a:pt x="499" y="10"/>
                    </a:lnTo>
                    <a:lnTo>
                      <a:pt x="487" y="6"/>
                    </a:lnTo>
                    <a:lnTo>
                      <a:pt x="476" y="8"/>
                    </a:lnTo>
                    <a:lnTo>
                      <a:pt x="465" y="4"/>
                    </a:lnTo>
                    <a:lnTo>
                      <a:pt x="465" y="4"/>
                    </a:lnTo>
                    <a:lnTo>
                      <a:pt x="460" y="3"/>
                    </a:lnTo>
                    <a:lnTo>
                      <a:pt x="453" y="3"/>
                    </a:lnTo>
                    <a:lnTo>
                      <a:pt x="449" y="2"/>
                    </a:lnTo>
                    <a:lnTo>
                      <a:pt x="444" y="0"/>
                    </a:lnTo>
                    <a:lnTo>
                      <a:pt x="444" y="0"/>
                    </a:lnTo>
                    <a:lnTo>
                      <a:pt x="428" y="2"/>
                    </a:lnTo>
                    <a:lnTo>
                      <a:pt x="412" y="4"/>
                    </a:lnTo>
                    <a:lnTo>
                      <a:pt x="399" y="6"/>
                    </a:lnTo>
                    <a:lnTo>
                      <a:pt x="385" y="6"/>
                    </a:lnTo>
                    <a:lnTo>
                      <a:pt x="385" y="6"/>
                    </a:lnTo>
                    <a:lnTo>
                      <a:pt x="367" y="15"/>
                    </a:lnTo>
                    <a:lnTo>
                      <a:pt x="351" y="23"/>
                    </a:lnTo>
                    <a:lnTo>
                      <a:pt x="321" y="40"/>
                    </a:lnTo>
                    <a:lnTo>
                      <a:pt x="321" y="40"/>
                    </a:lnTo>
                    <a:lnTo>
                      <a:pt x="319" y="43"/>
                    </a:lnTo>
                    <a:lnTo>
                      <a:pt x="314" y="45"/>
                    </a:lnTo>
                    <a:lnTo>
                      <a:pt x="314" y="45"/>
                    </a:lnTo>
                    <a:lnTo>
                      <a:pt x="285" y="51"/>
                    </a:lnTo>
                    <a:lnTo>
                      <a:pt x="267" y="54"/>
                    </a:lnTo>
                    <a:lnTo>
                      <a:pt x="260" y="55"/>
                    </a:lnTo>
                    <a:lnTo>
                      <a:pt x="257" y="58"/>
                    </a:lnTo>
                    <a:lnTo>
                      <a:pt x="257" y="58"/>
                    </a:lnTo>
                    <a:lnTo>
                      <a:pt x="267" y="63"/>
                    </a:lnTo>
                    <a:lnTo>
                      <a:pt x="273" y="67"/>
                    </a:lnTo>
                    <a:lnTo>
                      <a:pt x="260" y="82"/>
                    </a:lnTo>
                    <a:lnTo>
                      <a:pt x="251" y="83"/>
                    </a:lnTo>
                    <a:lnTo>
                      <a:pt x="251" y="83"/>
                    </a:lnTo>
                    <a:lnTo>
                      <a:pt x="241" y="82"/>
                    </a:lnTo>
                    <a:lnTo>
                      <a:pt x="232" y="80"/>
                    </a:lnTo>
                    <a:lnTo>
                      <a:pt x="221" y="80"/>
                    </a:lnTo>
                    <a:lnTo>
                      <a:pt x="212" y="82"/>
                    </a:lnTo>
                    <a:lnTo>
                      <a:pt x="212" y="82"/>
                    </a:lnTo>
                    <a:lnTo>
                      <a:pt x="198" y="74"/>
                    </a:lnTo>
                    <a:lnTo>
                      <a:pt x="189" y="72"/>
                    </a:lnTo>
                    <a:lnTo>
                      <a:pt x="182" y="70"/>
                    </a:lnTo>
                    <a:lnTo>
                      <a:pt x="182" y="70"/>
                    </a:lnTo>
                    <a:lnTo>
                      <a:pt x="169" y="72"/>
                    </a:lnTo>
                    <a:lnTo>
                      <a:pt x="157" y="77"/>
                    </a:lnTo>
                    <a:lnTo>
                      <a:pt x="146" y="84"/>
                    </a:lnTo>
                    <a:lnTo>
                      <a:pt x="135" y="92"/>
                    </a:lnTo>
                    <a:lnTo>
                      <a:pt x="114" y="110"/>
                    </a:lnTo>
                    <a:lnTo>
                      <a:pt x="105" y="118"/>
                    </a:lnTo>
                    <a:lnTo>
                      <a:pt x="96" y="124"/>
                    </a:lnTo>
                    <a:lnTo>
                      <a:pt x="96" y="124"/>
                    </a:lnTo>
                    <a:lnTo>
                      <a:pt x="87" y="125"/>
                    </a:lnTo>
                    <a:lnTo>
                      <a:pt x="75" y="126"/>
                    </a:lnTo>
                    <a:lnTo>
                      <a:pt x="66" y="128"/>
                    </a:lnTo>
                    <a:lnTo>
                      <a:pt x="59" y="132"/>
                    </a:lnTo>
                    <a:lnTo>
                      <a:pt x="59" y="132"/>
                    </a:lnTo>
                    <a:lnTo>
                      <a:pt x="53" y="131"/>
                    </a:lnTo>
                    <a:lnTo>
                      <a:pt x="48" y="129"/>
                    </a:lnTo>
                    <a:lnTo>
                      <a:pt x="39" y="127"/>
                    </a:lnTo>
                    <a:lnTo>
                      <a:pt x="0" y="139"/>
                    </a:lnTo>
                    <a:lnTo>
                      <a:pt x="0" y="139"/>
                    </a:lnTo>
                    <a:lnTo>
                      <a:pt x="7" y="143"/>
                    </a:lnTo>
                    <a:lnTo>
                      <a:pt x="9" y="145"/>
                    </a:lnTo>
                    <a:lnTo>
                      <a:pt x="9" y="146"/>
                    </a:lnTo>
                    <a:lnTo>
                      <a:pt x="5" y="147"/>
                    </a:lnTo>
                    <a:lnTo>
                      <a:pt x="30" y="150"/>
                    </a:lnTo>
                    <a:lnTo>
                      <a:pt x="37" y="157"/>
                    </a:lnTo>
                    <a:lnTo>
                      <a:pt x="37" y="157"/>
                    </a:lnTo>
                    <a:lnTo>
                      <a:pt x="34" y="164"/>
                    </a:lnTo>
                    <a:lnTo>
                      <a:pt x="30" y="170"/>
                    </a:lnTo>
                    <a:lnTo>
                      <a:pt x="16" y="181"/>
                    </a:lnTo>
                    <a:lnTo>
                      <a:pt x="23" y="189"/>
                    </a:lnTo>
                    <a:lnTo>
                      <a:pt x="23" y="189"/>
                    </a:lnTo>
                    <a:lnTo>
                      <a:pt x="46" y="187"/>
                    </a:lnTo>
                    <a:lnTo>
                      <a:pt x="57" y="186"/>
                    </a:lnTo>
                    <a:lnTo>
                      <a:pt x="66" y="186"/>
                    </a:lnTo>
                    <a:lnTo>
                      <a:pt x="66" y="186"/>
                    </a:lnTo>
                    <a:lnTo>
                      <a:pt x="71" y="190"/>
                    </a:lnTo>
                    <a:lnTo>
                      <a:pt x="75" y="196"/>
                    </a:lnTo>
                    <a:lnTo>
                      <a:pt x="80" y="208"/>
                    </a:lnTo>
                    <a:lnTo>
                      <a:pt x="84" y="210"/>
                    </a:lnTo>
                    <a:lnTo>
                      <a:pt x="84" y="210"/>
                    </a:lnTo>
                    <a:lnTo>
                      <a:pt x="94" y="206"/>
                    </a:lnTo>
                    <a:lnTo>
                      <a:pt x="98" y="204"/>
                    </a:lnTo>
                    <a:lnTo>
                      <a:pt x="103" y="202"/>
                    </a:lnTo>
                    <a:lnTo>
                      <a:pt x="105" y="205"/>
                    </a:lnTo>
                    <a:lnTo>
                      <a:pt x="105" y="205"/>
                    </a:lnTo>
                    <a:lnTo>
                      <a:pt x="116" y="206"/>
                    </a:lnTo>
                    <a:lnTo>
                      <a:pt x="119" y="207"/>
                    </a:lnTo>
                    <a:lnTo>
                      <a:pt x="123" y="208"/>
                    </a:lnTo>
                    <a:lnTo>
                      <a:pt x="123" y="208"/>
                    </a:lnTo>
                    <a:lnTo>
                      <a:pt x="125" y="207"/>
                    </a:lnTo>
                    <a:lnTo>
                      <a:pt x="130" y="207"/>
                    </a:lnTo>
                    <a:lnTo>
                      <a:pt x="137" y="207"/>
                    </a:lnTo>
                    <a:lnTo>
                      <a:pt x="137" y="207"/>
                    </a:lnTo>
                    <a:lnTo>
                      <a:pt x="148" y="207"/>
                    </a:lnTo>
                    <a:lnTo>
                      <a:pt x="160" y="210"/>
                    </a:lnTo>
                    <a:lnTo>
                      <a:pt x="171" y="211"/>
                    </a:lnTo>
                    <a:lnTo>
                      <a:pt x="185" y="211"/>
                    </a:lnTo>
                    <a:lnTo>
                      <a:pt x="185" y="211"/>
                    </a:lnTo>
                    <a:lnTo>
                      <a:pt x="189" y="214"/>
                    </a:lnTo>
                    <a:lnTo>
                      <a:pt x="198" y="218"/>
                    </a:lnTo>
                    <a:lnTo>
                      <a:pt x="207" y="222"/>
                    </a:lnTo>
                    <a:lnTo>
                      <a:pt x="219" y="224"/>
                    </a:lnTo>
                    <a:lnTo>
                      <a:pt x="239" y="228"/>
                    </a:lnTo>
                    <a:lnTo>
                      <a:pt x="257" y="233"/>
                    </a:lnTo>
                    <a:lnTo>
                      <a:pt x="257" y="233"/>
                    </a:lnTo>
                    <a:lnTo>
                      <a:pt x="273" y="232"/>
                    </a:lnTo>
                    <a:lnTo>
                      <a:pt x="287" y="230"/>
                    </a:lnTo>
                    <a:lnTo>
                      <a:pt x="301" y="228"/>
                    </a:lnTo>
                    <a:lnTo>
                      <a:pt x="314" y="224"/>
                    </a:lnTo>
                    <a:lnTo>
                      <a:pt x="314" y="224"/>
                    </a:lnTo>
                    <a:lnTo>
                      <a:pt x="328" y="226"/>
                    </a:lnTo>
                    <a:lnTo>
                      <a:pt x="337" y="226"/>
                    </a:lnTo>
                    <a:lnTo>
                      <a:pt x="344" y="225"/>
                    </a:lnTo>
                    <a:lnTo>
                      <a:pt x="348" y="228"/>
                    </a:lnTo>
                    <a:lnTo>
                      <a:pt x="681" y="213"/>
                    </a:lnTo>
                    <a:lnTo>
                      <a:pt x="685" y="210"/>
                    </a:lnTo>
                    <a:lnTo>
                      <a:pt x="685" y="210"/>
                    </a:lnTo>
                    <a:lnTo>
                      <a:pt x="701" y="206"/>
                    </a:lnTo>
                    <a:lnTo>
                      <a:pt x="735" y="200"/>
                    </a:lnTo>
                    <a:lnTo>
                      <a:pt x="767" y="194"/>
                    </a:lnTo>
                    <a:lnTo>
                      <a:pt x="788" y="192"/>
                    </a:lnTo>
                    <a:lnTo>
                      <a:pt x="788" y="192"/>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66"/>
              <p:cNvSpPr>
                <a:spLocks/>
              </p:cNvSpPr>
              <p:nvPr/>
            </p:nvSpPr>
            <p:spPr bwMode="auto">
              <a:xfrm rot="16200000">
                <a:off x="5673692" y="1709176"/>
                <a:ext cx="901451" cy="599358"/>
              </a:xfrm>
              <a:custGeom>
                <a:avLst/>
                <a:gdLst>
                  <a:gd name="T0" fmla="*/ 20 w 592"/>
                  <a:gd name="T1" fmla="*/ 113 h 226"/>
                  <a:gd name="T2" fmla="*/ 48 w 592"/>
                  <a:gd name="T3" fmla="*/ 186 h 226"/>
                  <a:gd name="T4" fmla="*/ 107 w 592"/>
                  <a:gd name="T5" fmla="*/ 197 h 226"/>
                  <a:gd name="T6" fmla="*/ 139 w 592"/>
                  <a:gd name="T7" fmla="*/ 210 h 226"/>
                  <a:gd name="T8" fmla="*/ 157 w 592"/>
                  <a:gd name="T9" fmla="*/ 210 h 226"/>
                  <a:gd name="T10" fmla="*/ 180 w 592"/>
                  <a:gd name="T11" fmla="*/ 216 h 226"/>
                  <a:gd name="T12" fmla="*/ 171 w 592"/>
                  <a:gd name="T13" fmla="*/ 221 h 226"/>
                  <a:gd name="T14" fmla="*/ 177 w 592"/>
                  <a:gd name="T15" fmla="*/ 226 h 226"/>
                  <a:gd name="T16" fmla="*/ 207 w 592"/>
                  <a:gd name="T17" fmla="*/ 225 h 226"/>
                  <a:gd name="T18" fmla="*/ 232 w 592"/>
                  <a:gd name="T19" fmla="*/ 226 h 226"/>
                  <a:gd name="T20" fmla="*/ 291 w 592"/>
                  <a:gd name="T21" fmla="*/ 216 h 226"/>
                  <a:gd name="T22" fmla="*/ 369 w 592"/>
                  <a:gd name="T23" fmla="*/ 189 h 226"/>
                  <a:gd name="T24" fmla="*/ 334 w 592"/>
                  <a:gd name="T25" fmla="*/ 170 h 226"/>
                  <a:gd name="T26" fmla="*/ 293 w 592"/>
                  <a:gd name="T27" fmla="*/ 153 h 226"/>
                  <a:gd name="T28" fmla="*/ 303 w 592"/>
                  <a:gd name="T29" fmla="*/ 144 h 226"/>
                  <a:gd name="T30" fmla="*/ 341 w 592"/>
                  <a:gd name="T31" fmla="*/ 141 h 226"/>
                  <a:gd name="T32" fmla="*/ 353 w 592"/>
                  <a:gd name="T33" fmla="*/ 147 h 226"/>
                  <a:gd name="T34" fmla="*/ 366 w 592"/>
                  <a:gd name="T35" fmla="*/ 156 h 226"/>
                  <a:gd name="T36" fmla="*/ 387 w 592"/>
                  <a:gd name="T37" fmla="*/ 159 h 226"/>
                  <a:gd name="T38" fmla="*/ 405 w 592"/>
                  <a:gd name="T39" fmla="*/ 166 h 226"/>
                  <a:gd name="T40" fmla="*/ 446 w 592"/>
                  <a:gd name="T41" fmla="*/ 167 h 226"/>
                  <a:gd name="T42" fmla="*/ 460 w 592"/>
                  <a:gd name="T43" fmla="*/ 165 h 226"/>
                  <a:gd name="T44" fmla="*/ 492 w 592"/>
                  <a:gd name="T45" fmla="*/ 154 h 226"/>
                  <a:gd name="T46" fmla="*/ 507 w 592"/>
                  <a:gd name="T47" fmla="*/ 162 h 226"/>
                  <a:gd name="T48" fmla="*/ 551 w 592"/>
                  <a:gd name="T49" fmla="*/ 136 h 226"/>
                  <a:gd name="T50" fmla="*/ 569 w 592"/>
                  <a:gd name="T51" fmla="*/ 111 h 226"/>
                  <a:gd name="T52" fmla="*/ 583 w 592"/>
                  <a:gd name="T53" fmla="*/ 88 h 226"/>
                  <a:gd name="T54" fmla="*/ 587 w 592"/>
                  <a:gd name="T55" fmla="*/ 80 h 226"/>
                  <a:gd name="T56" fmla="*/ 580 w 592"/>
                  <a:gd name="T57" fmla="*/ 72 h 226"/>
                  <a:gd name="T58" fmla="*/ 544 w 592"/>
                  <a:gd name="T59" fmla="*/ 67 h 226"/>
                  <a:gd name="T60" fmla="*/ 530 w 592"/>
                  <a:gd name="T61" fmla="*/ 70 h 226"/>
                  <a:gd name="T62" fmla="*/ 519 w 592"/>
                  <a:gd name="T63" fmla="*/ 61 h 226"/>
                  <a:gd name="T64" fmla="*/ 498 w 592"/>
                  <a:gd name="T65" fmla="*/ 54 h 226"/>
                  <a:gd name="T66" fmla="*/ 466 w 592"/>
                  <a:gd name="T67" fmla="*/ 55 h 226"/>
                  <a:gd name="T68" fmla="*/ 455 w 592"/>
                  <a:gd name="T69" fmla="*/ 43 h 226"/>
                  <a:gd name="T70" fmla="*/ 492 w 592"/>
                  <a:gd name="T71" fmla="*/ 44 h 226"/>
                  <a:gd name="T72" fmla="*/ 492 w 592"/>
                  <a:gd name="T73" fmla="*/ 40 h 226"/>
                  <a:gd name="T74" fmla="*/ 466 w 592"/>
                  <a:gd name="T75" fmla="*/ 36 h 226"/>
                  <a:gd name="T76" fmla="*/ 460 w 592"/>
                  <a:gd name="T77" fmla="*/ 30 h 226"/>
                  <a:gd name="T78" fmla="*/ 439 w 592"/>
                  <a:gd name="T79" fmla="*/ 20 h 226"/>
                  <a:gd name="T80" fmla="*/ 419 w 592"/>
                  <a:gd name="T81" fmla="*/ 13 h 226"/>
                  <a:gd name="T82" fmla="*/ 359 w 592"/>
                  <a:gd name="T83" fmla="*/ 11 h 226"/>
                  <a:gd name="T84" fmla="*/ 328 w 592"/>
                  <a:gd name="T85" fmla="*/ 2 h 226"/>
                  <a:gd name="T86" fmla="*/ 305 w 592"/>
                  <a:gd name="T87" fmla="*/ 5 h 226"/>
                  <a:gd name="T88" fmla="*/ 266 w 592"/>
                  <a:gd name="T89" fmla="*/ 6 h 226"/>
                  <a:gd name="T90" fmla="*/ 173 w 592"/>
                  <a:gd name="T91" fmla="*/ 26 h 226"/>
                  <a:gd name="T92" fmla="*/ 139 w 592"/>
                  <a:gd name="T93" fmla="*/ 31 h 226"/>
                  <a:gd name="T94" fmla="*/ 130 w 592"/>
                  <a:gd name="T95" fmla="*/ 29 h 226"/>
                  <a:gd name="T96" fmla="*/ 59 w 592"/>
                  <a:gd name="T97" fmla="*/ 20 h 226"/>
                  <a:gd name="T98" fmla="*/ 14 w 592"/>
                  <a:gd name="T99" fmla="*/ 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2" h="226">
                    <a:moveTo>
                      <a:pt x="0" y="0"/>
                    </a:moveTo>
                    <a:lnTo>
                      <a:pt x="25" y="112"/>
                    </a:lnTo>
                    <a:lnTo>
                      <a:pt x="20" y="113"/>
                    </a:lnTo>
                    <a:lnTo>
                      <a:pt x="39" y="185"/>
                    </a:lnTo>
                    <a:lnTo>
                      <a:pt x="39" y="185"/>
                    </a:lnTo>
                    <a:lnTo>
                      <a:pt x="48" y="186"/>
                    </a:lnTo>
                    <a:lnTo>
                      <a:pt x="61" y="190"/>
                    </a:lnTo>
                    <a:lnTo>
                      <a:pt x="86" y="197"/>
                    </a:lnTo>
                    <a:lnTo>
                      <a:pt x="107" y="197"/>
                    </a:lnTo>
                    <a:lnTo>
                      <a:pt x="107" y="197"/>
                    </a:lnTo>
                    <a:lnTo>
                      <a:pt x="125" y="201"/>
                    </a:lnTo>
                    <a:lnTo>
                      <a:pt x="139" y="210"/>
                    </a:lnTo>
                    <a:lnTo>
                      <a:pt x="139" y="210"/>
                    </a:lnTo>
                    <a:lnTo>
                      <a:pt x="148" y="210"/>
                    </a:lnTo>
                    <a:lnTo>
                      <a:pt x="157" y="210"/>
                    </a:lnTo>
                    <a:lnTo>
                      <a:pt x="173" y="211"/>
                    </a:lnTo>
                    <a:lnTo>
                      <a:pt x="180" y="216"/>
                    </a:lnTo>
                    <a:lnTo>
                      <a:pt x="180" y="216"/>
                    </a:lnTo>
                    <a:lnTo>
                      <a:pt x="173" y="219"/>
                    </a:lnTo>
                    <a:lnTo>
                      <a:pt x="171" y="221"/>
                    </a:lnTo>
                    <a:lnTo>
                      <a:pt x="171" y="221"/>
                    </a:lnTo>
                    <a:lnTo>
                      <a:pt x="173" y="223"/>
                    </a:lnTo>
                    <a:lnTo>
                      <a:pt x="177" y="226"/>
                    </a:lnTo>
                    <a:lnTo>
                      <a:pt x="177" y="226"/>
                    </a:lnTo>
                    <a:lnTo>
                      <a:pt x="184" y="226"/>
                    </a:lnTo>
                    <a:lnTo>
                      <a:pt x="191" y="226"/>
                    </a:lnTo>
                    <a:lnTo>
                      <a:pt x="207" y="225"/>
                    </a:lnTo>
                    <a:lnTo>
                      <a:pt x="207" y="225"/>
                    </a:lnTo>
                    <a:lnTo>
                      <a:pt x="218" y="226"/>
                    </a:lnTo>
                    <a:lnTo>
                      <a:pt x="232" y="226"/>
                    </a:lnTo>
                    <a:lnTo>
                      <a:pt x="232" y="226"/>
                    </a:lnTo>
                    <a:lnTo>
                      <a:pt x="253" y="222"/>
                    </a:lnTo>
                    <a:lnTo>
                      <a:pt x="291" y="216"/>
                    </a:lnTo>
                    <a:lnTo>
                      <a:pt x="330" y="210"/>
                    </a:lnTo>
                    <a:lnTo>
                      <a:pt x="359" y="204"/>
                    </a:lnTo>
                    <a:lnTo>
                      <a:pt x="369" y="189"/>
                    </a:lnTo>
                    <a:lnTo>
                      <a:pt x="369" y="189"/>
                    </a:lnTo>
                    <a:lnTo>
                      <a:pt x="355" y="178"/>
                    </a:lnTo>
                    <a:lnTo>
                      <a:pt x="334" y="170"/>
                    </a:lnTo>
                    <a:lnTo>
                      <a:pt x="314" y="162"/>
                    </a:lnTo>
                    <a:lnTo>
                      <a:pt x="293" y="155"/>
                    </a:lnTo>
                    <a:lnTo>
                      <a:pt x="293" y="153"/>
                    </a:lnTo>
                    <a:lnTo>
                      <a:pt x="293" y="153"/>
                    </a:lnTo>
                    <a:lnTo>
                      <a:pt x="296" y="149"/>
                    </a:lnTo>
                    <a:lnTo>
                      <a:pt x="303" y="144"/>
                    </a:lnTo>
                    <a:lnTo>
                      <a:pt x="309" y="141"/>
                    </a:lnTo>
                    <a:lnTo>
                      <a:pt x="319" y="140"/>
                    </a:lnTo>
                    <a:lnTo>
                      <a:pt x="341" y="141"/>
                    </a:lnTo>
                    <a:lnTo>
                      <a:pt x="341" y="141"/>
                    </a:lnTo>
                    <a:lnTo>
                      <a:pt x="348" y="143"/>
                    </a:lnTo>
                    <a:lnTo>
                      <a:pt x="353" y="147"/>
                    </a:lnTo>
                    <a:lnTo>
                      <a:pt x="362" y="154"/>
                    </a:lnTo>
                    <a:lnTo>
                      <a:pt x="362" y="154"/>
                    </a:lnTo>
                    <a:lnTo>
                      <a:pt x="366" y="156"/>
                    </a:lnTo>
                    <a:lnTo>
                      <a:pt x="373" y="156"/>
                    </a:lnTo>
                    <a:lnTo>
                      <a:pt x="387" y="159"/>
                    </a:lnTo>
                    <a:lnTo>
                      <a:pt x="387" y="159"/>
                    </a:lnTo>
                    <a:lnTo>
                      <a:pt x="391" y="161"/>
                    </a:lnTo>
                    <a:lnTo>
                      <a:pt x="398" y="164"/>
                    </a:lnTo>
                    <a:lnTo>
                      <a:pt x="405" y="166"/>
                    </a:lnTo>
                    <a:lnTo>
                      <a:pt x="414" y="167"/>
                    </a:lnTo>
                    <a:lnTo>
                      <a:pt x="430" y="167"/>
                    </a:lnTo>
                    <a:lnTo>
                      <a:pt x="446" y="167"/>
                    </a:lnTo>
                    <a:lnTo>
                      <a:pt x="446" y="167"/>
                    </a:lnTo>
                    <a:lnTo>
                      <a:pt x="453" y="167"/>
                    </a:lnTo>
                    <a:lnTo>
                      <a:pt x="460" y="165"/>
                    </a:lnTo>
                    <a:lnTo>
                      <a:pt x="471" y="161"/>
                    </a:lnTo>
                    <a:lnTo>
                      <a:pt x="482" y="156"/>
                    </a:lnTo>
                    <a:lnTo>
                      <a:pt x="492" y="154"/>
                    </a:lnTo>
                    <a:lnTo>
                      <a:pt x="503" y="155"/>
                    </a:lnTo>
                    <a:lnTo>
                      <a:pt x="505" y="161"/>
                    </a:lnTo>
                    <a:lnTo>
                      <a:pt x="507" y="162"/>
                    </a:lnTo>
                    <a:lnTo>
                      <a:pt x="535" y="155"/>
                    </a:lnTo>
                    <a:lnTo>
                      <a:pt x="535" y="155"/>
                    </a:lnTo>
                    <a:lnTo>
                      <a:pt x="551" y="136"/>
                    </a:lnTo>
                    <a:lnTo>
                      <a:pt x="558" y="125"/>
                    </a:lnTo>
                    <a:lnTo>
                      <a:pt x="560" y="116"/>
                    </a:lnTo>
                    <a:lnTo>
                      <a:pt x="569" y="111"/>
                    </a:lnTo>
                    <a:lnTo>
                      <a:pt x="569" y="111"/>
                    </a:lnTo>
                    <a:lnTo>
                      <a:pt x="578" y="95"/>
                    </a:lnTo>
                    <a:lnTo>
                      <a:pt x="583" y="88"/>
                    </a:lnTo>
                    <a:lnTo>
                      <a:pt x="592" y="82"/>
                    </a:lnTo>
                    <a:lnTo>
                      <a:pt x="592" y="82"/>
                    </a:lnTo>
                    <a:lnTo>
                      <a:pt x="587" y="80"/>
                    </a:lnTo>
                    <a:lnTo>
                      <a:pt x="583" y="78"/>
                    </a:lnTo>
                    <a:lnTo>
                      <a:pt x="580" y="72"/>
                    </a:lnTo>
                    <a:lnTo>
                      <a:pt x="580" y="72"/>
                    </a:lnTo>
                    <a:lnTo>
                      <a:pt x="571" y="69"/>
                    </a:lnTo>
                    <a:lnTo>
                      <a:pt x="562" y="68"/>
                    </a:lnTo>
                    <a:lnTo>
                      <a:pt x="544" y="67"/>
                    </a:lnTo>
                    <a:lnTo>
                      <a:pt x="539" y="67"/>
                    </a:lnTo>
                    <a:lnTo>
                      <a:pt x="537" y="69"/>
                    </a:lnTo>
                    <a:lnTo>
                      <a:pt x="530" y="70"/>
                    </a:lnTo>
                    <a:lnTo>
                      <a:pt x="530" y="70"/>
                    </a:lnTo>
                    <a:lnTo>
                      <a:pt x="526" y="66"/>
                    </a:lnTo>
                    <a:lnTo>
                      <a:pt x="519" y="61"/>
                    </a:lnTo>
                    <a:lnTo>
                      <a:pt x="514" y="57"/>
                    </a:lnTo>
                    <a:lnTo>
                      <a:pt x="507" y="55"/>
                    </a:lnTo>
                    <a:lnTo>
                      <a:pt x="498" y="54"/>
                    </a:lnTo>
                    <a:lnTo>
                      <a:pt x="489" y="54"/>
                    </a:lnTo>
                    <a:lnTo>
                      <a:pt x="478" y="54"/>
                    </a:lnTo>
                    <a:lnTo>
                      <a:pt x="466" y="55"/>
                    </a:lnTo>
                    <a:lnTo>
                      <a:pt x="451" y="50"/>
                    </a:lnTo>
                    <a:lnTo>
                      <a:pt x="444" y="44"/>
                    </a:lnTo>
                    <a:lnTo>
                      <a:pt x="455" y="43"/>
                    </a:lnTo>
                    <a:lnTo>
                      <a:pt x="469" y="45"/>
                    </a:lnTo>
                    <a:lnTo>
                      <a:pt x="485" y="43"/>
                    </a:lnTo>
                    <a:lnTo>
                      <a:pt x="492" y="44"/>
                    </a:lnTo>
                    <a:lnTo>
                      <a:pt x="494" y="43"/>
                    </a:lnTo>
                    <a:lnTo>
                      <a:pt x="492" y="40"/>
                    </a:lnTo>
                    <a:lnTo>
                      <a:pt x="492" y="40"/>
                    </a:lnTo>
                    <a:lnTo>
                      <a:pt x="485" y="38"/>
                    </a:lnTo>
                    <a:lnTo>
                      <a:pt x="476" y="37"/>
                    </a:lnTo>
                    <a:lnTo>
                      <a:pt x="466" y="36"/>
                    </a:lnTo>
                    <a:lnTo>
                      <a:pt x="460" y="33"/>
                    </a:lnTo>
                    <a:lnTo>
                      <a:pt x="460" y="30"/>
                    </a:lnTo>
                    <a:lnTo>
                      <a:pt x="460" y="30"/>
                    </a:lnTo>
                    <a:lnTo>
                      <a:pt x="455" y="26"/>
                    </a:lnTo>
                    <a:lnTo>
                      <a:pt x="448" y="23"/>
                    </a:lnTo>
                    <a:lnTo>
                      <a:pt x="439" y="20"/>
                    </a:lnTo>
                    <a:lnTo>
                      <a:pt x="430" y="19"/>
                    </a:lnTo>
                    <a:lnTo>
                      <a:pt x="419" y="13"/>
                    </a:lnTo>
                    <a:lnTo>
                      <a:pt x="419" y="13"/>
                    </a:lnTo>
                    <a:lnTo>
                      <a:pt x="396" y="13"/>
                    </a:lnTo>
                    <a:lnTo>
                      <a:pt x="371" y="12"/>
                    </a:lnTo>
                    <a:lnTo>
                      <a:pt x="359" y="11"/>
                    </a:lnTo>
                    <a:lnTo>
                      <a:pt x="348" y="9"/>
                    </a:lnTo>
                    <a:lnTo>
                      <a:pt x="337" y="6"/>
                    </a:lnTo>
                    <a:lnTo>
                      <a:pt x="328" y="2"/>
                    </a:lnTo>
                    <a:lnTo>
                      <a:pt x="328" y="2"/>
                    </a:lnTo>
                    <a:lnTo>
                      <a:pt x="319" y="3"/>
                    </a:lnTo>
                    <a:lnTo>
                      <a:pt x="305" y="5"/>
                    </a:lnTo>
                    <a:lnTo>
                      <a:pt x="284" y="8"/>
                    </a:lnTo>
                    <a:lnTo>
                      <a:pt x="266" y="6"/>
                    </a:lnTo>
                    <a:lnTo>
                      <a:pt x="266" y="6"/>
                    </a:lnTo>
                    <a:lnTo>
                      <a:pt x="239" y="13"/>
                    </a:lnTo>
                    <a:lnTo>
                      <a:pt x="207" y="20"/>
                    </a:lnTo>
                    <a:lnTo>
                      <a:pt x="173" y="26"/>
                    </a:lnTo>
                    <a:lnTo>
                      <a:pt x="159" y="27"/>
                    </a:lnTo>
                    <a:lnTo>
                      <a:pt x="146" y="27"/>
                    </a:lnTo>
                    <a:lnTo>
                      <a:pt x="139" y="31"/>
                    </a:lnTo>
                    <a:lnTo>
                      <a:pt x="134" y="31"/>
                    </a:lnTo>
                    <a:lnTo>
                      <a:pt x="134" y="31"/>
                    </a:lnTo>
                    <a:lnTo>
                      <a:pt x="130" y="29"/>
                    </a:lnTo>
                    <a:lnTo>
                      <a:pt x="130" y="29"/>
                    </a:lnTo>
                    <a:lnTo>
                      <a:pt x="93" y="25"/>
                    </a:lnTo>
                    <a:lnTo>
                      <a:pt x="59" y="20"/>
                    </a:lnTo>
                    <a:lnTo>
                      <a:pt x="43" y="17"/>
                    </a:lnTo>
                    <a:lnTo>
                      <a:pt x="27" y="12"/>
                    </a:lnTo>
                    <a:lnTo>
                      <a:pt x="14" y="7"/>
                    </a:lnTo>
                    <a:lnTo>
                      <a:pt x="0" y="0"/>
                    </a:lnTo>
                    <a:lnTo>
                      <a:pt x="0" y="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67"/>
              <p:cNvSpPr>
                <a:spLocks/>
              </p:cNvSpPr>
              <p:nvPr/>
            </p:nvSpPr>
            <p:spPr bwMode="auto">
              <a:xfrm rot="16200000">
                <a:off x="5475167" y="1035621"/>
                <a:ext cx="505544" cy="941469"/>
              </a:xfrm>
              <a:custGeom>
                <a:avLst/>
                <a:gdLst>
                  <a:gd name="T0" fmla="*/ 202 w 332"/>
                  <a:gd name="T1" fmla="*/ 14 h 355"/>
                  <a:gd name="T2" fmla="*/ 230 w 332"/>
                  <a:gd name="T3" fmla="*/ 38 h 355"/>
                  <a:gd name="T4" fmla="*/ 266 w 332"/>
                  <a:gd name="T5" fmla="*/ 72 h 355"/>
                  <a:gd name="T6" fmla="*/ 291 w 332"/>
                  <a:gd name="T7" fmla="*/ 88 h 355"/>
                  <a:gd name="T8" fmla="*/ 327 w 332"/>
                  <a:gd name="T9" fmla="*/ 110 h 355"/>
                  <a:gd name="T10" fmla="*/ 330 w 332"/>
                  <a:gd name="T11" fmla="*/ 130 h 355"/>
                  <a:gd name="T12" fmla="*/ 316 w 332"/>
                  <a:gd name="T13" fmla="*/ 123 h 355"/>
                  <a:gd name="T14" fmla="*/ 298 w 332"/>
                  <a:gd name="T15" fmla="*/ 115 h 355"/>
                  <a:gd name="T16" fmla="*/ 255 w 332"/>
                  <a:gd name="T17" fmla="*/ 97 h 355"/>
                  <a:gd name="T18" fmla="*/ 230 w 332"/>
                  <a:gd name="T19" fmla="*/ 98 h 355"/>
                  <a:gd name="T20" fmla="*/ 252 w 332"/>
                  <a:gd name="T21" fmla="*/ 110 h 355"/>
                  <a:gd name="T22" fmla="*/ 255 w 332"/>
                  <a:gd name="T23" fmla="*/ 119 h 355"/>
                  <a:gd name="T24" fmla="*/ 236 w 332"/>
                  <a:gd name="T25" fmla="*/ 140 h 355"/>
                  <a:gd name="T26" fmla="*/ 207 w 332"/>
                  <a:gd name="T27" fmla="*/ 161 h 355"/>
                  <a:gd name="T28" fmla="*/ 202 w 332"/>
                  <a:gd name="T29" fmla="*/ 183 h 355"/>
                  <a:gd name="T30" fmla="*/ 193 w 332"/>
                  <a:gd name="T31" fmla="*/ 190 h 355"/>
                  <a:gd name="T32" fmla="*/ 218 w 332"/>
                  <a:gd name="T33" fmla="*/ 204 h 355"/>
                  <a:gd name="T34" fmla="*/ 248 w 332"/>
                  <a:gd name="T35" fmla="*/ 241 h 355"/>
                  <a:gd name="T36" fmla="*/ 248 w 332"/>
                  <a:gd name="T37" fmla="*/ 272 h 355"/>
                  <a:gd name="T38" fmla="*/ 220 w 332"/>
                  <a:gd name="T39" fmla="*/ 283 h 355"/>
                  <a:gd name="T40" fmla="*/ 225 w 332"/>
                  <a:gd name="T41" fmla="*/ 309 h 355"/>
                  <a:gd name="T42" fmla="*/ 202 w 332"/>
                  <a:gd name="T43" fmla="*/ 319 h 355"/>
                  <a:gd name="T44" fmla="*/ 177 w 332"/>
                  <a:gd name="T45" fmla="*/ 338 h 355"/>
                  <a:gd name="T46" fmla="*/ 184 w 332"/>
                  <a:gd name="T47" fmla="*/ 353 h 355"/>
                  <a:gd name="T48" fmla="*/ 161 w 332"/>
                  <a:gd name="T49" fmla="*/ 351 h 355"/>
                  <a:gd name="T50" fmla="*/ 161 w 332"/>
                  <a:gd name="T51" fmla="*/ 339 h 355"/>
                  <a:gd name="T52" fmla="*/ 166 w 332"/>
                  <a:gd name="T53" fmla="*/ 336 h 355"/>
                  <a:gd name="T54" fmla="*/ 161 w 332"/>
                  <a:gd name="T55" fmla="*/ 319 h 355"/>
                  <a:gd name="T56" fmla="*/ 159 w 332"/>
                  <a:gd name="T57" fmla="*/ 303 h 355"/>
                  <a:gd name="T58" fmla="*/ 138 w 332"/>
                  <a:gd name="T59" fmla="*/ 296 h 355"/>
                  <a:gd name="T60" fmla="*/ 154 w 332"/>
                  <a:gd name="T61" fmla="*/ 284 h 355"/>
                  <a:gd name="T62" fmla="*/ 159 w 332"/>
                  <a:gd name="T63" fmla="*/ 257 h 355"/>
                  <a:gd name="T64" fmla="*/ 138 w 332"/>
                  <a:gd name="T65" fmla="*/ 235 h 355"/>
                  <a:gd name="T66" fmla="*/ 132 w 332"/>
                  <a:gd name="T67" fmla="*/ 229 h 355"/>
                  <a:gd name="T68" fmla="*/ 132 w 332"/>
                  <a:gd name="T69" fmla="*/ 216 h 355"/>
                  <a:gd name="T70" fmla="*/ 84 w 332"/>
                  <a:gd name="T71" fmla="*/ 197 h 355"/>
                  <a:gd name="T72" fmla="*/ 116 w 332"/>
                  <a:gd name="T73" fmla="*/ 199 h 355"/>
                  <a:gd name="T74" fmla="*/ 98 w 332"/>
                  <a:gd name="T75" fmla="*/ 186 h 355"/>
                  <a:gd name="T76" fmla="*/ 116 w 332"/>
                  <a:gd name="T77" fmla="*/ 179 h 355"/>
                  <a:gd name="T78" fmla="*/ 93 w 332"/>
                  <a:gd name="T79" fmla="*/ 176 h 355"/>
                  <a:gd name="T80" fmla="*/ 20 w 332"/>
                  <a:gd name="T81" fmla="*/ 155 h 355"/>
                  <a:gd name="T82" fmla="*/ 25 w 332"/>
                  <a:gd name="T83" fmla="*/ 143 h 355"/>
                  <a:gd name="T84" fmla="*/ 36 w 332"/>
                  <a:gd name="T85" fmla="*/ 139 h 355"/>
                  <a:gd name="T86" fmla="*/ 72 w 332"/>
                  <a:gd name="T87" fmla="*/ 139 h 355"/>
                  <a:gd name="T88" fmla="*/ 100 w 332"/>
                  <a:gd name="T89" fmla="*/ 121 h 355"/>
                  <a:gd name="T90" fmla="*/ 109 w 332"/>
                  <a:gd name="T91" fmla="*/ 122 h 355"/>
                  <a:gd name="T92" fmla="*/ 123 w 332"/>
                  <a:gd name="T93" fmla="*/ 101 h 355"/>
                  <a:gd name="T94" fmla="*/ 123 w 332"/>
                  <a:gd name="T95" fmla="*/ 85 h 355"/>
                  <a:gd name="T96" fmla="*/ 148 w 332"/>
                  <a:gd name="T97" fmla="*/ 45 h 355"/>
                  <a:gd name="T98" fmla="*/ 177 w 332"/>
                  <a:gd name="T99" fmla="*/ 14 h 355"/>
                  <a:gd name="T100" fmla="*/ 191 w 332"/>
                  <a:gd name="T10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2" h="355">
                    <a:moveTo>
                      <a:pt x="191" y="0"/>
                    </a:moveTo>
                    <a:lnTo>
                      <a:pt x="191" y="0"/>
                    </a:lnTo>
                    <a:lnTo>
                      <a:pt x="195" y="7"/>
                    </a:lnTo>
                    <a:lnTo>
                      <a:pt x="202" y="14"/>
                    </a:lnTo>
                    <a:lnTo>
                      <a:pt x="216" y="26"/>
                    </a:lnTo>
                    <a:lnTo>
                      <a:pt x="227" y="30"/>
                    </a:lnTo>
                    <a:lnTo>
                      <a:pt x="227" y="30"/>
                    </a:lnTo>
                    <a:lnTo>
                      <a:pt x="230" y="38"/>
                    </a:lnTo>
                    <a:lnTo>
                      <a:pt x="234" y="45"/>
                    </a:lnTo>
                    <a:lnTo>
                      <a:pt x="241" y="52"/>
                    </a:lnTo>
                    <a:lnTo>
                      <a:pt x="248" y="60"/>
                    </a:lnTo>
                    <a:lnTo>
                      <a:pt x="266" y="72"/>
                    </a:lnTo>
                    <a:lnTo>
                      <a:pt x="289" y="84"/>
                    </a:lnTo>
                    <a:lnTo>
                      <a:pt x="289" y="84"/>
                    </a:lnTo>
                    <a:lnTo>
                      <a:pt x="289" y="86"/>
                    </a:lnTo>
                    <a:lnTo>
                      <a:pt x="291" y="88"/>
                    </a:lnTo>
                    <a:lnTo>
                      <a:pt x="291" y="88"/>
                    </a:lnTo>
                    <a:lnTo>
                      <a:pt x="309" y="97"/>
                    </a:lnTo>
                    <a:lnTo>
                      <a:pt x="323" y="105"/>
                    </a:lnTo>
                    <a:lnTo>
                      <a:pt x="327" y="110"/>
                    </a:lnTo>
                    <a:lnTo>
                      <a:pt x="330" y="115"/>
                    </a:lnTo>
                    <a:lnTo>
                      <a:pt x="332" y="121"/>
                    </a:lnTo>
                    <a:lnTo>
                      <a:pt x="332" y="127"/>
                    </a:lnTo>
                    <a:lnTo>
                      <a:pt x="330" y="130"/>
                    </a:lnTo>
                    <a:lnTo>
                      <a:pt x="327" y="131"/>
                    </a:lnTo>
                    <a:lnTo>
                      <a:pt x="327" y="131"/>
                    </a:lnTo>
                    <a:lnTo>
                      <a:pt x="321" y="127"/>
                    </a:lnTo>
                    <a:lnTo>
                      <a:pt x="316" y="123"/>
                    </a:lnTo>
                    <a:lnTo>
                      <a:pt x="316" y="121"/>
                    </a:lnTo>
                    <a:lnTo>
                      <a:pt x="316" y="121"/>
                    </a:lnTo>
                    <a:lnTo>
                      <a:pt x="305" y="118"/>
                    </a:lnTo>
                    <a:lnTo>
                      <a:pt x="298" y="115"/>
                    </a:lnTo>
                    <a:lnTo>
                      <a:pt x="280" y="106"/>
                    </a:lnTo>
                    <a:lnTo>
                      <a:pt x="273" y="103"/>
                    </a:lnTo>
                    <a:lnTo>
                      <a:pt x="264" y="99"/>
                    </a:lnTo>
                    <a:lnTo>
                      <a:pt x="255" y="97"/>
                    </a:lnTo>
                    <a:lnTo>
                      <a:pt x="243" y="95"/>
                    </a:lnTo>
                    <a:lnTo>
                      <a:pt x="243" y="95"/>
                    </a:lnTo>
                    <a:lnTo>
                      <a:pt x="236" y="97"/>
                    </a:lnTo>
                    <a:lnTo>
                      <a:pt x="230" y="98"/>
                    </a:lnTo>
                    <a:lnTo>
                      <a:pt x="230" y="98"/>
                    </a:lnTo>
                    <a:lnTo>
                      <a:pt x="236" y="99"/>
                    </a:lnTo>
                    <a:lnTo>
                      <a:pt x="243" y="103"/>
                    </a:lnTo>
                    <a:lnTo>
                      <a:pt x="252" y="110"/>
                    </a:lnTo>
                    <a:lnTo>
                      <a:pt x="252" y="110"/>
                    </a:lnTo>
                    <a:lnTo>
                      <a:pt x="250" y="115"/>
                    </a:lnTo>
                    <a:lnTo>
                      <a:pt x="252" y="118"/>
                    </a:lnTo>
                    <a:lnTo>
                      <a:pt x="255" y="119"/>
                    </a:lnTo>
                    <a:lnTo>
                      <a:pt x="255" y="119"/>
                    </a:lnTo>
                    <a:lnTo>
                      <a:pt x="252" y="125"/>
                    </a:lnTo>
                    <a:lnTo>
                      <a:pt x="248" y="130"/>
                    </a:lnTo>
                    <a:lnTo>
                      <a:pt x="236" y="140"/>
                    </a:lnTo>
                    <a:lnTo>
                      <a:pt x="220" y="149"/>
                    </a:lnTo>
                    <a:lnTo>
                      <a:pt x="204" y="155"/>
                    </a:lnTo>
                    <a:lnTo>
                      <a:pt x="204" y="155"/>
                    </a:lnTo>
                    <a:lnTo>
                      <a:pt x="207" y="161"/>
                    </a:lnTo>
                    <a:lnTo>
                      <a:pt x="207" y="168"/>
                    </a:lnTo>
                    <a:lnTo>
                      <a:pt x="207" y="168"/>
                    </a:lnTo>
                    <a:lnTo>
                      <a:pt x="202" y="178"/>
                    </a:lnTo>
                    <a:lnTo>
                      <a:pt x="202" y="183"/>
                    </a:lnTo>
                    <a:lnTo>
                      <a:pt x="202" y="185"/>
                    </a:lnTo>
                    <a:lnTo>
                      <a:pt x="198" y="190"/>
                    </a:lnTo>
                    <a:lnTo>
                      <a:pt x="193" y="190"/>
                    </a:lnTo>
                    <a:lnTo>
                      <a:pt x="193" y="190"/>
                    </a:lnTo>
                    <a:lnTo>
                      <a:pt x="195" y="194"/>
                    </a:lnTo>
                    <a:lnTo>
                      <a:pt x="198" y="196"/>
                    </a:lnTo>
                    <a:lnTo>
                      <a:pt x="209" y="201"/>
                    </a:lnTo>
                    <a:lnTo>
                      <a:pt x="218" y="204"/>
                    </a:lnTo>
                    <a:lnTo>
                      <a:pt x="223" y="207"/>
                    </a:lnTo>
                    <a:lnTo>
                      <a:pt x="225" y="210"/>
                    </a:lnTo>
                    <a:lnTo>
                      <a:pt x="225" y="210"/>
                    </a:lnTo>
                    <a:lnTo>
                      <a:pt x="248" y="241"/>
                    </a:lnTo>
                    <a:lnTo>
                      <a:pt x="259" y="260"/>
                    </a:lnTo>
                    <a:lnTo>
                      <a:pt x="266" y="274"/>
                    </a:lnTo>
                    <a:lnTo>
                      <a:pt x="259" y="276"/>
                    </a:lnTo>
                    <a:lnTo>
                      <a:pt x="248" y="272"/>
                    </a:lnTo>
                    <a:lnTo>
                      <a:pt x="239" y="272"/>
                    </a:lnTo>
                    <a:lnTo>
                      <a:pt x="220" y="278"/>
                    </a:lnTo>
                    <a:lnTo>
                      <a:pt x="216" y="282"/>
                    </a:lnTo>
                    <a:lnTo>
                      <a:pt x="220" y="283"/>
                    </a:lnTo>
                    <a:lnTo>
                      <a:pt x="220" y="283"/>
                    </a:lnTo>
                    <a:lnTo>
                      <a:pt x="220" y="290"/>
                    </a:lnTo>
                    <a:lnTo>
                      <a:pt x="220" y="296"/>
                    </a:lnTo>
                    <a:lnTo>
                      <a:pt x="225" y="309"/>
                    </a:lnTo>
                    <a:lnTo>
                      <a:pt x="225" y="309"/>
                    </a:lnTo>
                    <a:lnTo>
                      <a:pt x="223" y="313"/>
                    </a:lnTo>
                    <a:lnTo>
                      <a:pt x="216" y="315"/>
                    </a:lnTo>
                    <a:lnTo>
                      <a:pt x="202" y="319"/>
                    </a:lnTo>
                    <a:lnTo>
                      <a:pt x="195" y="321"/>
                    </a:lnTo>
                    <a:lnTo>
                      <a:pt x="189" y="325"/>
                    </a:lnTo>
                    <a:lnTo>
                      <a:pt x="182" y="331"/>
                    </a:lnTo>
                    <a:lnTo>
                      <a:pt x="177" y="338"/>
                    </a:lnTo>
                    <a:lnTo>
                      <a:pt x="177" y="338"/>
                    </a:lnTo>
                    <a:lnTo>
                      <a:pt x="182" y="344"/>
                    </a:lnTo>
                    <a:lnTo>
                      <a:pt x="184" y="349"/>
                    </a:lnTo>
                    <a:lnTo>
                      <a:pt x="184" y="353"/>
                    </a:lnTo>
                    <a:lnTo>
                      <a:pt x="177" y="355"/>
                    </a:lnTo>
                    <a:lnTo>
                      <a:pt x="168" y="355"/>
                    </a:lnTo>
                    <a:lnTo>
                      <a:pt x="161" y="351"/>
                    </a:lnTo>
                    <a:lnTo>
                      <a:pt x="161" y="351"/>
                    </a:lnTo>
                    <a:lnTo>
                      <a:pt x="159" y="345"/>
                    </a:lnTo>
                    <a:lnTo>
                      <a:pt x="159" y="343"/>
                    </a:lnTo>
                    <a:lnTo>
                      <a:pt x="161" y="339"/>
                    </a:lnTo>
                    <a:lnTo>
                      <a:pt x="161" y="339"/>
                    </a:lnTo>
                    <a:lnTo>
                      <a:pt x="164" y="339"/>
                    </a:lnTo>
                    <a:lnTo>
                      <a:pt x="166" y="338"/>
                    </a:lnTo>
                    <a:lnTo>
                      <a:pt x="166" y="336"/>
                    </a:lnTo>
                    <a:lnTo>
                      <a:pt x="166" y="336"/>
                    </a:lnTo>
                    <a:lnTo>
                      <a:pt x="159" y="329"/>
                    </a:lnTo>
                    <a:lnTo>
                      <a:pt x="159" y="329"/>
                    </a:lnTo>
                    <a:lnTo>
                      <a:pt x="161" y="324"/>
                    </a:lnTo>
                    <a:lnTo>
                      <a:pt x="161" y="319"/>
                    </a:lnTo>
                    <a:lnTo>
                      <a:pt x="161" y="319"/>
                    </a:lnTo>
                    <a:lnTo>
                      <a:pt x="161" y="314"/>
                    </a:lnTo>
                    <a:lnTo>
                      <a:pt x="159" y="309"/>
                    </a:lnTo>
                    <a:lnTo>
                      <a:pt x="159" y="303"/>
                    </a:lnTo>
                    <a:lnTo>
                      <a:pt x="161" y="299"/>
                    </a:lnTo>
                    <a:lnTo>
                      <a:pt x="157" y="296"/>
                    </a:lnTo>
                    <a:lnTo>
                      <a:pt x="143" y="298"/>
                    </a:lnTo>
                    <a:lnTo>
                      <a:pt x="138" y="296"/>
                    </a:lnTo>
                    <a:lnTo>
                      <a:pt x="138" y="296"/>
                    </a:lnTo>
                    <a:lnTo>
                      <a:pt x="141" y="293"/>
                    </a:lnTo>
                    <a:lnTo>
                      <a:pt x="145" y="290"/>
                    </a:lnTo>
                    <a:lnTo>
                      <a:pt x="154" y="284"/>
                    </a:lnTo>
                    <a:lnTo>
                      <a:pt x="154" y="284"/>
                    </a:lnTo>
                    <a:lnTo>
                      <a:pt x="154" y="271"/>
                    </a:lnTo>
                    <a:lnTo>
                      <a:pt x="157" y="263"/>
                    </a:lnTo>
                    <a:lnTo>
                      <a:pt x="159" y="257"/>
                    </a:lnTo>
                    <a:lnTo>
                      <a:pt x="143" y="244"/>
                    </a:lnTo>
                    <a:lnTo>
                      <a:pt x="143" y="244"/>
                    </a:lnTo>
                    <a:lnTo>
                      <a:pt x="141" y="240"/>
                    </a:lnTo>
                    <a:lnTo>
                      <a:pt x="138" y="235"/>
                    </a:lnTo>
                    <a:lnTo>
                      <a:pt x="132" y="234"/>
                    </a:lnTo>
                    <a:lnTo>
                      <a:pt x="132" y="234"/>
                    </a:lnTo>
                    <a:lnTo>
                      <a:pt x="132" y="232"/>
                    </a:lnTo>
                    <a:lnTo>
                      <a:pt x="132" y="229"/>
                    </a:lnTo>
                    <a:lnTo>
                      <a:pt x="134" y="225"/>
                    </a:lnTo>
                    <a:lnTo>
                      <a:pt x="134" y="225"/>
                    </a:lnTo>
                    <a:lnTo>
                      <a:pt x="132" y="216"/>
                    </a:lnTo>
                    <a:lnTo>
                      <a:pt x="132" y="216"/>
                    </a:lnTo>
                    <a:lnTo>
                      <a:pt x="123" y="215"/>
                    </a:lnTo>
                    <a:lnTo>
                      <a:pt x="116" y="214"/>
                    </a:lnTo>
                    <a:lnTo>
                      <a:pt x="104" y="209"/>
                    </a:lnTo>
                    <a:lnTo>
                      <a:pt x="84" y="197"/>
                    </a:lnTo>
                    <a:lnTo>
                      <a:pt x="84" y="197"/>
                    </a:lnTo>
                    <a:lnTo>
                      <a:pt x="91" y="194"/>
                    </a:lnTo>
                    <a:lnTo>
                      <a:pt x="107" y="201"/>
                    </a:lnTo>
                    <a:lnTo>
                      <a:pt x="116" y="199"/>
                    </a:lnTo>
                    <a:lnTo>
                      <a:pt x="116" y="191"/>
                    </a:lnTo>
                    <a:lnTo>
                      <a:pt x="116" y="191"/>
                    </a:lnTo>
                    <a:lnTo>
                      <a:pt x="104" y="188"/>
                    </a:lnTo>
                    <a:lnTo>
                      <a:pt x="98" y="186"/>
                    </a:lnTo>
                    <a:lnTo>
                      <a:pt x="93" y="184"/>
                    </a:lnTo>
                    <a:lnTo>
                      <a:pt x="93" y="184"/>
                    </a:lnTo>
                    <a:lnTo>
                      <a:pt x="104" y="180"/>
                    </a:lnTo>
                    <a:lnTo>
                      <a:pt x="116" y="179"/>
                    </a:lnTo>
                    <a:lnTo>
                      <a:pt x="113" y="178"/>
                    </a:lnTo>
                    <a:lnTo>
                      <a:pt x="113" y="178"/>
                    </a:lnTo>
                    <a:lnTo>
                      <a:pt x="104" y="177"/>
                    </a:lnTo>
                    <a:lnTo>
                      <a:pt x="93" y="176"/>
                    </a:lnTo>
                    <a:lnTo>
                      <a:pt x="68" y="168"/>
                    </a:lnTo>
                    <a:lnTo>
                      <a:pt x="41" y="161"/>
                    </a:lnTo>
                    <a:lnTo>
                      <a:pt x="20" y="155"/>
                    </a:lnTo>
                    <a:lnTo>
                      <a:pt x="20" y="155"/>
                    </a:lnTo>
                    <a:lnTo>
                      <a:pt x="11" y="155"/>
                    </a:lnTo>
                    <a:lnTo>
                      <a:pt x="0" y="154"/>
                    </a:lnTo>
                    <a:lnTo>
                      <a:pt x="9" y="147"/>
                    </a:lnTo>
                    <a:lnTo>
                      <a:pt x="25" y="143"/>
                    </a:lnTo>
                    <a:lnTo>
                      <a:pt x="32" y="147"/>
                    </a:lnTo>
                    <a:lnTo>
                      <a:pt x="38" y="148"/>
                    </a:lnTo>
                    <a:lnTo>
                      <a:pt x="41" y="147"/>
                    </a:lnTo>
                    <a:lnTo>
                      <a:pt x="36" y="139"/>
                    </a:lnTo>
                    <a:lnTo>
                      <a:pt x="38" y="136"/>
                    </a:lnTo>
                    <a:lnTo>
                      <a:pt x="38" y="136"/>
                    </a:lnTo>
                    <a:lnTo>
                      <a:pt x="57" y="137"/>
                    </a:lnTo>
                    <a:lnTo>
                      <a:pt x="72" y="139"/>
                    </a:lnTo>
                    <a:lnTo>
                      <a:pt x="86" y="137"/>
                    </a:lnTo>
                    <a:lnTo>
                      <a:pt x="86" y="137"/>
                    </a:lnTo>
                    <a:lnTo>
                      <a:pt x="95" y="129"/>
                    </a:lnTo>
                    <a:lnTo>
                      <a:pt x="100" y="121"/>
                    </a:lnTo>
                    <a:lnTo>
                      <a:pt x="100" y="121"/>
                    </a:lnTo>
                    <a:lnTo>
                      <a:pt x="104" y="121"/>
                    </a:lnTo>
                    <a:lnTo>
                      <a:pt x="109" y="122"/>
                    </a:lnTo>
                    <a:lnTo>
                      <a:pt x="109" y="122"/>
                    </a:lnTo>
                    <a:lnTo>
                      <a:pt x="111" y="121"/>
                    </a:lnTo>
                    <a:lnTo>
                      <a:pt x="113" y="117"/>
                    </a:lnTo>
                    <a:lnTo>
                      <a:pt x="118" y="110"/>
                    </a:lnTo>
                    <a:lnTo>
                      <a:pt x="123" y="101"/>
                    </a:lnTo>
                    <a:lnTo>
                      <a:pt x="123" y="95"/>
                    </a:lnTo>
                    <a:lnTo>
                      <a:pt x="118" y="93"/>
                    </a:lnTo>
                    <a:lnTo>
                      <a:pt x="123" y="92"/>
                    </a:lnTo>
                    <a:lnTo>
                      <a:pt x="123" y="85"/>
                    </a:lnTo>
                    <a:lnTo>
                      <a:pt x="138" y="74"/>
                    </a:lnTo>
                    <a:lnTo>
                      <a:pt x="138" y="74"/>
                    </a:lnTo>
                    <a:lnTo>
                      <a:pt x="141" y="63"/>
                    </a:lnTo>
                    <a:lnTo>
                      <a:pt x="148" y="45"/>
                    </a:lnTo>
                    <a:lnTo>
                      <a:pt x="154" y="26"/>
                    </a:lnTo>
                    <a:lnTo>
                      <a:pt x="161" y="17"/>
                    </a:lnTo>
                    <a:lnTo>
                      <a:pt x="177" y="14"/>
                    </a:lnTo>
                    <a:lnTo>
                      <a:pt x="177" y="14"/>
                    </a:lnTo>
                    <a:lnTo>
                      <a:pt x="179" y="12"/>
                    </a:lnTo>
                    <a:lnTo>
                      <a:pt x="182" y="9"/>
                    </a:lnTo>
                    <a:lnTo>
                      <a:pt x="184" y="3"/>
                    </a:lnTo>
                    <a:lnTo>
                      <a:pt x="191" y="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68"/>
              <p:cNvSpPr>
                <a:spLocks/>
              </p:cNvSpPr>
              <p:nvPr/>
            </p:nvSpPr>
            <p:spPr bwMode="auto">
              <a:xfrm rot="16200000">
                <a:off x="5501506" y="2636011"/>
                <a:ext cx="898406" cy="469409"/>
              </a:xfrm>
              <a:custGeom>
                <a:avLst/>
                <a:gdLst>
                  <a:gd name="T0" fmla="*/ 223 w 590"/>
                  <a:gd name="T1" fmla="*/ 21 h 177"/>
                  <a:gd name="T2" fmla="*/ 219 w 590"/>
                  <a:gd name="T3" fmla="*/ 18 h 177"/>
                  <a:gd name="T4" fmla="*/ 203 w 590"/>
                  <a:gd name="T5" fmla="*/ 19 h 177"/>
                  <a:gd name="T6" fmla="*/ 189 w 590"/>
                  <a:gd name="T7" fmla="*/ 17 h 177"/>
                  <a:gd name="T8" fmla="*/ 162 w 590"/>
                  <a:gd name="T9" fmla="*/ 23 h 177"/>
                  <a:gd name="T10" fmla="*/ 132 w 590"/>
                  <a:gd name="T11" fmla="*/ 26 h 177"/>
                  <a:gd name="T12" fmla="*/ 114 w 590"/>
                  <a:gd name="T13" fmla="*/ 21 h 177"/>
                  <a:gd name="T14" fmla="*/ 82 w 590"/>
                  <a:gd name="T15" fmla="*/ 15 h 177"/>
                  <a:gd name="T16" fmla="*/ 64 w 590"/>
                  <a:gd name="T17" fmla="*/ 7 h 177"/>
                  <a:gd name="T18" fmla="*/ 60 w 590"/>
                  <a:gd name="T19" fmla="*/ 4 h 177"/>
                  <a:gd name="T20" fmla="*/ 32 w 590"/>
                  <a:gd name="T21" fmla="*/ 3 h 177"/>
                  <a:gd name="T22" fmla="*/ 7 w 590"/>
                  <a:gd name="T23" fmla="*/ 0 h 177"/>
                  <a:gd name="T24" fmla="*/ 3 w 590"/>
                  <a:gd name="T25" fmla="*/ 0 h 177"/>
                  <a:gd name="T26" fmla="*/ 0 w 590"/>
                  <a:gd name="T27" fmla="*/ 5 h 177"/>
                  <a:gd name="T28" fmla="*/ 7 w 590"/>
                  <a:gd name="T29" fmla="*/ 10 h 177"/>
                  <a:gd name="T30" fmla="*/ 16 w 590"/>
                  <a:gd name="T31" fmla="*/ 22 h 177"/>
                  <a:gd name="T32" fmla="*/ 25 w 590"/>
                  <a:gd name="T33" fmla="*/ 36 h 177"/>
                  <a:gd name="T34" fmla="*/ 16 w 590"/>
                  <a:gd name="T35" fmla="*/ 47 h 177"/>
                  <a:gd name="T36" fmla="*/ 5 w 590"/>
                  <a:gd name="T37" fmla="*/ 55 h 177"/>
                  <a:gd name="T38" fmla="*/ 32 w 590"/>
                  <a:gd name="T39" fmla="*/ 62 h 177"/>
                  <a:gd name="T40" fmla="*/ 39 w 590"/>
                  <a:gd name="T41" fmla="*/ 72 h 177"/>
                  <a:gd name="T42" fmla="*/ 21 w 590"/>
                  <a:gd name="T43" fmla="*/ 81 h 177"/>
                  <a:gd name="T44" fmla="*/ 28 w 590"/>
                  <a:gd name="T45" fmla="*/ 86 h 177"/>
                  <a:gd name="T46" fmla="*/ 57 w 590"/>
                  <a:gd name="T47" fmla="*/ 91 h 177"/>
                  <a:gd name="T48" fmla="*/ 64 w 590"/>
                  <a:gd name="T49" fmla="*/ 98 h 177"/>
                  <a:gd name="T50" fmla="*/ 50 w 590"/>
                  <a:gd name="T51" fmla="*/ 120 h 177"/>
                  <a:gd name="T52" fmla="*/ 60 w 590"/>
                  <a:gd name="T53" fmla="*/ 120 h 177"/>
                  <a:gd name="T54" fmla="*/ 94 w 590"/>
                  <a:gd name="T55" fmla="*/ 130 h 177"/>
                  <a:gd name="T56" fmla="*/ 132 w 590"/>
                  <a:gd name="T57" fmla="*/ 146 h 177"/>
                  <a:gd name="T58" fmla="*/ 160 w 590"/>
                  <a:gd name="T59" fmla="*/ 151 h 177"/>
                  <a:gd name="T60" fmla="*/ 169 w 590"/>
                  <a:gd name="T61" fmla="*/ 168 h 177"/>
                  <a:gd name="T62" fmla="*/ 180 w 590"/>
                  <a:gd name="T63" fmla="*/ 177 h 177"/>
                  <a:gd name="T64" fmla="*/ 198 w 590"/>
                  <a:gd name="T65" fmla="*/ 175 h 177"/>
                  <a:gd name="T66" fmla="*/ 214 w 590"/>
                  <a:gd name="T67" fmla="*/ 176 h 177"/>
                  <a:gd name="T68" fmla="*/ 223 w 590"/>
                  <a:gd name="T69" fmla="*/ 176 h 177"/>
                  <a:gd name="T70" fmla="*/ 531 w 590"/>
                  <a:gd name="T71" fmla="*/ 158 h 177"/>
                  <a:gd name="T72" fmla="*/ 590 w 590"/>
                  <a:gd name="T73" fmla="*/ 153 h 177"/>
                  <a:gd name="T74" fmla="*/ 565 w 590"/>
                  <a:gd name="T75" fmla="*/ 41 h 177"/>
                  <a:gd name="T76" fmla="*/ 551 w 590"/>
                  <a:gd name="T77" fmla="*/ 28 h 177"/>
                  <a:gd name="T78" fmla="*/ 556 w 590"/>
                  <a:gd name="T79" fmla="*/ 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0" h="177">
                    <a:moveTo>
                      <a:pt x="556" y="6"/>
                    </a:moveTo>
                    <a:lnTo>
                      <a:pt x="223" y="21"/>
                    </a:lnTo>
                    <a:lnTo>
                      <a:pt x="219" y="18"/>
                    </a:lnTo>
                    <a:lnTo>
                      <a:pt x="219" y="18"/>
                    </a:lnTo>
                    <a:lnTo>
                      <a:pt x="212" y="19"/>
                    </a:lnTo>
                    <a:lnTo>
                      <a:pt x="203" y="19"/>
                    </a:lnTo>
                    <a:lnTo>
                      <a:pt x="189" y="17"/>
                    </a:lnTo>
                    <a:lnTo>
                      <a:pt x="189" y="17"/>
                    </a:lnTo>
                    <a:lnTo>
                      <a:pt x="176" y="21"/>
                    </a:lnTo>
                    <a:lnTo>
                      <a:pt x="162" y="23"/>
                    </a:lnTo>
                    <a:lnTo>
                      <a:pt x="148" y="25"/>
                    </a:lnTo>
                    <a:lnTo>
                      <a:pt x="132" y="26"/>
                    </a:lnTo>
                    <a:lnTo>
                      <a:pt x="132" y="26"/>
                    </a:lnTo>
                    <a:lnTo>
                      <a:pt x="114" y="21"/>
                    </a:lnTo>
                    <a:lnTo>
                      <a:pt x="94" y="17"/>
                    </a:lnTo>
                    <a:lnTo>
                      <a:pt x="82" y="15"/>
                    </a:lnTo>
                    <a:lnTo>
                      <a:pt x="73" y="11"/>
                    </a:lnTo>
                    <a:lnTo>
                      <a:pt x="64" y="7"/>
                    </a:lnTo>
                    <a:lnTo>
                      <a:pt x="60" y="4"/>
                    </a:lnTo>
                    <a:lnTo>
                      <a:pt x="60" y="4"/>
                    </a:lnTo>
                    <a:lnTo>
                      <a:pt x="46" y="4"/>
                    </a:lnTo>
                    <a:lnTo>
                      <a:pt x="32" y="3"/>
                    </a:lnTo>
                    <a:lnTo>
                      <a:pt x="19" y="1"/>
                    </a:lnTo>
                    <a:lnTo>
                      <a:pt x="7" y="0"/>
                    </a:lnTo>
                    <a:lnTo>
                      <a:pt x="7" y="0"/>
                    </a:lnTo>
                    <a:lnTo>
                      <a:pt x="3" y="0"/>
                    </a:lnTo>
                    <a:lnTo>
                      <a:pt x="0" y="1"/>
                    </a:lnTo>
                    <a:lnTo>
                      <a:pt x="0" y="5"/>
                    </a:lnTo>
                    <a:lnTo>
                      <a:pt x="5" y="10"/>
                    </a:lnTo>
                    <a:lnTo>
                      <a:pt x="7" y="10"/>
                    </a:lnTo>
                    <a:lnTo>
                      <a:pt x="16" y="11"/>
                    </a:lnTo>
                    <a:lnTo>
                      <a:pt x="16" y="22"/>
                    </a:lnTo>
                    <a:lnTo>
                      <a:pt x="16" y="22"/>
                    </a:lnTo>
                    <a:lnTo>
                      <a:pt x="25" y="36"/>
                    </a:lnTo>
                    <a:lnTo>
                      <a:pt x="25" y="36"/>
                    </a:lnTo>
                    <a:lnTo>
                      <a:pt x="16" y="47"/>
                    </a:lnTo>
                    <a:lnTo>
                      <a:pt x="12" y="52"/>
                    </a:lnTo>
                    <a:lnTo>
                      <a:pt x="5" y="55"/>
                    </a:lnTo>
                    <a:lnTo>
                      <a:pt x="10" y="58"/>
                    </a:lnTo>
                    <a:lnTo>
                      <a:pt x="32" y="62"/>
                    </a:lnTo>
                    <a:lnTo>
                      <a:pt x="39" y="72"/>
                    </a:lnTo>
                    <a:lnTo>
                      <a:pt x="39" y="72"/>
                    </a:lnTo>
                    <a:lnTo>
                      <a:pt x="28" y="76"/>
                    </a:lnTo>
                    <a:lnTo>
                      <a:pt x="21" y="81"/>
                    </a:lnTo>
                    <a:lnTo>
                      <a:pt x="28" y="86"/>
                    </a:lnTo>
                    <a:lnTo>
                      <a:pt x="28" y="86"/>
                    </a:lnTo>
                    <a:lnTo>
                      <a:pt x="48" y="89"/>
                    </a:lnTo>
                    <a:lnTo>
                      <a:pt x="57" y="91"/>
                    </a:lnTo>
                    <a:lnTo>
                      <a:pt x="64" y="93"/>
                    </a:lnTo>
                    <a:lnTo>
                      <a:pt x="64" y="98"/>
                    </a:lnTo>
                    <a:lnTo>
                      <a:pt x="50" y="105"/>
                    </a:lnTo>
                    <a:lnTo>
                      <a:pt x="50" y="120"/>
                    </a:lnTo>
                    <a:lnTo>
                      <a:pt x="50" y="120"/>
                    </a:lnTo>
                    <a:lnTo>
                      <a:pt x="60" y="120"/>
                    </a:lnTo>
                    <a:lnTo>
                      <a:pt x="71" y="122"/>
                    </a:lnTo>
                    <a:lnTo>
                      <a:pt x="94" y="130"/>
                    </a:lnTo>
                    <a:lnTo>
                      <a:pt x="116" y="139"/>
                    </a:lnTo>
                    <a:lnTo>
                      <a:pt x="132" y="146"/>
                    </a:lnTo>
                    <a:lnTo>
                      <a:pt x="155" y="146"/>
                    </a:lnTo>
                    <a:lnTo>
                      <a:pt x="160" y="151"/>
                    </a:lnTo>
                    <a:lnTo>
                      <a:pt x="157" y="160"/>
                    </a:lnTo>
                    <a:lnTo>
                      <a:pt x="169" y="168"/>
                    </a:lnTo>
                    <a:lnTo>
                      <a:pt x="171" y="175"/>
                    </a:lnTo>
                    <a:lnTo>
                      <a:pt x="180" y="177"/>
                    </a:lnTo>
                    <a:lnTo>
                      <a:pt x="180" y="177"/>
                    </a:lnTo>
                    <a:lnTo>
                      <a:pt x="198" y="175"/>
                    </a:lnTo>
                    <a:lnTo>
                      <a:pt x="208" y="175"/>
                    </a:lnTo>
                    <a:lnTo>
                      <a:pt x="214" y="176"/>
                    </a:lnTo>
                    <a:lnTo>
                      <a:pt x="223" y="176"/>
                    </a:lnTo>
                    <a:lnTo>
                      <a:pt x="223" y="176"/>
                    </a:lnTo>
                    <a:lnTo>
                      <a:pt x="415" y="165"/>
                    </a:lnTo>
                    <a:lnTo>
                      <a:pt x="531" y="158"/>
                    </a:lnTo>
                    <a:lnTo>
                      <a:pt x="572" y="156"/>
                    </a:lnTo>
                    <a:lnTo>
                      <a:pt x="590" y="153"/>
                    </a:lnTo>
                    <a:lnTo>
                      <a:pt x="565" y="41"/>
                    </a:lnTo>
                    <a:lnTo>
                      <a:pt x="565" y="41"/>
                    </a:lnTo>
                    <a:lnTo>
                      <a:pt x="558" y="36"/>
                    </a:lnTo>
                    <a:lnTo>
                      <a:pt x="551" y="28"/>
                    </a:lnTo>
                    <a:lnTo>
                      <a:pt x="544" y="13"/>
                    </a:lnTo>
                    <a:lnTo>
                      <a:pt x="556" y="6"/>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71"/>
              <p:cNvSpPr>
                <a:spLocks/>
              </p:cNvSpPr>
              <p:nvPr/>
            </p:nvSpPr>
            <p:spPr bwMode="auto">
              <a:xfrm rot="16200000">
                <a:off x="6049012" y="2361396"/>
                <a:ext cx="797906" cy="647094"/>
              </a:xfrm>
              <a:custGeom>
                <a:avLst/>
                <a:gdLst>
                  <a:gd name="T0" fmla="*/ 68 w 524"/>
                  <a:gd name="T1" fmla="*/ 22 h 244"/>
                  <a:gd name="T2" fmla="*/ 62 w 524"/>
                  <a:gd name="T3" fmla="*/ 31 h 244"/>
                  <a:gd name="T4" fmla="*/ 68 w 524"/>
                  <a:gd name="T5" fmla="*/ 41 h 244"/>
                  <a:gd name="T6" fmla="*/ 32 w 524"/>
                  <a:gd name="T7" fmla="*/ 58 h 244"/>
                  <a:gd name="T8" fmla="*/ 27 w 524"/>
                  <a:gd name="T9" fmla="*/ 78 h 244"/>
                  <a:gd name="T10" fmla="*/ 12 w 524"/>
                  <a:gd name="T11" fmla="*/ 90 h 244"/>
                  <a:gd name="T12" fmla="*/ 23 w 524"/>
                  <a:gd name="T13" fmla="*/ 96 h 244"/>
                  <a:gd name="T14" fmla="*/ 25 w 524"/>
                  <a:gd name="T15" fmla="*/ 98 h 244"/>
                  <a:gd name="T16" fmla="*/ 16 w 524"/>
                  <a:gd name="T17" fmla="*/ 118 h 244"/>
                  <a:gd name="T18" fmla="*/ 25 w 524"/>
                  <a:gd name="T19" fmla="*/ 124 h 244"/>
                  <a:gd name="T20" fmla="*/ 41 w 524"/>
                  <a:gd name="T21" fmla="*/ 132 h 244"/>
                  <a:gd name="T22" fmla="*/ 30 w 524"/>
                  <a:gd name="T23" fmla="*/ 137 h 244"/>
                  <a:gd name="T24" fmla="*/ 16 w 524"/>
                  <a:gd name="T25" fmla="*/ 140 h 244"/>
                  <a:gd name="T26" fmla="*/ 12 w 524"/>
                  <a:gd name="T27" fmla="*/ 149 h 244"/>
                  <a:gd name="T28" fmla="*/ 0 w 524"/>
                  <a:gd name="T29" fmla="*/ 156 h 244"/>
                  <a:gd name="T30" fmla="*/ 2 w 524"/>
                  <a:gd name="T31" fmla="*/ 163 h 244"/>
                  <a:gd name="T32" fmla="*/ 21 w 524"/>
                  <a:gd name="T33" fmla="*/ 170 h 244"/>
                  <a:gd name="T34" fmla="*/ 25 w 524"/>
                  <a:gd name="T35" fmla="*/ 173 h 244"/>
                  <a:gd name="T36" fmla="*/ 57 w 524"/>
                  <a:gd name="T37" fmla="*/ 173 h 244"/>
                  <a:gd name="T38" fmla="*/ 91 w 524"/>
                  <a:gd name="T39" fmla="*/ 179 h 244"/>
                  <a:gd name="T40" fmla="*/ 75 w 524"/>
                  <a:gd name="T41" fmla="*/ 188 h 244"/>
                  <a:gd name="T42" fmla="*/ 105 w 524"/>
                  <a:gd name="T43" fmla="*/ 193 h 244"/>
                  <a:gd name="T44" fmla="*/ 123 w 524"/>
                  <a:gd name="T45" fmla="*/ 196 h 244"/>
                  <a:gd name="T46" fmla="*/ 139 w 524"/>
                  <a:gd name="T47" fmla="*/ 202 h 244"/>
                  <a:gd name="T48" fmla="*/ 141 w 524"/>
                  <a:gd name="T49" fmla="*/ 204 h 244"/>
                  <a:gd name="T50" fmla="*/ 153 w 524"/>
                  <a:gd name="T51" fmla="*/ 208 h 244"/>
                  <a:gd name="T52" fmla="*/ 155 w 524"/>
                  <a:gd name="T53" fmla="*/ 219 h 244"/>
                  <a:gd name="T54" fmla="*/ 162 w 524"/>
                  <a:gd name="T55" fmla="*/ 220 h 244"/>
                  <a:gd name="T56" fmla="*/ 185 w 524"/>
                  <a:gd name="T57" fmla="*/ 231 h 244"/>
                  <a:gd name="T58" fmla="*/ 185 w 524"/>
                  <a:gd name="T59" fmla="*/ 234 h 244"/>
                  <a:gd name="T60" fmla="*/ 198 w 524"/>
                  <a:gd name="T61" fmla="*/ 241 h 244"/>
                  <a:gd name="T62" fmla="*/ 214 w 524"/>
                  <a:gd name="T63" fmla="*/ 240 h 244"/>
                  <a:gd name="T64" fmla="*/ 232 w 524"/>
                  <a:gd name="T65" fmla="*/ 238 h 244"/>
                  <a:gd name="T66" fmla="*/ 262 w 524"/>
                  <a:gd name="T67" fmla="*/ 241 h 244"/>
                  <a:gd name="T68" fmla="*/ 294 w 524"/>
                  <a:gd name="T69" fmla="*/ 244 h 244"/>
                  <a:gd name="T70" fmla="*/ 319 w 524"/>
                  <a:gd name="T71" fmla="*/ 242 h 244"/>
                  <a:gd name="T72" fmla="*/ 339 w 524"/>
                  <a:gd name="T73" fmla="*/ 243 h 244"/>
                  <a:gd name="T74" fmla="*/ 524 w 524"/>
                  <a:gd name="T75" fmla="*/ 228 h 244"/>
                  <a:gd name="T76" fmla="*/ 510 w 524"/>
                  <a:gd name="T77" fmla="*/ 214 h 244"/>
                  <a:gd name="T78" fmla="*/ 485 w 524"/>
                  <a:gd name="T79" fmla="*/ 193 h 244"/>
                  <a:gd name="T80" fmla="*/ 451 w 524"/>
                  <a:gd name="T81" fmla="*/ 174 h 244"/>
                  <a:gd name="T82" fmla="*/ 437 w 524"/>
                  <a:gd name="T83" fmla="*/ 164 h 244"/>
                  <a:gd name="T84" fmla="*/ 435 w 524"/>
                  <a:gd name="T85" fmla="*/ 162 h 244"/>
                  <a:gd name="T86" fmla="*/ 437 w 524"/>
                  <a:gd name="T87" fmla="*/ 149 h 244"/>
                  <a:gd name="T88" fmla="*/ 435 w 524"/>
                  <a:gd name="T89" fmla="*/ 144 h 244"/>
                  <a:gd name="T90" fmla="*/ 412 w 524"/>
                  <a:gd name="T91" fmla="*/ 130 h 244"/>
                  <a:gd name="T92" fmla="*/ 417 w 524"/>
                  <a:gd name="T93" fmla="*/ 122 h 244"/>
                  <a:gd name="T94" fmla="*/ 419 w 524"/>
                  <a:gd name="T95" fmla="*/ 112 h 244"/>
                  <a:gd name="T96" fmla="*/ 428 w 524"/>
                  <a:gd name="T97" fmla="*/ 110 h 244"/>
                  <a:gd name="T98" fmla="*/ 433 w 524"/>
                  <a:gd name="T99" fmla="*/ 103 h 244"/>
                  <a:gd name="T100" fmla="*/ 439 w 524"/>
                  <a:gd name="T101" fmla="*/ 88 h 244"/>
                  <a:gd name="T102" fmla="*/ 442 w 524"/>
                  <a:gd name="T103" fmla="*/ 72 h 244"/>
                  <a:gd name="T104" fmla="*/ 430 w 524"/>
                  <a:gd name="T10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 h="244">
                    <a:moveTo>
                      <a:pt x="430" y="0"/>
                    </a:moveTo>
                    <a:lnTo>
                      <a:pt x="68" y="22"/>
                    </a:lnTo>
                    <a:lnTo>
                      <a:pt x="68" y="27"/>
                    </a:lnTo>
                    <a:lnTo>
                      <a:pt x="62" y="31"/>
                    </a:lnTo>
                    <a:lnTo>
                      <a:pt x="62" y="36"/>
                    </a:lnTo>
                    <a:lnTo>
                      <a:pt x="68" y="41"/>
                    </a:lnTo>
                    <a:lnTo>
                      <a:pt x="50" y="54"/>
                    </a:lnTo>
                    <a:lnTo>
                      <a:pt x="32" y="58"/>
                    </a:lnTo>
                    <a:lnTo>
                      <a:pt x="25" y="67"/>
                    </a:lnTo>
                    <a:lnTo>
                      <a:pt x="27" y="78"/>
                    </a:lnTo>
                    <a:lnTo>
                      <a:pt x="12" y="90"/>
                    </a:lnTo>
                    <a:lnTo>
                      <a:pt x="12" y="90"/>
                    </a:lnTo>
                    <a:lnTo>
                      <a:pt x="18" y="94"/>
                    </a:lnTo>
                    <a:lnTo>
                      <a:pt x="23" y="96"/>
                    </a:lnTo>
                    <a:lnTo>
                      <a:pt x="25" y="98"/>
                    </a:lnTo>
                    <a:lnTo>
                      <a:pt x="25" y="98"/>
                    </a:lnTo>
                    <a:lnTo>
                      <a:pt x="16" y="109"/>
                    </a:lnTo>
                    <a:lnTo>
                      <a:pt x="16" y="118"/>
                    </a:lnTo>
                    <a:lnTo>
                      <a:pt x="21" y="119"/>
                    </a:lnTo>
                    <a:lnTo>
                      <a:pt x="25" y="124"/>
                    </a:lnTo>
                    <a:lnTo>
                      <a:pt x="32" y="125"/>
                    </a:lnTo>
                    <a:lnTo>
                      <a:pt x="41" y="132"/>
                    </a:lnTo>
                    <a:lnTo>
                      <a:pt x="41" y="132"/>
                    </a:lnTo>
                    <a:lnTo>
                      <a:pt x="30" y="137"/>
                    </a:lnTo>
                    <a:lnTo>
                      <a:pt x="16" y="140"/>
                    </a:lnTo>
                    <a:lnTo>
                      <a:pt x="16" y="140"/>
                    </a:lnTo>
                    <a:lnTo>
                      <a:pt x="16" y="145"/>
                    </a:lnTo>
                    <a:lnTo>
                      <a:pt x="12" y="149"/>
                    </a:lnTo>
                    <a:lnTo>
                      <a:pt x="7" y="153"/>
                    </a:lnTo>
                    <a:lnTo>
                      <a:pt x="0" y="156"/>
                    </a:lnTo>
                    <a:lnTo>
                      <a:pt x="2" y="163"/>
                    </a:lnTo>
                    <a:lnTo>
                      <a:pt x="2" y="163"/>
                    </a:lnTo>
                    <a:lnTo>
                      <a:pt x="16" y="167"/>
                    </a:lnTo>
                    <a:lnTo>
                      <a:pt x="21" y="170"/>
                    </a:lnTo>
                    <a:lnTo>
                      <a:pt x="25" y="173"/>
                    </a:lnTo>
                    <a:lnTo>
                      <a:pt x="25" y="173"/>
                    </a:lnTo>
                    <a:lnTo>
                      <a:pt x="41" y="173"/>
                    </a:lnTo>
                    <a:lnTo>
                      <a:pt x="57" y="173"/>
                    </a:lnTo>
                    <a:lnTo>
                      <a:pt x="57" y="173"/>
                    </a:lnTo>
                    <a:lnTo>
                      <a:pt x="91" y="179"/>
                    </a:lnTo>
                    <a:lnTo>
                      <a:pt x="91" y="183"/>
                    </a:lnTo>
                    <a:lnTo>
                      <a:pt x="75" y="188"/>
                    </a:lnTo>
                    <a:lnTo>
                      <a:pt x="89" y="194"/>
                    </a:lnTo>
                    <a:lnTo>
                      <a:pt x="105" y="193"/>
                    </a:lnTo>
                    <a:lnTo>
                      <a:pt x="105" y="193"/>
                    </a:lnTo>
                    <a:lnTo>
                      <a:pt x="123" y="196"/>
                    </a:lnTo>
                    <a:lnTo>
                      <a:pt x="132" y="200"/>
                    </a:lnTo>
                    <a:lnTo>
                      <a:pt x="139" y="202"/>
                    </a:lnTo>
                    <a:lnTo>
                      <a:pt x="139" y="202"/>
                    </a:lnTo>
                    <a:lnTo>
                      <a:pt x="141" y="204"/>
                    </a:lnTo>
                    <a:lnTo>
                      <a:pt x="146" y="205"/>
                    </a:lnTo>
                    <a:lnTo>
                      <a:pt x="153" y="208"/>
                    </a:lnTo>
                    <a:lnTo>
                      <a:pt x="150" y="213"/>
                    </a:lnTo>
                    <a:lnTo>
                      <a:pt x="155" y="219"/>
                    </a:lnTo>
                    <a:lnTo>
                      <a:pt x="155" y="219"/>
                    </a:lnTo>
                    <a:lnTo>
                      <a:pt x="162" y="220"/>
                    </a:lnTo>
                    <a:lnTo>
                      <a:pt x="171" y="224"/>
                    </a:lnTo>
                    <a:lnTo>
                      <a:pt x="185" y="231"/>
                    </a:lnTo>
                    <a:lnTo>
                      <a:pt x="185" y="231"/>
                    </a:lnTo>
                    <a:lnTo>
                      <a:pt x="185" y="234"/>
                    </a:lnTo>
                    <a:lnTo>
                      <a:pt x="189" y="236"/>
                    </a:lnTo>
                    <a:lnTo>
                      <a:pt x="198" y="241"/>
                    </a:lnTo>
                    <a:lnTo>
                      <a:pt x="198" y="241"/>
                    </a:lnTo>
                    <a:lnTo>
                      <a:pt x="214" y="240"/>
                    </a:lnTo>
                    <a:lnTo>
                      <a:pt x="232" y="238"/>
                    </a:lnTo>
                    <a:lnTo>
                      <a:pt x="232" y="238"/>
                    </a:lnTo>
                    <a:lnTo>
                      <a:pt x="246" y="240"/>
                    </a:lnTo>
                    <a:lnTo>
                      <a:pt x="262" y="241"/>
                    </a:lnTo>
                    <a:lnTo>
                      <a:pt x="280" y="243"/>
                    </a:lnTo>
                    <a:lnTo>
                      <a:pt x="294" y="244"/>
                    </a:lnTo>
                    <a:lnTo>
                      <a:pt x="305" y="234"/>
                    </a:lnTo>
                    <a:lnTo>
                      <a:pt x="319" y="242"/>
                    </a:lnTo>
                    <a:lnTo>
                      <a:pt x="332" y="240"/>
                    </a:lnTo>
                    <a:lnTo>
                      <a:pt x="339" y="243"/>
                    </a:lnTo>
                    <a:lnTo>
                      <a:pt x="337" y="244"/>
                    </a:lnTo>
                    <a:lnTo>
                      <a:pt x="524" y="228"/>
                    </a:lnTo>
                    <a:lnTo>
                      <a:pt x="524" y="228"/>
                    </a:lnTo>
                    <a:lnTo>
                      <a:pt x="510" y="214"/>
                    </a:lnTo>
                    <a:lnTo>
                      <a:pt x="496" y="202"/>
                    </a:lnTo>
                    <a:lnTo>
                      <a:pt x="485" y="193"/>
                    </a:lnTo>
                    <a:lnTo>
                      <a:pt x="471" y="186"/>
                    </a:lnTo>
                    <a:lnTo>
                      <a:pt x="451" y="174"/>
                    </a:lnTo>
                    <a:lnTo>
                      <a:pt x="444" y="169"/>
                    </a:lnTo>
                    <a:lnTo>
                      <a:pt x="437" y="164"/>
                    </a:lnTo>
                    <a:lnTo>
                      <a:pt x="435" y="162"/>
                    </a:lnTo>
                    <a:lnTo>
                      <a:pt x="435" y="162"/>
                    </a:lnTo>
                    <a:lnTo>
                      <a:pt x="437" y="156"/>
                    </a:lnTo>
                    <a:lnTo>
                      <a:pt x="437" y="149"/>
                    </a:lnTo>
                    <a:lnTo>
                      <a:pt x="437" y="149"/>
                    </a:lnTo>
                    <a:lnTo>
                      <a:pt x="435" y="144"/>
                    </a:lnTo>
                    <a:lnTo>
                      <a:pt x="428" y="139"/>
                    </a:lnTo>
                    <a:lnTo>
                      <a:pt x="412" y="130"/>
                    </a:lnTo>
                    <a:lnTo>
                      <a:pt x="412" y="130"/>
                    </a:lnTo>
                    <a:lnTo>
                      <a:pt x="417" y="122"/>
                    </a:lnTo>
                    <a:lnTo>
                      <a:pt x="421" y="115"/>
                    </a:lnTo>
                    <a:lnTo>
                      <a:pt x="419" y="112"/>
                    </a:lnTo>
                    <a:lnTo>
                      <a:pt x="421" y="108"/>
                    </a:lnTo>
                    <a:lnTo>
                      <a:pt x="428" y="110"/>
                    </a:lnTo>
                    <a:lnTo>
                      <a:pt x="428" y="110"/>
                    </a:lnTo>
                    <a:lnTo>
                      <a:pt x="433" y="103"/>
                    </a:lnTo>
                    <a:lnTo>
                      <a:pt x="437" y="95"/>
                    </a:lnTo>
                    <a:lnTo>
                      <a:pt x="439" y="88"/>
                    </a:lnTo>
                    <a:lnTo>
                      <a:pt x="446" y="79"/>
                    </a:lnTo>
                    <a:lnTo>
                      <a:pt x="442" y="72"/>
                    </a:lnTo>
                    <a:lnTo>
                      <a:pt x="449" y="72"/>
                    </a:lnTo>
                    <a:lnTo>
                      <a:pt x="430"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1" name="Group 60"/>
              <p:cNvGrpSpPr/>
              <p:nvPr/>
            </p:nvGrpSpPr>
            <p:grpSpPr>
              <a:xfrm>
                <a:off x="6538133" y="748040"/>
                <a:ext cx="1920067" cy="2571877"/>
                <a:chOff x="6792850" y="331941"/>
                <a:chExt cx="1911687" cy="2371285"/>
              </a:xfrm>
            </p:grpSpPr>
            <p:sp>
              <p:nvSpPr>
                <p:cNvPr id="62" name="Freeform 84"/>
                <p:cNvSpPr>
                  <a:spLocks/>
                </p:cNvSpPr>
                <p:nvPr/>
              </p:nvSpPr>
              <p:spPr bwMode="auto">
                <a:xfrm rot="16200000">
                  <a:off x="8204396" y="1468504"/>
                  <a:ext cx="147416" cy="134663"/>
                </a:xfrm>
                <a:custGeom>
                  <a:avLst/>
                  <a:gdLst>
                    <a:gd name="T0" fmla="*/ 98 w 105"/>
                    <a:gd name="T1" fmla="*/ 0 h 51"/>
                    <a:gd name="T2" fmla="*/ 18 w 105"/>
                    <a:gd name="T3" fmla="*/ 12 h 51"/>
                    <a:gd name="T4" fmla="*/ 18 w 105"/>
                    <a:gd name="T5" fmla="*/ 12 h 51"/>
                    <a:gd name="T6" fmla="*/ 7 w 105"/>
                    <a:gd name="T7" fmla="*/ 9 h 51"/>
                    <a:gd name="T8" fmla="*/ 7 w 105"/>
                    <a:gd name="T9" fmla="*/ 9 h 51"/>
                    <a:gd name="T10" fmla="*/ 4 w 105"/>
                    <a:gd name="T11" fmla="*/ 10 h 51"/>
                    <a:gd name="T12" fmla="*/ 0 w 105"/>
                    <a:gd name="T13" fmla="*/ 10 h 51"/>
                    <a:gd name="T14" fmla="*/ 0 w 105"/>
                    <a:gd name="T15" fmla="*/ 13 h 51"/>
                    <a:gd name="T16" fmla="*/ 0 w 105"/>
                    <a:gd name="T17" fmla="*/ 13 h 51"/>
                    <a:gd name="T18" fmla="*/ 11 w 105"/>
                    <a:gd name="T19" fmla="*/ 21 h 51"/>
                    <a:gd name="T20" fmla="*/ 23 w 105"/>
                    <a:gd name="T21" fmla="*/ 29 h 51"/>
                    <a:gd name="T22" fmla="*/ 32 w 105"/>
                    <a:gd name="T23" fmla="*/ 29 h 51"/>
                    <a:gd name="T24" fmla="*/ 32 w 105"/>
                    <a:gd name="T25" fmla="*/ 29 h 51"/>
                    <a:gd name="T26" fmla="*/ 39 w 105"/>
                    <a:gd name="T27" fmla="*/ 27 h 51"/>
                    <a:gd name="T28" fmla="*/ 50 w 105"/>
                    <a:gd name="T29" fmla="*/ 27 h 51"/>
                    <a:gd name="T30" fmla="*/ 59 w 105"/>
                    <a:gd name="T31" fmla="*/ 33 h 51"/>
                    <a:gd name="T32" fmla="*/ 57 w 105"/>
                    <a:gd name="T33" fmla="*/ 35 h 51"/>
                    <a:gd name="T34" fmla="*/ 57 w 105"/>
                    <a:gd name="T35" fmla="*/ 35 h 51"/>
                    <a:gd name="T36" fmla="*/ 48 w 105"/>
                    <a:gd name="T37" fmla="*/ 34 h 51"/>
                    <a:gd name="T38" fmla="*/ 48 w 105"/>
                    <a:gd name="T39" fmla="*/ 34 h 51"/>
                    <a:gd name="T40" fmla="*/ 36 w 105"/>
                    <a:gd name="T41" fmla="*/ 35 h 51"/>
                    <a:gd name="T42" fmla="*/ 27 w 105"/>
                    <a:gd name="T43" fmla="*/ 37 h 51"/>
                    <a:gd name="T44" fmla="*/ 27 w 105"/>
                    <a:gd name="T45" fmla="*/ 39 h 51"/>
                    <a:gd name="T46" fmla="*/ 39 w 105"/>
                    <a:gd name="T47" fmla="*/ 39 h 51"/>
                    <a:gd name="T48" fmla="*/ 39 w 105"/>
                    <a:gd name="T49" fmla="*/ 43 h 51"/>
                    <a:gd name="T50" fmla="*/ 43 w 105"/>
                    <a:gd name="T51" fmla="*/ 45 h 51"/>
                    <a:gd name="T52" fmla="*/ 43 w 105"/>
                    <a:gd name="T53" fmla="*/ 45 h 51"/>
                    <a:gd name="T54" fmla="*/ 45 w 105"/>
                    <a:gd name="T55" fmla="*/ 51 h 51"/>
                    <a:gd name="T56" fmla="*/ 45 w 105"/>
                    <a:gd name="T57" fmla="*/ 51 h 51"/>
                    <a:gd name="T58" fmla="*/ 52 w 105"/>
                    <a:gd name="T59" fmla="*/ 49 h 51"/>
                    <a:gd name="T60" fmla="*/ 59 w 105"/>
                    <a:gd name="T61" fmla="*/ 46 h 51"/>
                    <a:gd name="T62" fmla="*/ 59 w 105"/>
                    <a:gd name="T63" fmla="*/ 44 h 51"/>
                    <a:gd name="T64" fmla="*/ 59 w 105"/>
                    <a:gd name="T65" fmla="*/ 44 h 51"/>
                    <a:gd name="T66" fmla="*/ 64 w 105"/>
                    <a:gd name="T67" fmla="*/ 41 h 51"/>
                    <a:gd name="T68" fmla="*/ 68 w 105"/>
                    <a:gd name="T69" fmla="*/ 39 h 51"/>
                    <a:gd name="T70" fmla="*/ 73 w 105"/>
                    <a:gd name="T71" fmla="*/ 39 h 51"/>
                    <a:gd name="T72" fmla="*/ 77 w 105"/>
                    <a:gd name="T73" fmla="*/ 28 h 51"/>
                    <a:gd name="T74" fmla="*/ 91 w 105"/>
                    <a:gd name="T75" fmla="*/ 26 h 51"/>
                    <a:gd name="T76" fmla="*/ 93 w 105"/>
                    <a:gd name="T77" fmla="*/ 24 h 51"/>
                    <a:gd name="T78" fmla="*/ 105 w 105"/>
                    <a:gd name="T79" fmla="*/ 20 h 51"/>
                    <a:gd name="T80" fmla="*/ 98 w 105"/>
                    <a:gd name="T8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51">
                      <a:moveTo>
                        <a:pt x="98" y="0"/>
                      </a:moveTo>
                      <a:lnTo>
                        <a:pt x="18" y="12"/>
                      </a:lnTo>
                      <a:lnTo>
                        <a:pt x="18" y="12"/>
                      </a:lnTo>
                      <a:lnTo>
                        <a:pt x="7" y="9"/>
                      </a:lnTo>
                      <a:lnTo>
                        <a:pt x="7" y="9"/>
                      </a:lnTo>
                      <a:lnTo>
                        <a:pt x="4" y="10"/>
                      </a:lnTo>
                      <a:lnTo>
                        <a:pt x="0" y="10"/>
                      </a:lnTo>
                      <a:lnTo>
                        <a:pt x="0" y="13"/>
                      </a:lnTo>
                      <a:lnTo>
                        <a:pt x="0" y="13"/>
                      </a:lnTo>
                      <a:lnTo>
                        <a:pt x="11" y="21"/>
                      </a:lnTo>
                      <a:lnTo>
                        <a:pt x="23" y="29"/>
                      </a:lnTo>
                      <a:lnTo>
                        <a:pt x="32" y="29"/>
                      </a:lnTo>
                      <a:lnTo>
                        <a:pt x="32" y="29"/>
                      </a:lnTo>
                      <a:lnTo>
                        <a:pt x="39" y="27"/>
                      </a:lnTo>
                      <a:lnTo>
                        <a:pt x="50" y="27"/>
                      </a:lnTo>
                      <a:lnTo>
                        <a:pt x="59" y="33"/>
                      </a:lnTo>
                      <a:lnTo>
                        <a:pt x="57" y="35"/>
                      </a:lnTo>
                      <a:lnTo>
                        <a:pt x="57" y="35"/>
                      </a:lnTo>
                      <a:lnTo>
                        <a:pt x="48" y="34"/>
                      </a:lnTo>
                      <a:lnTo>
                        <a:pt x="48" y="34"/>
                      </a:lnTo>
                      <a:lnTo>
                        <a:pt x="36" y="35"/>
                      </a:lnTo>
                      <a:lnTo>
                        <a:pt x="27" y="37"/>
                      </a:lnTo>
                      <a:lnTo>
                        <a:pt x="27" y="39"/>
                      </a:lnTo>
                      <a:lnTo>
                        <a:pt x="39" y="39"/>
                      </a:lnTo>
                      <a:lnTo>
                        <a:pt x="39" y="43"/>
                      </a:lnTo>
                      <a:lnTo>
                        <a:pt x="43" y="45"/>
                      </a:lnTo>
                      <a:lnTo>
                        <a:pt x="43" y="45"/>
                      </a:lnTo>
                      <a:lnTo>
                        <a:pt x="45" y="51"/>
                      </a:lnTo>
                      <a:lnTo>
                        <a:pt x="45" y="51"/>
                      </a:lnTo>
                      <a:lnTo>
                        <a:pt x="52" y="49"/>
                      </a:lnTo>
                      <a:lnTo>
                        <a:pt x="59" y="46"/>
                      </a:lnTo>
                      <a:lnTo>
                        <a:pt x="59" y="44"/>
                      </a:lnTo>
                      <a:lnTo>
                        <a:pt x="59" y="44"/>
                      </a:lnTo>
                      <a:lnTo>
                        <a:pt x="64" y="41"/>
                      </a:lnTo>
                      <a:lnTo>
                        <a:pt x="68" y="39"/>
                      </a:lnTo>
                      <a:lnTo>
                        <a:pt x="73" y="39"/>
                      </a:lnTo>
                      <a:lnTo>
                        <a:pt x="77" y="28"/>
                      </a:lnTo>
                      <a:lnTo>
                        <a:pt x="91" y="26"/>
                      </a:lnTo>
                      <a:lnTo>
                        <a:pt x="93" y="24"/>
                      </a:lnTo>
                      <a:lnTo>
                        <a:pt x="105" y="20"/>
                      </a:lnTo>
                      <a:lnTo>
                        <a:pt x="98" y="0"/>
                      </a:lnTo>
                      <a:close/>
                    </a:path>
                  </a:pathLst>
                </a:custGeom>
                <a:solidFill>
                  <a:srgbClr val="68044B"/>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3" name="Group 62"/>
                <p:cNvGrpSpPr/>
                <p:nvPr/>
              </p:nvGrpSpPr>
              <p:grpSpPr>
                <a:xfrm>
                  <a:off x="6792850" y="331941"/>
                  <a:ext cx="1911687" cy="2371285"/>
                  <a:chOff x="6792850" y="331941"/>
                  <a:chExt cx="1911687" cy="2371285"/>
                </a:xfrm>
              </p:grpSpPr>
              <p:sp>
                <p:nvSpPr>
                  <p:cNvPr id="64" name="Freeform 72"/>
                  <p:cNvSpPr>
                    <a:spLocks/>
                  </p:cNvSpPr>
                  <p:nvPr/>
                </p:nvSpPr>
                <p:spPr bwMode="auto">
                  <a:xfrm rot="16200000">
                    <a:off x="7210888" y="827878"/>
                    <a:ext cx="901341" cy="1161799"/>
                  </a:xfrm>
                  <a:custGeom>
                    <a:avLst/>
                    <a:gdLst>
                      <a:gd name="T0" fmla="*/ 64 w 642"/>
                      <a:gd name="T1" fmla="*/ 337 h 440"/>
                      <a:gd name="T2" fmla="*/ 39 w 642"/>
                      <a:gd name="T3" fmla="*/ 328 h 440"/>
                      <a:gd name="T4" fmla="*/ 28 w 642"/>
                      <a:gd name="T5" fmla="*/ 326 h 440"/>
                      <a:gd name="T6" fmla="*/ 12 w 642"/>
                      <a:gd name="T7" fmla="*/ 321 h 440"/>
                      <a:gd name="T8" fmla="*/ 0 w 642"/>
                      <a:gd name="T9" fmla="*/ 321 h 440"/>
                      <a:gd name="T10" fmla="*/ 18 w 642"/>
                      <a:gd name="T11" fmla="*/ 337 h 440"/>
                      <a:gd name="T12" fmla="*/ 21 w 642"/>
                      <a:gd name="T13" fmla="*/ 349 h 440"/>
                      <a:gd name="T14" fmla="*/ 87 w 642"/>
                      <a:gd name="T15" fmla="*/ 407 h 440"/>
                      <a:gd name="T16" fmla="*/ 125 w 642"/>
                      <a:gd name="T17" fmla="*/ 437 h 440"/>
                      <a:gd name="T18" fmla="*/ 141 w 642"/>
                      <a:gd name="T19" fmla="*/ 440 h 440"/>
                      <a:gd name="T20" fmla="*/ 103 w 642"/>
                      <a:gd name="T21" fmla="*/ 408 h 440"/>
                      <a:gd name="T22" fmla="*/ 125 w 642"/>
                      <a:gd name="T23" fmla="*/ 412 h 440"/>
                      <a:gd name="T24" fmla="*/ 146 w 642"/>
                      <a:gd name="T25" fmla="*/ 417 h 440"/>
                      <a:gd name="T26" fmla="*/ 125 w 642"/>
                      <a:gd name="T27" fmla="*/ 408 h 440"/>
                      <a:gd name="T28" fmla="*/ 105 w 642"/>
                      <a:gd name="T29" fmla="*/ 391 h 440"/>
                      <a:gd name="T30" fmla="*/ 71 w 642"/>
                      <a:gd name="T31" fmla="*/ 355 h 440"/>
                      <a:gd name="T32" fmla="*/ 57 w 642"/>
                      <a:gd name="T33" fmla="*/ 340 h 440"/>
                      <a:gd name="T34" fmla="*/ 73 w 642"/>
                      <a:gd name="T35" fmla="*/ 340 h 440"/>
                      <a:gd name="T36" fmla="*/ 98 w 642"/>
                      <a:gd name="T37" fmla="*/ 342 h 440"/>
                      <a:gd name="T38" fmla="*/ 116 w 642"/>
                      <a:gd name="T39" fmla="*/ 350 h 440"/>
                      <a:gd name="T40" fmla="*/ 235 w 642"/>
                      <a:gd name="T41" fmla="*/ 340 h 440"/>
                      <a:gd name="T42" fmla="*/ 335 w 642"/>
                      <a:gd name="T43" fmla="*/ 338 h 440"/>
                      <a:gd name="T44" fmla="*/ 369 w 642"/>
                      <a:gd name="T45" fmla="*/ 331 h 440"/>
                      <a:gd name="T46" fmla="*/ 399 w 642"/>
                      <a:gd name="T47" fmla="*/ 327 h 440"/>
                      <a:gd name="T48" fmla="*/ 446 w 642"/>
                      <a:gd name="T49" fmla="*/ 322 h 440"/>
                      <a:gd name="T50" fmla="*/ 453 w 642"/>
                      <a:gd name="T51" fmla="*/ 318 h 440"/>
                      <a:gd name="T52" fmla="*/ 446 w 642"/>
                      <a:gd name="T53" fmla="*/ 315 h 440"/>
                      <a:gd name="T54" fmla="*/ 471 w 642"/>
                      <a:gd name="T55" fmla="*/ 314 h 440"/>
                      <a:gd name="T56" fmla="*/ 526 w 642"/>
                      <a:gd name="T57" fmla="*/ 304 h 440"/>
                      <a:gd name="T58" fmla="*/ 583 w 642"/>
                      <a:gd name="T59" fmla="*/ 303 h 440"/>
                      <a:gd name="T60" fmla="*/ 619 w 642"/>
                      <a:gd name="T61" fmla="*/ 295 h 440"/>
                      <a:gd name="T62" fmla="*/ 608 w 642"/>
                      <a:gd name="T63" fmla="*/ 223 h 440"/>
                      <a:gd name="T64" fmla="*/ 608 w 642"/>
                      <a:gd name="T65" fmla="*/ 216 h 440"/>
                      <a:gd name="T66" fmla="*/ 574 w 642"/>
                      <a:gd name="T67" fmla="*/ 197 h 440"/>
                      <a:gd name="T68" fmla="*/ 512 w 642"/>
                      <a:gd name="T69" fmla="*/ 179 h 440"/>
                      <a:gd name="T70" fmla="*/ 494 w 642"/>
                      <a:gd name="T71" fmla="*/ 174 h 440"/>
                      <a:gd name="T72" fmla="*/ 456 w 642"/>
                      <a:gd name="T73" fmla="*/ 154 h 440"/>
                      <a:gd name="T74" fmla="*/ 435 w 642"/>
                      <a:gd name="T75" fmla="*/ 157 h 440"/>
                      <a:gd name="T76" fmla="*/ 426 w 642"/>
                      <a:gd name="T77" fmla="*/ 166 h 440"/>
                      <a:gd name="T78" fmla="*/ 405 w 642"/>
                      <a:gd name="T79" fmla="*/ 165 h 440"/>
                      <a:gd name="T80" fmla="*/ 376 w 642"/>
                      <a:gd name="T81" fmla="*/ 167 h 440"/>
                      <a:gd name="T82" fmla="*/ 358 w 642"/>
                      <a:gd name="T83" fmla="*/ 153 h 440"/>
                      <a:gd name="T84" fmla="*/ 310 w 642"/>
                      <a:gd name="T85" fmla="*/ 100 h 440"/>
                      <a:gd name="T86" fmla="*/ 319 w 642"/>
                      <a:gd name="T87" fmla="*/ 88 h 440"/>
                      <a:gd name="T88" fmla="*/ 319 w 642"/>
                      <a:gd name="T89" fmla="*/ 70 h 440"/>
                      <a:gd name="T90" fmla="*/ 296 w 642"/>
                      <a:gd name="T91" fmla="*/ 34 h 440"/>
                      <a:gd name="T92" fmla="*/ 276 w 642"/>
                      <a:gd name="T93" fmla="*/ 27 h 440"/>
                      <a:gd name="T94" fmla="*/ 235 w 642"/>
                      <a:gd name="T95" fmla="*/ 39 h 440"/>
                      <a:gd name="T96" fmla="*/ 210 w 642"/>
                      <a:gd name="T97" fmla="*/ 35 h 440"/>
                      <a:gd name="T98" fmla="*/ 191 w 642"/>
                      <a:gd name="T99" fmla="*/ 31 h 440"/>
                      <a:gd name="T100" fmla="*/ 135 w 642"/>
                      <a:gd name="T101" fmla="*/ 0 h 440"/>
                      <a:gd name="T102" fmla="*/ 182 w 642"/>
                      <a:gd name="T103" fmla="*/ 243 h 440"/>
                      <a:gd name="T104" fmla="*/ 171 w 642"/>
                      <a:gd name="T105" fmla="*/ 247 h 440"/>
                      <a:gd name="T106" fmla="*/ 166 w 642"/>
                      <a:gd name="T107" fmla="*/ 254 h 440"/>
                      <a:gd name="T108" fmla="*/ 119 w 642"/>
                      <a:gd name="T109" fmla="*/ 281 h 440"/>
                      <a:gd name="T110" fmla="*/ 110 w 642"/>
                      <a:gd name="T111" fmla="*/ 289 h 440"/>
                      <a:gd name="T112" fmla="*/ 80 w 642"/>
                      <a:gd name="T113" fmla="*/ 33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440">
                        <a:moveTo>
                          <a:pt x="80" y="333"/>
                        </a:moveTo>
                        <a:lnTo>
                          <a:pt x="64" y="337"/>
                        </a:lnTo>
                        <a:lnTo>
                          <a:pt x="64" y="337"/>
                        </a:lnTo>
                        <a:lnTo>
                          <a:pt x="57" y="332"/>
                        </a:lnTo>
                        <a:lnTo>
                          <a:pt x="48" y="330"/>
                        </a:lnTo>
                        <a:lnTo>
                          <a:pt x="39" y="328"/>
                        </a:lnTo>
                        <a:lnTo>
                          <a:pt x="30" y="330"/>
                        </a:lnTo>
                        <a:lnTo>
                          <a:pt x="30" y="330"/>
                        </a:lnTo>
                        <a:lnTo>
                          <a:pt x="28" y="326"/>
                        </a:lnTo>
                        <a:lnTo>
                          <a:pt x="23" y="324"/>
                        </a:lnTo>
                        <a:lnTo>
                          <a:pt x="23" y="324"/>
                        </a:lnTo>
                        <a:lnTo>
                          <a:pt x="12" y="321"/>
                        </a:lnTo>
                        <a:lnTo>
                          <a:pt x="0" y="320"/>
                        </a:lnTo>
                        <a:lnTo>
                          <a:pt x="0" y="321"/>
                        </a:lnTo>
                        <a:lnTo>
                          <a:pt x="0" y="321"/>
                        </a:lnTo>
                        <a:lnTo>
                          <a:pt x="9" y="327"/>
                        </a:lnTo>
                        <a:lnTo>
                          <a:pt x="21" y="332"/>
                        </a:lnTo>
                        <a:lnTo>
                          <a:pt x="18" y="337"/>
                        </a:lnTo>
                        <a:lnTo>
                          <a:pt x="18" y="348"/>
                        </a:lnTo>
                        <a:lnTo>
                          <a:pt x="21" y="349"/>
                        </a:lnTo>
                        <a:lnTo>
                          <a:pt x="21" y="349"/>
                        </a:lnTo>
                        <a:lnTo>
                          <a:pt x="53" y="377"/>
                        </a:lnTo>
                        <a:lnTo>
                          <a:pt x="87" y="407"/>
                        </a:lnTo>
                        <a:lnTo>
                          <a:pt x="87" y="407"/>
                        </a:lnTo>
                        <a:lnTo>
                          <a:pt x="105" y="423"/>
                        </a:lnTo>
                        <a:lnTo>
                          <a:pt x="116" y="430"/>
                        </a:lnTo>
                        <a:lnTo>
                          <a:pt x="125" y="437"/>
                        </a:lnTo>
                        <a:lnTo>
                          <a:pt x="125" y="437"/>
                        </a:lnTo>
                        <a:lnTo>
                          <a:pt x="135" y="438"/>
                        </a:lnTo>
                        <a:lnTo>
                          <a:pt x="141" y="440"/>
                        </a:lnTo>
                        <a:lnTo>
                          <a:pt x="144" y="438"/>
                        </a:lnTo>
                        <a:lnTo>
                          <a:pt x="144" y="438"/>
                        </a:lnTo>
                        <a:lnTo>
                          <a:pt x="103" y="408"/>
                        </a:lnTo>
                        <a:lnTo>
                          <a:pt x="107" y="407"/>
                        </a:lnTo>
                        <a:lnTo>
                          <a:pt x="107" y="407"/>
                        </a:lnTo>
                        <a:lnTo>
                          <a:pt x="125" y="412"/>
                        </a:lnTo>
                        <a:lnTo>
                          <a:pt x="141" y="418"/>
                        </a:lnTo>
                        <a:lnTo>
                          <a:pt x="146" y="417"/>
                        </a:lnTo>
                        <a:lnTo>
                          <a:pt x="146" y="417"/>
                        </a:lnTo>
                        <a:lnTo>
                          <a:pt x="139" y="413"/>
                        </a:lnTo>
                        <a:lnTo>
                          <a:pt x="132" y="411"/>
                        </a:lnTo>
                        <a:lnTo>
                          <a:pt x="125" y="408"/>
                        </a:lnTo>
                        <a:lnTo>
                          <a:pt x="121" y="405"/>
                        </a:lnTo>
                        <a:lnTo>
                          <a:pt x="121" y="405"/>
                        </a:lnTo>
                        <a:lnTo>
                          <a:pt x="105" y="391"/>
                        </a:lnTo>
                        <a:lnTo>
                          <a:pt x="89" y="371"/>
                        </a:lnTo>
                        <a:lnTo>
                          <a:pt x="80" y="363"/>
                        </a:lnTo>
                        <a:lnTo>
                          <a:pt x="71" y="355"/>
                        </a:lnTo>
                        <a:lnTo>
                          <a:pt x="62" y="349"/>
                        </a:lnTo>
                        <a:lnTo>
                          <a:pt x="50" y="344"/>
                        </a:lnTo>
                        <a:lnTo>
                          <a:pt x="57" y="340"/>
                        </a:lnTo>
                        <a:lnTo>
                          <a:pt x="66" y="340"/>
                        </a:lnTo>
                        <a:lnTo>
                          <a:pt x="66" y="340"/>
                        </a:lnTo>
                        <a:lnTo>
                          <a:pt x="73" y="340"/>
                        </a:lnTo>
                        <a:lnTo>
                          <a:pt x="80" y="343"/>
                        </a:lnTo>
                        <a:lnTo>
                          <a:pt x="87" y="348"/>
                        </a:lnTo>
                        <a:lnTo>
                          <a:pt x="98" y="342"/>
                        </a:lnTo>
                        <a:lnTo>
                          <a:pt x="98" y="342"/>
                        </a:lnTo>
                        <a:lnTo>
                          <a:pt x="110" y="348"/>
                        </a:lnTo>
                        <a:lnTo>
                          <a:pt x="116" y="350"/>
                        </a:lnTo>
                        <a:lnTo>
                          <a:pt x="123" y="351"/>
                        </a:lnTo>
                        <a:lnTo>
                          <a:pt x="130" y="346"/>
                        </a:lnTo>
                        <a:lnTo>
                          <a:pt x="235" y="340"/>
                        </a:lnTo>
                        <a:lnTo>
                          <a:pt x="239" y="338"/>
                        </a:lnTo>
                        <a:lnTo>
                          <a:pt x="335" y="338"/>
                        </a:lnTo>
                        <a:lnTo>
                          <a:pt x="335" y="338"/>
                        </a:lnTo>
                        <a:lnTo>
                          <a:pt x="346" y="337"/>
                        </a:lnTo>
                        <a:lnTo>
                          <a:pt x="358" y="334"/>
                        </a:lnTo>
                        <a:lnTo>
                          <a:pt x="369" y="331"/>
                        </a:lnTo>
                        <a:lnTo>
                          <a:pt x="380" y="328"/>
                        </a:lnTo>
                        <a:lnTo>
                          <a:pt x="380" y="328"/>
                        </a:lnTo>
                        <a:lnTo>
                          <a:pt x="399" y="327"/>
                        </a:lnTo>
                        <a:lnTo>
                          <a:pt x="419" y="327"/>
                        </a:lnTo>
                        <a:lnTo>
                          <a:pt x="437" y="325"/>
                        </a:lnTo>
                        <a:lnTo>
                          <a:pt x="446" y="322"/>
                        </a:lnTo>
                        <a:lnTo>
                          <a:pt x="453" y="320"/>
                        </a:lnTo>
                        <a:lnTo>
                          <a:pt x="453" y="320"/>
                        </a:lnTo>
                        <a:lnTo>
                          <a:pt x="453" y="318"/>
                        </a:lnTo>
                        <a:lnTo>
                          <a:pt x="453" y="316"/>
                        </a:lnTo>
                        <a:lnTo>
                          <a:pt x="446" y="316"/>
                        </a:lnTo>
                        <a:lnTo>
                          <a:pt x="446" y="315"/>
                        </a:lnTo>
                        <a:lnTo>
                          <a:pt x="453" y="313"/>
                        </a:lnTo>
                        <a:lnTo>
                          <a:pt x="471" y="314"/>
                        </a:lnTo>
                        <a:lnTo>
                          <a:pt x="471" y="314"/>
                        </a:lnTo>
                        <a:lnTo>
                          <a:pt x="499" y="308"/>
                        </a:lnTo>
                        <a:lnTo>
                          <a:pt x="512" y="306"/>
                        </a:lnTo>
                        <a:lnTo>
                          <a:pt x="526" y="304"/>
                        </a:lnTo>
                        <a:lnTo>
                          <a:pt x="540" y="309"/>
                        </a:lnTo>
                        <a:lnTo>
                          <a:pt x="540" y="309"/>
                        </a:lnTo>
                        <a:lnTo>
                          <a:pt x="583" y="303"/>
                        </a:lnTo>
                        <a:lnTo>
                          <a:pt x="608" y="298"/>
                        </a:lnTo>
                        <a:lnTo>
                          <a:pt x="617" y="296"/>
                        </a:lnTo>
                        <a:lnTo>
                          <a:pt x="619" y="295"/>
                        </a:lnTo>
                        <a:lnTo>
                          <a:pt x="628" y="296"/>
                        </a:lnTo>
                        <a:lnTo>
                          <a:pt x="642" y="293"/>
                        </a:lnTo>
                        <a:lnTo>
                          <a:pt x="608" y="223"/>
                        </a:lnTo>
                        <a:lnTo>
                          <a:pt x="613" y="222"/>
                        </a:lnTo>
                        <a:lnTo>
                          <a:pt x="613" y="222"/>
                        </a:lnTo>
                        <a:lnTo>
                          <a:pt x="608" y="216"/>
                        </a:lnTo>
                        <a:lnTo>
                          <a:pt x="601" y="210"/>
                        </a:lnTo>
                        <a:lnTo>
                          <a:pt x="588" y="204"/>
                        </a:lnTo>
                        <a:lnTo>
                          <a:pt x="574" y="197"/>
                        </a:lnTo>
                        <a:lnTo>
                          <a:pt x="542" y="185"/>
                        </a:lnTo>
                        <a:lnTo>
                          <a:pt x="522" y="177"/>
                        </a:lnTo>
                        <a:lnTo>
                          <a:pt x="512" y="179"/>
                        </a:lnTo>
                        <a:lnTo>
                          <a:pt x="512" y="179"/>
                        </a:lnTo>
                        <a:lnTo>
                          <a:pt x="503" y="177"/>
                        </a:lnTo>
                        <a:lnTo>
                          <a:pt x="494" y="174"/>
                        </a:lnTo>
                        <a:lnTo>
                          <a:pt x="476" y="166"/>
                        </a:lnTo>
                        <a:lnTo>
                          <a:pt x="462" y="157"/>
                        </a:lnTo>
                        <a:lnTo>
                          <a:pt x="456" y="154"/>
                        </a:lnTo>
                        <a:lnTo>
                          <a:pt x="451" y="153"/>
                        </a:lnTo>
                        <a:lnTo>
                          <a:pt x="437" y="156"/>
                        </a:lnTo>
                        <a:lnTo>
                          <a:pt x="435" y="157"/>
                        </a:lnTo>
                        <a:lnTo>
                          <a:pt x="437" y="161"/>
                        </a:lnTo>
                        <a:lnTo>
                          <a:pt x="433" y="166"/>
                        </a:lnTo>
                        <a:lnTo>
                          <a:pt x="426" y="166"/>
                        </a:lnTo>
                        <a:lnTo>
                          <a:pt x="419" y="163"/>
                        </a:lnTo>
                        <a:lnTo>
                          <a:pt x="419" y="163"/>
                        </a:lnTo>
                        <a:lnTo>
                          <a:pt x="405" y="165"/>
                        </a:lnTo>
                        <a:lnTo>
                          <a:pt x="394" y="168"/>
                        </a:lnTo>
                        <a:lnTo>
                          <a:pt x="376" y="167"/>
                        </a:lnTo>
                        <a:lnTo>
                          <a:pt x="376" y="167"/>
                        </a:lnTo>
                        <a:lnTo>
                          <a:pt x="374" y="163"/>
                        </a:lnTo>
                        <a:lnTo>
                          <a:pt x="369" y="160"/>
                        </a:lnTo>
                        <a:lnTo>
                          <a:pt x="358" y="153"/>
                        </a:lnTo>
                        <a:lnTo>
                          <a:pt x="344" y="145"/>
                        </a:lnTo>
                        <a:lnTo>
                          <a:pt x="333" y="141"/>
                        </a:lnTo>
                        <a:lnTo>
                          <a:pt x="310" y="100"/>
                        </a:lnTo>
                        <a:lnTo>
                          <a:pt x="310" y="100"/>
                        </a:lnTo>
                        <a:lnTo>
                          <a:pt x="317" y="92"/>
                        </a:lnTo>
                        <a:lnTo>
                          <a:pt x="319" y="88"/>
                        </a:lnTo>
                        <a:lnTo>
                          <a:pt x="319" y="83"/>
                        </a:lnTo>
                        <a:lnTo>
                          <a:pt x="319" y="83"/>
                        </a:lnTo>
                        <a:lnTo>
                          <a:pt x="319" y="70"/>
                        </a:lnTo>
                        <a:lnTo>
                          <a:pt x="312" y="55"/>
                        </a:lnTo>
                        <a:lnTo>
                          <a:pt x="303" y="40"/>
                        </a:lnTo>
                        <a:lnTo>
                          <a:pt x="296" y="34"/>
                        </a:lnTo>
                        <a:lnTo>
                          <a:pt x="289" y="30"/>
                        </a:lnTo>
                        <a:lnTo>
                          <a:pt x="289" y="30"/>
                        </a:lnTo>
                        <a:lnTo>
                          <a:pt x="276" y="27"/>
                        </a:lnTo>
                        <a:lnTo>
                          <a:pt x="269" y="26"/>
                        </a:lnTo>
                        <a:lnTo>
                          <a:pt x="262" y="27"/>
                        </a:lnTo>
                        <a:lnTo>
                          <a:pt x="235" y="39"/>
                        </a:lnTo>
                        <a:lnTo>
                          <a:pt x="223" y="40"/>
                        </a:lnTo>
                        <a:lnTo>
                          <a:pt x="214" y="38"/>
                        </a:lnTo>
                        <a:lnTo>
                          <a:pt x="210" y="35"/>
                        </a:lnTo>
                        <a:lnTo>
                          <a:pt x="210" y="35"/>
                        </a:lnTo>
                        <a:lnTo>
                          <a:pt x="201" y="34"/>
                        </a:lnTo>
                        <a:lnTo>
                          <a:pt x="191" y="31"/>
                        </a:lnTo>
                        <a:lnTo>
                          <a:pt x="169" y="21"/>
                        </a:lnTo>
                        <a:lnTo>
                          <a:pt x="148" y="9"/>
                        </a:lnTo>
                        <a:lnTo>
                          <a:pt x="135" y="0"/>
                        </a:lnTo>
                        <a:lnTo>
                          <a:pt x="98" y="3"/>
                        </a:lnTo>
                        <a:lnTo>
                          <a:pt x="187" y="240"/>
                        </a:lnTo>
                        <a:lnTo>
                          <a:pt x="182" y="243"/>
                        </a:lnTo>
                        <a:lnTo>
                          <a:pt x="182" y="243"/>
                        </a:lnTo>
                        <a:lnTo>
                          <a:pt x="176" y="245"/>
                        </a:lnTo>
                        <a:lnTo>
                          <a:pt x="171" y="247"/>
                        </a:lnTo>
                        <a:lnTo>
                          <a:pt x="166" y="251"/>
                        </a:lnTo>
                        <a:lnTo>
                          <a:pt x="166" y="254"/>
                        </a:lnTo>
                        <a:lnTo>
                          <a:pt x="166" y="254"/>
                        </a:lnTo>
                        <a:lnTo>
                          <a:pt x="144" y="260"/>
                        </a:lnTo>
                        <a:lnTo>
                          <a:pt x="121" y="266"/>
                        </a:lnTo>
                        <a:lnTo>
                          <a:pt x="119" y="281"/>
                        </a:lnTo>
                        <a:lnTo>
                          <a:pt x="119" y="281"/>
                        </a:lnTo>
                        <a:lnTo>
                          <a:pt x="114" y="283"/>
                        </a:lnTo>
                        <a:lnTo>
                          <a:pt x="110" y="289"/>
                        </a:lnTo>
                        <a:lnTo>
                          <a:pt x="98" y="304"/>
                        </a:lnTo>
                        <a:lnTo>
                          <a:pt x="80" y="333"/>
                        </a:lnTo>
                        <a:lnTo>
                          <a:pt x="80" y="333"/>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73"/>
                  <p:cNvSpPr>
                    <a:spLocks/>
                  </p:cNvSpPr>
                  <p:nvPr/>
                </p:nvSpPr>
                <p:spPr bwMode="auto">
                  <a:xfrm rot="16200000">
                    <a:off x="7139030" y="1440840"/>
                    <a:ext cx="588259" cy="900394"/>
                  </a:xfrm>
                  <a:custGeom>
                    <a:avLst/>
                    <a:gdLst>
                      <a:gd name="T0" fmla="*/ 93 w 419"/>
                      <a:gd name="T1" fmla="*/ 288 h 341"/>
                      <a:gd name="T2" fmla="*/ 98 w 419"/>
                      <a:gd name="T3" fmla="*/ 290 h 341"/>
                      <a:gd name="T4" fmla="*/ 116 w 419"/>
                      <a:gd name="T5" fmla="*/ 296 h 341"/>
                      <a:gd name="T6" fmla="*/ 116 w 419"/>
                      <a:gd name="T7" fmla="*/ 302 h 341"/>
                      <a:gd name="T8" fmla="*/ 134 w 419"/>
                      <a:gd name="T9" fmla="*/ 321 h 341"/>
                      <a:gd name="T10" fmla="*/ 148 w 419"/>
                      <a:gd name="T11" fmla="*/ 324 h 341"/>
                      <a:gd name="T12" fmla="*/ 171 w 419"/>
                      <a:gd name="T13" fmla="*/ 335 h 341"/>
                      <a:gd name="T14" fmla="*/ 180 w 419"/>
                      <a:gd name="T15" fmla="*/ 341 h 341"/>
                      <a:gd name="T16" fmla="*/ 191 w 419"/>
                      <a:gd name="T17" fmla="*/ 334 h 341"/>
                      <a:gd name="T18" fmla="*/ 200 w 419"/>
                      <a:gd name="T19" fmla="*/ 326 h 341"/>
                      <a:gd name="T20" fmla="*/ 207 w 419"/>
                      <a:gd name="T21" fmla="*/ 318 h 341"/>
                      <a:gd name="T22" fmla="*/ 225 w 419"/>
                      <a:gd name="T23" fmla="*/ 316 h 341"/>
                      <a:gd name="T24" fmla="*/ 225 w 419"/>
                      <a:gd name="T25" fmla="*/ 309 h 341"/>
                      <a:gd name="T26" fmla="*/ 253 w 419"/>
                      <a:gd name="T27" fmla="*/ 307 h 341"/>
                      <a:gd name="T28" fmla="*/ 273 w 419"/>
                      <a:gd name="T29" fmla="*/ 309 h 341"/>
                      <a:gd name="T30" fmla="*/ 285 w 419"/>
                      <a:gd name="T31" fmla="*/ 304 h 341"/>
                      <a:gd name="T32" fmla="*/ 301 w 419"/>
                      <a:gd name="T33" fmla="*/ 314 h 341"/>
                      <a:gd name="T34" fmla="*/ 321 w 419"/>
                      <a:gd name="T35" fmla="*/ 315 h 341"/>
                      <a:gd name="T36" fmla="*/ 342 w 419"/>
                      <a:gd name="T37" fmla="*/ 319 h 341"/>
                      <a:gd name="T38" fmla="*/ 351 w 419"/>
                      <a:gd name="T39" fmla="*/ 318 h 341"/>
                      <a:gd name="T40" fmla="*/ 353 w 419"/>
                      <a:gd name="T41" fmla="*/ 303 h 341"/>
                      <a:gd name="T42" fmla="*/ 398 w 419"/>
                      <a:gd name="T43" fmla="*/ 291 h 341"/>
                      <a:gd name="T44" fmla="*/ 398 w 419"/>
                      <a:gd name="T45" fmla="*/ 288 h 341"/>
                      <a:gd name="T46" fmla="*/ 408 w 419"/>
                      <a:gd name="T47" fmla="*/ 282 h 341"/>
                      <a:gd name="T48" fmla="*/ 419 w 419"/>
                      <a:gd name="T49" fmla="*/ 277 h 341"/>
                      <a:gd name="T50" fmla="*/ 367 w 419"/>
                      <a:gd name="T51" fmla="*/ 37 h 341"/>
                      <a:gd name="T52" fmla="*/ 355 w 419"/>
                      <a:gd name="T53" fmla="*/ 29 h 341"/>
                      <a:gd name="T54" fmla="*/ 346 w 419"/>
                      <a:gd name="T55" fmla="*/ 17 h 341"/>
                      <a:gd name="T56" fmla="*/ 330 w 419"/>
                      <a:gd name="T57" fmla="*/ 15 h 341"/>
                      <a:gd name="T58" fmla="*/ 310 w 419"/>
                      <a:gd name="T59" fmla="*/ 0 h 341"/>
                      <a:gd name="T60" fmla="*/ 0 w 419"/>
                      <a:gd name="T61" fmla="*/ 28 h 341"/>
                      <a:gd name="T62" fmla="*/ 71 w 419"/>
                      <a:gd name="T63" fmla="*/ 223 h 341"/>
                      <a:gd name="T64" fmla="*/ 93 w 419"/>
                      <a:gd name="T65" fmla="*/ 28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9" h="341">
                        <a:moveTo>
                          <a:pt x="93" y="288"/>
                        </a:moveTo>
                        <a:lnTo>
                          <a:pt x="93" y="288"/>
                        </a:lnTo>
                        <a:lnTo>
                          <a:pt x="96" y="289"/>
                        </a:lnTo>
                        <a:lnTo>
                          <a:pt x="98" y="290"/>
                        </a:lnTo>
                        <a:lnTo>
                          <a:pt x="107" y="291"/>
                        </a:lnTo>
                        <a:lnTo>
                          <a:pt x="116" y="296"/>
                        </a:lnTo>
                        <a:lnTo>
                          <a:pt x="116" y="296"/>
                        </a:lnTo>
                        <a:lnTo>
                          <a:pt x="116" y="302"/>
                        </a:lnTo>
                        <a:lnTo>
                          <a:pt x="116" y="307"/>
                        </a:lnTo>
                        <a:lnTo>
                          <a:pt x="134" y="321"/>
                        </a:lnTo>
                        <a:lnTo>
                          <a:pt x="148" y="324"/>
                        </a:lnTo>
                        <a:lnTo>
                          <a:pt x="148" y="324"/>
                        </a:lnTo>
                        <a:lnTo>
                          <a:pt x="164" y="331"/>
                        </a:lnTo>
                        <a:lnTo>
                          <a:pt x="171" y="335"/>
                        </a:lnTo>
                        <a:lnTo>
                          <a:pt x="175" y="341"/>
                        </a:lnTo>
                        <a:lnTo>
                          <a:pt x="180" y="341"/>
                        </a:lnTo>
                        <a:lnTo>
                          <a:pt x="180" y="341"/>
                        </a:lnTo>
                        <a:lnTo>
                          <a:pt x="191" y="334"/>
                        </a:lnTo>
                        <a:lnTo>
                          <a:pt x="196" y="330"/>
                        </a:lnTo>
                        <a:lnTo>
                          <a:pt x="200" y="326"/>
                        </a:lnTo>
                        <a:lnTo>
                          <a:pt x="205" y="325"/>
                        </a:lnTo>
                        <a:lnTo>
                          <a:pt x="207" y="318"/>
                        </a:lnTo>
                        <a:lnTo>
                          <a:pt x="225" y="316"/>
                        </a:lnTo>
                        <a:lnTo>
                          <a:pt x="225" y="316"/>
                        </a:lnTo>
                        <a:lnTo>
                          <a:pt x="225" y="312"/>
                        </a:lnTo>
                        <a:lnTo>
                          <a:pt x="225" y="309"/>
                        </a:lnTo>
                        <a:lnTo>
                          <a:pt x="228" y="308"/>
                        </a:lnTo>
                        <a:lnTo>
                          <a:pt x="253" y="307"/>
                        </a:lnTo>
                        <a:lnTo>
                          <a:pt x="257" y="310"/>
                        </a:lnTo>
                        <a:lnTo>
                          <a:pt x="273" y="309"/>
                        </a:lnTo>
                        <a:lnTo>
                          <a:pt x="280" y="304"/>
                        </a:lnTo>
                        <a:lnTo>
                          <a:pt x="285" y="304"/>
                        </a:lnTo>
                        <a:lnTo>
                          <a:pt x="285" y="304"/>
                        </a:lnTo>
                        <a:lnTo>
                          <a:pt x="301" y="314"/>
                        </a:lnTo>
                        <a:lnTo>
                          <a:pt x="301" y="314"/>
                        </a:lnTo>
                        <a:lnTo>
                          <a:pt x="321" y="315"/>
                        </a:lnTo>
                        <a:lnTo>
                          <a:pt x="332" y="316"/>
                        </a:lnTo>
                        <a:lnTo>
                          <a:pt x="342" y="319"/>
                        </a:lnTo>
                        <a:lnTo>
                          <a:pt x="344" y="322"/>
                        </a:lnTo>
                        <a:lnTo>
                          <a:pt x="351" y="318"/>
                        </a:lnTo>
                        <a:lnTo>
                          <a:pt x="353" y="303"/>
                        </a:lnTo>
                        <a:lnTo>
                          <a:pt x="353" y="303"/>
                        </a:lnTo>
                        <a:lnTo>
                          <a:pt x="376" y="297"/>
                        </a:lnTo>
                        <a:lnTo>
                          <a:pt x="398" y="291"/>
                        </a:lnTo>
                        <a:lnTo>
                          <a:pt x="398" y="291"/>
                        </a:lnTo>
                        <a:lnTo>
                          <a:pt x="398" y="288"/>
                        </a:lnTo>
                        <a:lnTo>
                          <a:pt x="403" y="284"/>
                        </a:lnTo>
                        <a:lnTo>
                          <a:pt x="408" y="282"/>
                        </a:lnTo>
                        <a:lnTo>
                          <a:pt x="414" y="280"/>
                        </a:lnTo>
                        <a:lnTo>
                          <a:pt x="419" y="277"/>
                        </a:lnTo>
                        <a:lnTo>
                          <a:pt x="330" y="40"/>
                        </a:lnTo>
                        <a:lnTo>
                          <a:pt x="367" y="37"/>
                        </a:lnTo>
                        <a:lnTo>
                          <a:pt x="367" y="37"/>
                        </a:lnTo>
                        <a:lnTo>
                          <a:pt x="355" y="29"/>
                        </a:lnTo>
                        <a:lnTo>
                          <a:pt x="351" y="26"/>
                        </a:lnTo>
                        <a:lnTo>
                          <a:pt x="346" y="17"/>
                        </a:lnTo>
                        <a:lnTo>
                          <a:pt x="330" y="15"/>
                        </a:lnTo>
                        <a:lnTo>
                          <a:pt x="330" y="15"/>
                        </a:lnTo>
                        <a:lnTo>
                          <a:pt x="319" y="8"/>
                        </a:lnTo>
                        <a:lnTo>
                          <a:pt x="310" y="0"/>
                        </a:lnTo>
                        <a:lnTo>
                          <a:pt x="0" y="28"/>
                        </a:lnTo>
                        <a:lnTo>
                          <a:pt x="0" y="28"/>
                        </a:lnTo>
                        <a:lnTo>
                          <a:pt x="48" y="157"/>
                        </a:lnTo>
                        <a:lnTo>
                          <a:pt x="71" y="223"/>
                        </a:lnTo>
                        <a:lnTo>
                          <a:pt x="93" y="288"/>
                        </a:lnTo>
                        <a:lnTo>
                          <a:pt x="93" y="288"/>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76"/>
                  <p:cNvSpPr>
                    <a:spLocks/>
                  </p:cNvSpPr>
                  <p:nvPr/>
                </p:nvSpPr>
                <p:spPr bwMode="auto">
                  <a:xfrm rot="16200000">
                    <a:off x="7389320" y="1870038"/>
                    <a:ext cx="341162" cy="710281"/>
                  </a:xfrm>
                  <a:custGeom>
                    <a:avLst/>
                    <a:gdLst>
                      <a:gd name="T0" fmla="*/ 228 w 243"/>
                      <a:gd name="T1" fmla="*/ 153 h 269"/>
                      <a:gd name="T2" fmla="*/ 98 w 243"/>
                      <a:gd name="T3" fmla="*/ 10 h 269"/>
                      <a:gd name="T4" fmla="*/ 111 w 243"/>
                      <a:gd name="T5" fmla="*/ 16 h 269"/>
                      <a:gd name="T6" fmla="*/ 139 w 243"/>
                      <a:gd name="T7" fmla="*/ 32 h 269"/>
                      <a:gd name="T8" fmla="*/ 155 w 243"/>
                      <a:gd name="T9" fmla="*/ 37 h 269"/>
                      <a:gd name="T10" fmla="*/ 164 w 243"/>
                      <a:gd name="T11" fmla="*/ 47 h 269"/>
                      <a:gd name="T12" fmla="*/ 173 w 243"/>
                      <a:gd name="T13" fmla="*/ 63 h 269"/>
                      <a:gd name="T14" fmla="*/ 180 w 243"/>
                      <a:gd name="T15" fmla="*/ 90 h 269"/>
                      <a:gd name="T16" fmla="*/ 171 w 243"/>
                      <a:gd name="T17" fmla="*/ 100 h 269"/>
                      <a:gd name="T18" fmla="*/ 148 w 243"/>
                      <a:gd name="T19" fmla="*/ 110 h 269"/>
                      <a:gd name="T20" fmla="*/ 127 w 243"/>
                      <a:gd name="T21" fmla="*/ 118 h 269"/>
                      <a:gd name="T22" fmla="*/ 116 w 243"/>
                      <a:gd name="T23" fmla="*/ 134 h 269"/>
                      <a:gd name="T24" fmla="*/ 98 w 243"/>
                      <a:gd name="T25" fmla="*/ 149 h 269"/>
                      <a:gd name="T26" fmla="*/ 77 w 243"/>
                      <a:gd name="T27" fmla="*/ 150 h 269"/>
                      <a:gd name="T28" fmla="*/ 34 w 243"/>
                      <a:gd name="T29" fmla="*/ 139 h 269"/>
                      <a:gd name="T30" fmla="*/ 29 w 243"/>
                      <a:gd name="T31" fmla="*/ 156 h 269"/>
                      <a:gd name="T32" fmla="*/ 14 w 243"/>
                      <a:gd name="T33" fmla="*/ 163 h 269"/>
                      <a:gd name="T34" fmla="*/ 16 w 243"/>
                      <a:gd name="T35" fmla="*/ 165 h 269"/>
                      <a:gd name="T36" fmla="*/ 18 w 243"/>
                      <a:gd name="T37" fmla="*/ 180 h 269"/>
                      <a:gd name="T38" fmla="*/ 4 w 243"/>
                      <a:gd name="T39" fmla="*/ 200 h 269"/>
                      <a:gd name="T40" fmla="*/ 11 w 243"/>
                      <a:gd name="T41" fmla="*/ 202 h 269"/>
                      <a:gd name="T42" fmla="*/ 34 w 243"/>
                      <a:gd name="T43" fmla="*/ 189 h 269"/>
                      <a:gd name="T44" fmla="*/ 41 w 243"/>
                      <a:gd name="T45" fmla="*/ 189 h 269"/>
                      <a:gd name="T46" fmla="*/ 48 w 243"/>
                      <a:gd name="T47" fmla="*/ 193 h 269"/>
                      <a:gd name="T48" fmla="*/ 61 w 243"/>
                      <a:gd name="T49" fmla="*/ 185 h 269"/>
                      <a:gd name="T50" fmla="*/ 116 w 243"/>
                      <a:gd name="T51" fmla="*/ 177 h 269"/>
                      <a:gd name="T52" fmla="*/ 143 w 243"/>
                      <a:gd name="T53" fmla="*/ 177 h 269"/>
                      <a:gd name="T54" fmla="*/ 157 w 243"/>
                      <a:gd name="T55" fmla="*/ 175 h 269"/>
                      <a:gd name="T56" fmla="*/ 171 w 243"/>
                      <a:gd name="T57" fmla="*/ 179 h 269"/>
                      <a:gd name="T58" fmla="*/ 184 w 243"/>
                      <a:gd name="T59" fmla="*/ 186 h 269"/>
                      <a:gd name="T60" fmla="*/ 214 w 243"/>
                      <a:gd name="T61" fmla="*/ 194 h 269"/>
                      <a:gd name="T62" fmla="*/ 205 w 243"/>
                      <a:gd name="T63" fmla="*/ 204 h 269"/>
                      <a:gd name="T64" fmla="*/ 159 w 243"/>
                      <a:gd name="T65" fmla="*/ 188 h 269"/>
                      <a:gd name="T66" fmla="*/ 116 w 243"/>
                      <a:gd name="T67" fmla="*/ 199 h 269"/>
                      <a:gd name="T68" fmla="*/ 98 w 243"/>
                      <a:gd name="T69" fmla="*/ 192 h 269"/>
                      <a:gd name="T70" fmla="*/ 77 w 243"/>
                      <a:gd name="T71" fmla="*/ 199 h 269"/>
                      <a:gd name="T72" fmla="*/ 68 w 243"/>
                      <a:gd name="T73" fmla="*/ 200 h 269"/>
                      <a:gd name="T74" fmla="*/ 45 w 243"/>
                      <a:gd name="T75" fmla="*/ 204 h 269"/>
                      <a:gd name="T76" fmla="*/ 34 w 243"/>
                      <a:gd name="T77" fmla="*/ 214 h 269"/>
                      <a:gd name="T78" fmla="*/ 39 w 243"/>
                      <a:gd name="T79" fmla="*/ 224 h 269"/>
                      <a:gd name="T80" fmla="*/ 16 w 243"/>
                      <a:gd name="T81" fmla="*/ 228 h 269"/>
                      <a:gd name="T82" fmla="*/ 0 w 243"/>
                      <a:gd name="T83" fmla="*/ 237 h 269"/>
                      <a:gd name="T84" fmla="*/ 84 w 243"/>
                      <a:gd name="T85" fmla="*/ 269 h 269"/>
                      <a:gd name="T86" fmla="*/ 243 w 243"/>
                      <a:gd name="T87" fmla="*/ 20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3" h="269">
                        <a:moveTo>
                          <a:pt x="243" y="204"/>
                        </a:moveTo>
                        <a:lnTo>
                          <a:pt x="243" y="204"/>
                        </a:lnTo>
                        <a:lnTo>
                          <a:pt x="228" y="153"/>
                        </a:lnTo>
                        <a:lnTo>
                          <a:pt x="209" y="102"/>
                        </a:lnTo>
                        <a:lnTo>
                          <a:pt x="171" y="0"/>
                        </a:lnTo>
                        <a:lnTo>
                          <a:pt x="98" y="10"/>
                        </a:lnTo>
                        <a:lnTo>
                          <a:pt x="109" y="12"/>
                        </a:lnTo>
                        <a:lnTo>
                          <a:pt x="109" y="12"/>
                        </a:lnTo>
                        <a:lnTo>
                          <a:pt x="111" y="16"/>
                        </a:lnTo>
                        <a:lnTo>
                          <a:pt x="121" y="20"/>
                        </a:lnTo>
                        <a:lnTo>
                          <a:pt x="136" y="27"/>
                        </a:lnTo>
                        <a:lnTo>
                          <a:pt x="139" y="32"/>
                        </a:lnTo>
                        <a:lnTo>
                          <a:pt x="139" y="32"/>
                        </a:lnTo>
                        <a:lnTo>
                          <a:pt x="150" y="35"/>
                        </a:lnTo>
                        <a:lnTo>
                          <a:pt x="155" y="37"/>
                        </a:lnTo>
                        <a:lnTo>
                          <a:pt x="157" y="40"/>
                        </a:lnTo>
                        <a:lnTo>
                          <a:pt x="168" y="43"/>
                        </a:lnTo>
                        <a:lnTo>
                          <a:pt x="164" y="47"/>
                        </a:lnTo>
                        <a:lnTo>
                          <a:pt x="159" y="54"/>
                        </a:lnTo>
                        <a:lnTo>
                          <a:pt x="164" y="61"/>
                        </a:lnTo>
                        <a:lnTo>
                          <a:pt x="173" y="63"/>
                        </a:lnTo>
                        <a:lnTo>
                          <a:pt x="187" y="82"/>
                        </a:lnTo>
                        <a:lnTo>
                          <a:pt x="187" y="82"/>
                        </a:lnTo>
                        <a:lnTo>
                          <a:pt x="180" y="90"/>
                        </a:lnTo>
                        <a:lnTo>
                          <a:pt x="184" y="95"/>
                        </a:lnTo>
                        <a:lnTo>
                          <a:pt x="173" y="97"/>
                        </a:lnTo>
                        <a:lnTo>
                          <a:pt x="171" y="100"/>
                        </a:lnTo>
                        <a:lnTo>
                          <a:pt x="146" y="106"/>
                        </a:lnTo>
                        <a:lnTo>
                          <a:pt x="148" y="110"/>
                        </a:lnTo>
                        <a:lnTo>
                          <a:pt x="148" y="110"/>
                        </a:lnTo>
                        <a:lnTo>
                          <a:pt x="143" y="115"/>
                        </a:lnTo>
                        <a:lnTo>
                          <a:pt x="141" y="121"/>
                        </a:lnTo>
                        <a:lnTo>
                          <a:pt x="127" y="118"/>
                        </a:lnTo>
                        <a:lnTo>
                          <a:pt x="116" y="124"/>
                        </a:lnTo>
                        <a:lnTo>
                          <a:pt x="116" y="134"/>
                        </a:lnTo>
                        <a:lnTo>
                          <a:pt x="116" y="134"/>
                        </a:lnTo>
                        <a:lnTo>
                          <a:pt x="107" y="139"/>
                        </a:lnTo>
                        <a:lnTo>
                          <a:pt x="102" y="144"/>
                        </a:lnTo>
                        <a:lnTo>
                          <a:pt x="98" y="149"/>
                        </a:lnTo>
                        <a:lnTo>
                          <a:pt x="89" y="152"/>
                        </a:lnTo>
                        <a:lnTo>
                          <a:pt x="89" y="152"/>
                        </a:lnTo>
                        <a:lnTo>
                          <a:pt x="77" y="150"/>
                        </a:lnTo>
                        <a:lnTo>
                          <a:pt x="64" y="146"/>
                        </a:lnTo>
                        <a:lnTo>
                          <a:pt x="48" y="142"/>
                        </a:lnTo>
                        <a:lnTo>
                          <a:pt x="34" y="139"/>
                        </a:lnTo>
                        <a:lnTo>
                          <a:pt x="20" y="140"/>
                        </a:lnTo>
                        <a:lnTo>
                          <a:pt x="20" y="149"/>
                        </a:lnTo>
                        <a:lnTo>
                          <a:pt x="29" y="156"/>
                        </a:lnTo>
                        <a:lnTo>
                          <a:pt x="29" y="156"/>
                        </a:lnTo>
                        <a:lnTo>
                          <a:pt x="18" y="161"/>
                        </a:lnTo>
                        <a:lnTo>
                          <a:pt x="14" y="163"/>
                        </a:lnTo>
                        <a:lnTo>
                          <a:pt x="11" y="167"/>
                        </a:lnTo>
                        <a:lnTo>
                          <a:pt x="16" y="165"/>
                        </a:lnTo>
                        <a:lnTo>
                          <a:pt x="16" y="165"/>
                        </a:lnTo>
                        <a:lnTo>
                          <a:pt x="18" y="174"/>
                        </a:lnTo>
                        <a:lnTo>
                          <a:pt x="18" y="174"/>
                        </a:lnTo>
                        <a:lnTo>
                          <a:pt x="18" y="180"/>
                        </a:lnTo>
                        <a:lnTo>
                          <a:pt x="16" y="187"/>
                        </a:lnTo>
                        <a:lnTo>
                          <a:pt x="11" y="194"/>
                        </a:lnTo>
                        <a:lnTo>
                          <a:pt x="4" y="200"/>
                        </a:lnTo>
                        <a:lnTo>
                          <a:pt x="4" y="202"/>
                        </a:lnTo>
                        <a:lnTo>
                          <a:pt x="11" y="202"/>
                        </a:lnTo>
                        <a:lnTo>
                          <a:pt x="11" y="202"/>
                        </a:lnTo>
                        <a:lnTo>
                          <a:pt x="20" y="198"/>
                        </a:lnTo>
                        <a:lnTo>
                          <a:pt x="32" y="194"/>
                        </a:lnTo>
                        <a:lnTo>
                          <a:pt x="34" y="189"/>
                        </a:lnTo>
                        <a:lnTo>
                          <a:pt x="36" y="189"/>
                        </a:lnTo>
                        <a:lnTo>
                          <a:pt x="36" y="189"/>
                        </a:lnTo>
                        <a:lnTo>
                          <a:pt x="41" y="189"/>
                        </a:lnTo>
                        <a:lnTo>
                          <a:pt x="43" y="191"/>
                        </a:lnTo>
                        <a:lnTo>
                          <a:pt x="41" y="192"/>
                        </a:lnTo>
                        <a:lnTo>
                          <a:pt x="48" y="193"/>
                        </a:lnTo>
                        <a:lnTo>
                          <a:pt x="52" y="188"/>
                        </a:lnTo>
                        <a:lnTo>
                          <a:pt x="52" y="188"/>
                        </a:lnTo>
                        <a:lnTo>
                          <a:pt x="61" y="185"/>
                        </a:lnTo>
                        <a:lnTo>
                          <a:pt x="70" y="181"/>
                        </a:lnTo>
                        <a:lnTo>
                          <a:pt x="93" y="177"/>
                        </a:lnTo>
                        <a:lnTo>
                          <a:pt x="116" y="177"/>
                        </a:lnTo>
                        <a:lnTo>
                          <a:pt x="139" y="179"/>
                        </a:lnTo>
                        <a:lnTo>
                          <a:pt x="139" y="179"/>
                        </a:lnTo>
                        <a:lnTo>
                          <a:pt x="143" y="177"/>
                        </a:lnTo>
                        <a:lnTo>
                          <a:pt x="150" y="175"/>
                        </a:lnTo>
                        <a:lnTo>
                          <a:pt x="157" y="175"/>
                        </a:lnTo>
                        <a:lnTo>
                          <a:pt x="157" y="175"/>
                        </a:lnTo>
                        <a:lnTo>
                          <a:pt x="162" y="176"/>
                        </a:lnTo>
                        <a:lnTo>
                          <a:pt x="166" y="177"/>
                        </a:lnTo>
                        <a:lnTo>
                          <a:pt x="171" y="179"/>
                        </a:lnTo>
                        <a:lnTo>
                          <a:pt x="175" y="180"/>
                        </a:lnTo>
                        <a:lnTo>
                          <a:pt x="175" y="180"/>
                        </a:lnTo>
                        <a:lnTo>
                          <a:pt x="184" y="186"/>
                        </a:lnTo>
                        <a:lnTo>
                          <a:pt x="191" y="189"/>
                        </a:lnTo>
                        <a:lnTo>
                          <a:pt x="200" y="193"/>
                        </a:lnTo>
                        <a:lnTo>
                          <a:pt x="214" y="194"/>
                        </a:lnTo>
                        <a:lnTo>
                          <a:pt x="212" y="200"/>
                        </a:lnTo>
                        <a:lnTo>
                          <a:pt x="205" y="204"/>
                        </a:lnTo>
                        <a:lnTo>
                          <a:pt x="205" y="204"/>
                        </a:lnTo>
                        <a:lnTo>
                          <a:pt x="182" y="195"/>
                        </a:lnTo>
                        <a:lnTo>
                          <a:pt x="168" y="191"/>
                        </a:lnTo>
                        <a:lnTo>
                          <a:pt x="159" y="188"/>
                        </a:lnTo>
                        <a:lnTo>
                          <a:pt x="146" y="191"/>
                        </a:lnTo>
                        <a:lnTo>
                          <a:pt x="143" y="195"/>
                        </a:lnTo>
                        <a:lnTo>
                          <a:pt x="116" y="199"/>
                        </a:lnTo>
                        <a:lnTo>
                          <a:pt x="114" y="199"/>
                        </a:lnTo>
                        <a:lnTo>
                          <a:pt x="105" y="191"/>
                        </a:lnTo>
                        <a:lnTo>
                          <a:pt x="98" y="192"/>
                        </a:lnTo>
                        <a:lnTo>
                          <a:pt x="93" y="199"/>
                        </a:lnTo>
                        <a:lnTo>
                          <a:pt x="86" y="200"/>
                        </a:lnTo>
                        <a:lnTo>
                          <a:pt x="77" y="199"/>
                        </a:lnTo>
                        <a:lnTo>
                          <a:pt x="77" y="199"/>
                        </a:lnTo>
                        <a:lnTo>
                          <a:pt x="73" y="199"/>
                        </a:lnTo>
                        <a:lnTo>
                          <a:pt x="68" y="200"/>
                        </a:lnTo>
                        <a:lnTo>
                          <a:pt x="57" y="200"/>
                        </a:lnTo>
                        <a:lnTo>
                          <a:pt x="52" y="201"/>
                        </a:lnTo>
                        <a:lnTo>
                          <a:pt x="45" y="204"/>
                        </a:lnTo>
                        <a:lnTo>
                          <a:pt x="41" y="206"/>
                        </a:lnTo>
                        <a:lnTo>
                          <a:pt x="34" y="211"/>
                        </a:lnTo>
                        <a:lnTo>
                          <a:pt x="34" y="214"/>
                        </a:lnTo>
                        <a:lnTo>
                          <a:pt x="41" y="218"/>
                        </a:lnTo>
                        <a:lnTo>
                          <a:pt x="41" y="223"/>
                        </a:lnTo>
                        <a:lnTo>
                          <a:pt x="39" y="224"/>
                        </a:lnTo>
                        <a:lnTo>
                          <a:pt x="32" y="224"/>
                        </a:lnTo>
                        <a:lnTo>
                          <a:pt x="32" y="224"/>
                        </a:lnTo>
                        <a:lnTo>
                          <a:pt x="16" y="228"/>
                        </a:lnTo>
                        <a:lnTo>
                          <a:pt x="7" y="229"/>
                        </a:lnTo>
                        <a:lnTo>
                          <a:pt x="0" y="231"/>
                        </a:lnTo>
                        <a:lnTo>
                          <a:pt x="0" y="237"/>
                        </a:lnTo>
                        <a:lnTo>
                          <a:pt x="11" y="243"/>
                        </a:lnTo>
                        <a:lnTo>
                          <a:pt x="23" y="262"/>
                        </a:lnTo>
                        <a:lnTo>
                          <a:pt x="84" y="269"/>
                        </a:lnTo>
                        <a:lnTo>
                          <a:pt x="86" y="268"/>
                        </a:lnTo>
                        <a:lnTo>
                          <a:pt x="73" y="231"/>
                        </a:lnTo>
                        <a:lnTo>
                          <a:pt x="243" y="204"/>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77"/>
                  <p:cNvSpPr>
                    <a:spLocks/>
                  </p:cNvSpPr>
                  <p:nvPr/>
                </p:nvSpPr>
                <p:spPr bwMode="auto">
                  <a:xfrm rot="16200000">
                    <a:off x="7692425" y="2073295"/>
                    <a:ext cx="270964" cy="168989"/>
                  </a:xfrm>
                  <a:custGeom>
                    <a:avLst/>
                    <a:gdLst>
                      <a:gd name="T0" fmla="*/ 13 w 193"/>
                      <a:gd name="T1" fmla="*/ 64 h 64"/>
                      <a:gd name="T2" fmla="*/ 13 w 193"/>
                      <a:gd name="T3" fmla="*/ 64 h 64"/>
                      <a:gd name="T4" fmla="*/ 29 w 193"/>
                      <a:gd name="T5" fmla="*/ 63 h 64"/>
                      <a:gd name="T6" fmla="*/ 41 w 193"/>
                      <a:gd name="T7" fmla="*/ 61 h 64"/>
                      <a:gd name="T8" fmla="*/ 48 w 193"/>
                      <a:gd name="T9" fmla="*/ 58 h 64"/>
                      <a:gd name="T10" fmla="*/ 54 w 193"/>
                      <a:gd name="T11" fmla="*/ 53 h 64"/>
                      <a:gd name="T12" fmla="*/ 68 w 193"/>
                      <a:gd name="T13" fmla="*/ 45 h 64"/>
                      <a:gd name="T14" fmla="*/ 73 w 193"/>
                      <a:gd name="T15" fmla="*/ 42 h 64"/>
                      <a:gd name="T16" fmla="*/ 82 w 193"/>
                      <a:gd name="T17" fmla="*/ 38 h 64"/>
                      <a:gd name="T18" fmla="*/ 82 w 193"/>
                      <a:gd name="T19" fmla="*/ 38 h 64"/>
                      <a:gd name="T20" fmla="*/ 104 w 193"/>
                      <a:gd name="T21" fmla="*/ 31 h 64"/>
                      <a:gd name="T22" fmla="*/ 116 w 193"/>
                      <a:gd name="T23" fmla="*/ 28 h 64"/>
                      <a:gd name="T24" fmla="*/ 127 w 193"/>
                      <a:gd name="T25" fmla="*/ 25 h 64"/>
                      <a:gd name="T26" fmla="*/ 127 w 193"/>
                      <a:gd name="T27" fmla="*/ 25 h 64"/>
                      <a:gd name="T28" fmla="*/ 143 w 193"/>
                      <a:gd name="T29" fmla="*/ 19 h 64"/>
                      <a:gd name="T30" fmla="*/ 150 w 193"/>
                      <a:gd name="T31" fmla="*/ 15 h 64"/>
                      <a:gd name="T32" fmla="*/ 159 w 193"/>
                      <a:gd name="T33" fmla="*/ 15 h 64"/>
                      <a:gd name="T34" fmla="*/ 159 w 193"/>
                      <a:gd name="T35" fmla="*/ 15 h 64"/>
                      <a:gd name="T36" fmla="*/ 168 w 193"/>
                      <a:gd name="T37" fmla="*/ 15 h 64"/>
                      <a:gd name="T38" fmla="*/ 177 w 193"/>
                      <a:gd name="T39" fmla="*/ 16 h 64"/>
                      <a:gd name="T40" fmla="*/ 193 w 193"/>
                      <a:gd name="T41" fmla="*/ 19 h 64"/>
                      <a:gd name="T42" fmla="*/ 193 w 193"/>
                      <a:gd name="T43" fmla="*/ 19 h 64"/>
                      <a:gd name="T44" fmla="*/ 193 w 193"/>
                      <a:gd name="T45" fmla="*/ 15 h 64"/>
                      <a:gd name="T46" fmla="*/ 193 w 193"/>
                      <a:gd name="T47" fmla="*/ 15 h 64"/>
                      <a:gd name="T48" fmla="*/ 193 w 193"/>
                      <a:gd name="T49" fmla="*/ 8 h 64"/>
                      <a:gd name="T50" fmla="*/ 184 w 193"/>
                      <a:gd name="T51" fmla="*/ 3 h 64"/>
                      <a:gd name="T52" fmla="*/ 175 w 193"/>
                      <a:gd name="T53" fmla="*/ 2 h 64"/>
                      <a:gd name="T54" fmla="*/ 173 w 193"/>
                      <a:gd name="T55" fmla="*/ 0 h 64"/>
                      <a:gd name="T56" fmla="*/ 170 w 193"/>
                      <a:gd name="T57" fmla="*/ 0 h 64"/>
                      <a:gd name="T58" fmla="*/ 0 w 193"/>
                      <a:gd name="T59" fmla="*/ 27 h 64"/>
                      <a:gd name="T60" fmla="*/ 13 w 193"/>
                      <a:gd name="T6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64">
                        <a:moveTo>
                          <a:pt x="13" y="64"/>
                        </a:moveTo>
                        <a:lnTo>
                          <a:pt x="13" y="64"/>
                        </a:lnTo>
                        <a:lnTo>
                          <a:pt x="29" y="63"/>
                        </a:lnTo>
                        <a:lnTo>
                          <a:pt x="41" y="61"/>
                        </a:lnTo>
                        <a:lnTo>
                          <a:pt x="48" y="58"/>
                        </a:lnTo>
                        <a:lnTo>
                          <a:pt x="54" y="53"/>
                        </a:lnTo>
                        <a:lnTo>
                          <a:pt x="68" y="45"/>
                        </a:lnTo>
                        <a:lnTo>
                          <a:pt x="73" y="42"/>
                        </a:lnTo>
                        <a:lnTo>
                          <a:pt x="82" y="38"/>
                        </a:lnTo>
                        <a:lnTo>
                          <a:pt x="82" y="38"/>
                        </a:lnTo>
                        <a:lnTo>
                          <a:pt x="104" y="31"/>
                        </a:lnTo>
                        <a:lnTo>
                          <a:pt x="116" y="28"/>
                        </a:lnTo>
                        <a:lnTo>
                          <a:pt x="127" y="25"/>
                        </a:lnTo>
                        <a:lnTo>
                          <a:pt x="127" y="25"/>
                        </a:lnTo>
                        <a:lnTo>
                          <a:pt x="143" y="19"/>
                        </a:lnTo>
                        <a:lnTo>
                          <a:pt x="150" y="15"/>
                        </a:lnTo>
                        <a:lnTo>
                          <a:pt x="159" y="15"/>
                        </a:lnTo>
                        <a:lnTo>
                          <a:pt x="159" y="15"/>
                        </a:lnTo>
                        <a:lnTo>
                          <a:pt x="168" y="15"/>
                        </a:lnTo>
                        <a:lnTo>
                          <a:pt x="177" y="16"/>
                        </a:lnTo>
                        <a:lnTo>
                          <a:pt x="193" y="19"/>
                        </a:lnTo>
                        <a:lnTo>
                          <a:pt x="193" y="19"/>
                        </a:lnTo>
                        <a:lnTo>
                          <a:pt x="193" y="15"/>
                        </a:lnTo>
                        <a:lnTo>
                          <a:pt x="193" y="15"/>
                        </a:lnTo>
                        <a:lnTo>
                          <a:pt x="193" y="8"/>
                        </a:lnTo>
                        <a:lnTo>
                          <a:pt x="184" y="3"/>
                        </a:lnTo>
                        <a:lnTo>
                          <a:pt x="175" y="2"/>
                        </a:lnTo>
                        <a:lnTo>
                          <a:pt x="173" y="0"/>
                        </a:lnTo>
                        <a:lnTo>
                          <a:pt x="170" y="0"/>
                        </a:lnTo>
                        <a:lnTo>
                          <a:pt x="0" y="27"/>
                        </a:lnTo>
                        <a:lnTo>
                          <a:pt x="13" y="64"/>
                        </a:lnTo>
                        <a:close/>
                      </a:path>
                    </a:pathLst>
                  </a:custGeom>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78"/>
                  <p:cNvSpPr>
                    <a:spLocks/>
                  </p:cNvSpPr>
                  <p:nvPr/>
                </p:nvSpPr>
                <p:spPr bwMode="auto">
                  <a:xfrm rot="16200000">
                    <a:off x="7648561" y="1836663"/>
                    <a:ext cx="480154" cy="211236"/>
                  </a:xfrm>
                  <a:custGeom>
                    <a:avLst/>
                    <a:gdLst>
                      <a:gd name="T0" fmla="*/ 114 w 342"/>
                      <a:gd name="T1" fmla="*/ 4 h 80"/>
                      <a:gd name="T2" fmla="*/ 89 w 342"/>
                      <a:gd name="T3" fmla="*/ 0 h 80"/>
                      <a:gd name="T4" fmla="*/ 85 w 342"/>
                      <a:gd name="T5" fmla="*/ 3 h 80"/>
                      <a:gd name="T6" fmla="*/ 71 w 342"/>
                      <a:gd name="T7" fmla="*/ 5 h 80"/>
                      <a:gd name="T8" fmla="*/ 53 w 342"/>
                      <a:gd name="T9" fmla="*/ 15 h 80"/>
                      <a:gd name="T10" fmla="*/ 39 w 342"/>
                      <a:gd name="T11" fmla="*/ 34 h 80"/>
                      <a:gd name="T12" fmla="*/ 7 w 342"/>
                      <a:gd name="T13" fmla="*/ 46 h 80"/>
                      <a:gd name="T14" fmla="*/ 0 w 342"/>
                      <a:gd name="T15" fmla="*/ 48 h 80"/>
                      <a:gd name="T16" fmla="*/ 130 w 342"/>
                      <a:gd name="T17" fmla="*/ 80 h 80"/>
                      <a:gd name="T18" fmla="*/ 187 w 342"/>
                      <a:gd name="T19" fmla="*/ 79 h 80"/>
                      <a:gd name="T20" fmla="*/ 228 w 342"/>
                      <a:gd name="T21" fmla="*/ 74 h 80"/>
                      <a:gd name="T22" fmla="*/ 235 w 342"/>
                      <a:gd name="T23" fmla="*/ 72 h 80"/>
                      <a:gd name="T24" fmla="*/ 230 w 342"/>
                      <a:gd name="T25" fmla="*/ 64 h 80"/>
                      <a:gd name="T26" fmla="*/ 226 w 342"/>
                      <a:gd name="T27" fmla="*/ 61 h 80"/>
                      <a:gd name="T28" fmla="*/ 233 w 342"/>
                      <a:gd name="T29" fmla="*/ 58 h 80"/>
                      <a:gd name="T30" fmla="*/ 230 w 342"/>
                      <a:gd name="T31" fmla="*/ 54 h 80"/>
                      <a:gd name="T32" fmla="*/ 235 w 342"/>
                      <a:gd name="T33" fmla="*/ 54 h 80"/>
                      <a:gd name="T34" fmla="*/ 253 w 342"/>
                      <a:gd name="T35" fmla="*/ 58 h 80"/>
                      <a:gd name="T36" fmla="*/ 260 w 342"/>
                      <a:gd name="T37" fmla="*/ 64 h 80"/>
                      <a:gd name="T38" fmla="*/ 274 w 342"/>
                      <a:gd name="T39" fmla="*/ 62 h 80"/>
                      <a:gd name="T40" fmla="*/ 285 w 342"/>
                      <a:gd name="T41" fmla="*/ 66 h 80"/>
                      <a:gd name="T42" fmla="*/ 310 w 342"/>
                      <a:gd name="T43" fmla="*/ 67 h 80"/>
                      <a:gd name="T44" fmla="*/ 340 w 342"/>
                      <a:gd name="T45" fmla="*/ 16 h 80"/>
                      <a:gd name="T46" fmla="*/ 330 w 342"/>
                      <a:gd name="T47" fmla="*/ 13 h 80"/>
                      <a:gd name="T48" fmla="*/ 299 w 342"/>
                      <a:gd name="T49" fmla="*/ 11 h 80"/>
                      <a:gd name="T50" fmla="*/ 283 w 342"/>
                      <a:gd name="T51" fmla="*/ 1 h 80"/>
                      <a:gd name="T52" fmla="*/ 271 w 342"/>
                      <a:gd name="T53" fmla="*/ 6 h 80"/>
                      <a:gd name="T54" fmla="*/ 251 w 342"/>
                      <a:gd name="T55" fmla="*/ 4 h 80"/>
                      <a:gd name="T56" fmla="*/ 226 w 342"/>
                      <a:gd name="T57" fmla="*/ 5 h 80"/>
                      <a:gd name="T58" fmla="*/ 223 w 342"/>
                      <a:gd name="T59" fmla="*/ 13 h 80"/>
                      <a:gd name="T60" fmla="*/ 203 w 342"/>
                      <a:gd name="T61" fmla="*/ 22 h 80"/>
                      <a:gd name="T62" fmla="*/ 198 w 342"/>
                      <a:gd name="T63" fmla="*/ 23 h 80"/>
                      <a:gd name="T64" fmla="*/ 189 w 342"/>
                      <a:gd name="T65" fmla="*/ 31 h 80"/>
                      <a:gd name="T66" fmla="*/ 173 w 342"/>
                      <a:gd name="T67" fmla="*/ 38 h 80"/>
                      <a:gd name="T68" fmla="*/ 169 w 342"/>
                      <a:gd name="T69" fmla="*/ 32 h 80"/>
                      <a:gd name="T70" fmla="*/ 146 w 342"/>
                      <a:gd name="T71" fmla="*/ 21 h 80"/>
                      <a:gd name="T72" fmla="*/ 114 w 342"/>
                      <a:gd name="T7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80">
                        <a:moveTo>
                          <a:pt x="114" y="4"/>
                        </a:moveTo>
                        <a:lnTo>
                          <a:pt x="114" y="4"/>
                        </a:lnTo>
                        <a:lnTo>
                          <a:pt x="98" y="1"/>
                        </a:lnTo>
                        <a:lnTo>
                          <a:pt x="89" y="0"/>
                        </a:lnTo>
                        <a:lnTo>
                          <a:pt x="82" y="0"/>
                        </a:lnTo>
                        <a:lnTo>
                          <a:pt x="85" y="3"/>
                        </a:lnTo>
                        <a:lnTo>
                          <a:pt x="85" y="3"/>
                        </a:lnTo>
                        <a:lnTo>
                          <a:pt x="71" y="5"/>
                        </a:lnTo>
                        <a:lnTo>
                          <a:pt x="62" y="10"/>
                        </a:lnTo>
                        <a:lnTo>
                          <a:pt x="53" y="15"/>
                        </a:lnTo>
                        <a:lnTo>
                          <a:pt x="48" y="21"/>
                        </a:lnTo>
                        <a:lnTo>
                          <a:pt x="39" y="34"/>
                        </a:lnTo>
                        <a:lnTo>
                          <a:pt x="35" y="46"/>
                        </a:lnTo>
                        <a:lnTo>
                          <a:pt x="7" y="46"/>
                        </a:lnTo>
                        <a:lnTo>
                          <a:pt x="0" y="48"/>
                        </a:lnTo>
                        <a:lnTo>
                          <a:pt x="0" y="48"/>
                        </a:lnTo>
                        <a:lnTo>
                          <a:pt x="130" y="80"/>
                        </a:lnTo>
                        <a:lnTo>
                          <a:pt x="130" y="80"/>
                        </a:lnTo>
                        <a:lnTo>
                          <a:pt x="153" y="80"/>
                        </a:lnTo>
                        <a:lnTo>
                          <a:pt x="187" y="79"/>
                        </a:lnTo>
                        <a:lnTo>
                          <a:pt x="217" y="77"/>
                        </a:lnTo>
                        <a:lnTo>
                          <a:pt x="228" y="74"/>
                        </a:lnTo>
                        <a:lnTo>
                          <a:pt x="235" y="72"/>
                        </a:lnTo>
                        <a:lnTo>
                          <a:pt x="235" y="72"/>
                        </a:lnTo>
                        <a:lnTo>
                          <a:pt x="233" y="66"/>
                        </a:lnTo>
                        <a:lnTo>
                          <a:pt x="230" y="64"/>
                        </a:lnTo>
                        <a:lnTo>
                          <a:pt x="226" y="61"/>
                        </a:lnTo>
                        <a:lnTo>
                          <a:pt x="226" y="61"/>
                        </a:lnTo>
                        <a:lnTo>
                          <a:pt x="228" y="59"/>
                        </a:lnTo>
                        <a:lnTo>
                          <a:pt x="233" y="58"/>
                        </a:lnTo>
                        <a:lnTo>
                          <a:pt x="230" y="55"/>
                        </a:lnTo>
                        <a:lnTo>
                          <a:pt x="230" y="54"/>
                        </a:lnTo>
                        <a:lnTo>
                          <a:pt x="235" y="54"/>
                        </a:lnTo>
                        <a:lnTo>
                          <a:pt x="235" y="54"/>
                        </a:lnTo>
                        <a:lnTo>
                          <a:pt x="253" y="58"/>
                        </a:lnTo>
                        <a:lnTo>
                          <a:pt x="253" y="58"/>
                        </a:lnTo>
                        <a:lnTo>
                          <a:pt x="258" y="60"/>
                        </a:lnTo>
                        <a:lnTo>
                          <a:pt x="260" y="64"/>
                        </a:lnTo>
                        <a:lnTo>
                          <a:pt x="274" y="62"/>
                        </a:lnTo>
                        <a:lnTo>
                          <a:pt x="274" y="62"/>
                        </a:lnTo>
                        <a:lnTo>
                          <a:pt x="278" y="64"/>
                        </a:lnTo>
                        <a:lnTo>
                          <a:pt x="285" y="66"/>
                        </a:lnTo>
                        <a:lnTo>
                          <a:pt x="294" y="71"/>
                        </a:lnTo>
                        <a:lnTo>
                          <a:pt x="310" y="67"/>
                        </a:lnTo>
                        <a:lnTo>
                          <a:pt x="342" y="19"/>
                        </a:lnTo>
                        <a:lnTo>
                          <a:pt x="340" y="16"/>
                        </a:lnTo>
                        <a:lnTo>
                          <a:pt x="340" y="16"/>
                        </a:lnTo>
                        <a:lnTo>
                          <a:pt x="330" y="13"/>
                        </a:lnTo>
                        <a:lnTo>
                          <a:pt x="319" y="12"/>
                        </a:lnTo>
                        <a:lnTo>
                          <a:pt x="299" y="11"/>
                        </a:lnTo>
                        <a:lnTo>
                          <a:pt x="299" y="11"/>
                        </a:lnTo>
                        <a:lnTo>
                          <a:pt x="283" y="1"/>
                        </a:lnTo>
                        <a:lnTo>
                          <a:pt x="278" y="1"/>
                        </a:lnTo>
                        <a:lnTo>
                          <a:pt x="271" y="6"/>
                        </a:lnTo>
                        <a:lnTo>
                          <a:pt x="255" y="7"/>
                        </a:lnTo>
                        <a:lnTo>
                          <a:pt x="251" y="4"/>
                        </a:lnTo>
                        <a:lnTo>
                          <a:pt x="226" y="5"/>
                        </a:lnTo>
                        <a:lnTo>
                          <a:pt x="226" y="5"/>
                        </a:lnTo>
                        <a:lnTo>
                          <a:pt x="223" y="9"/>
                        </a:lnTo>
                        <a:lnTo>
                          <a:pt x="223" y="13"/>
                        </a:lnTo>
                        <a:lnTo>
                          <a:pt x="205" y="15"/>
                        </a:lnTo>
                        <a:lnTo>
                          <a:pt x="203" y="22"/>
                        </a:lnTo>
                        <a:lnTo>
                          <a:pt x="198" y="23"/>
                        </a:lnTo>
                        <a:lnTo>
                          <a:pt x="198" y="23"/>
                        </a:lnTo>
                        <a:lnTo>
                          <a:pt x="194" y="27"/>
                        </a:lnTo>
                        <a:lnTo>
                          <a:pt x="189" y="31"/>
                        </a:lnTo>
                        <a:lnTo>
                          <a:pt x="178" y="38"/>
                        </a:lnTo>
                        <a:lnTo>
                          <a:pt x="173" y="38"/>
                        </a:lnTo>
                        <a:lnTo>
                          <a:pt x="173" y="38"/>
                        </a:lnTo>
                        <a:lnTo>
                          <a:pt x="169" y="32"/>
                        </a:lnTo>
                        <a:lnTo>
                          <a:pt x="162" y="28"/>
                        </a:lnTo>
                        <a:lnTo>
                          <a:pt x="146" y="21"/>
                        </a:lnTo>
                        <a:lnTo>
                          <a:pt x="132" y="18"/>
                        </a:lnTo>
                        <a:lnTo>
                          <a:pt x="114" y="4"/>
                        </a:lnTo>
                        <a:close/>
                      </a:path>
                    </a:pathLst>
                  </a:custGeom>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79"/>
                  <p:cNvSpPr>
                    <a:spLocks/>
                  </p:cNvSpPr>
                  <p:nvPr/>
                </p:nvSpPr>
                <p:spPr bwMode="auto">
                  <a:xfrm rot="16200000">
                    <a:off x="6791971" y="2010550"/>
                    <a:ext cx="693555" cy="691798"/>
                  </a:xfrm>
                  <a:custGeom>
                    <a:avLst/>
                    <a:gdLst>
                      <a:gd name="T0" fmla="*/ 487 w 494"/>
                      <a:gd name="T1" fmla="*/ 84 h 262"/>
                      <a:gd name="T2" fmla="*/ 449 w 494"/>
                      <a:gd name="T3" fmla="*/ 88 h 262"/>
                      <a:gd name="T4" fmla="*/ 387 w 494"/>
                      <a:gd name="T5" fmla="*/ 82 h 262"/>
                      <a:gd name="T6" fmla="*/ 369 w 494"/>
                      <a:gd name="T7" fmla="*/ 84 h 262"/>
                      <a:gd name="T8" fmla="*/ 353 w 494"/>
                      <a:gd name="T9" fmla="*/ 85 h 262"/>
                      <a:gd name="T10" fmla="*/ 340 w 494"/>
                      <a:gd name="T11" fmla="*/ 75 h 262"/>
                      <a:gd name="T12" fmla="*/ 317 w 494"/>
                      <a:gd name="T13" fmla="*/ 64 h 262"/>
                      <a:gd name="T14" fmla="*/ 308 w 494"/>
                      <a:gd name="T15" fmla="*/ 52 h 262"/>
                      <a:gd name="T16" fmla="*/ 296 w 494"/>
                      <a:gd name="T17" fmla="*/ 48 h 262"/>
                      <a:gd name="T18" fmla="*/ 287 w 494"/>
                      <a:gd name="T19" fmla="*/ 44 h 262"/>
                      <a:gd name="T20" fmla="*/ 244 w 494"/>
                      <a:gd name="T21" fmla="*/ 38 h 262"/>
                      <a:gd name="T22" fmla="*/ 246 w 494"/>
                      <a:gd name="T23" fmla="*/ 23 h 262"/>
                      <a:gd name="T24" fmla="*/ 221 w 494"/>
                      <a:gd name="T25" fmla="*/ 18 h 262"/>
                      <a:gd name="T26" fmla="*/ 180 w 494"/>
                      <a:gd name="T27" fmla="*/ 17 h 262"/>
                      <a:gd name="T28" fmla="*/ 157 w 494"/>
                      <a:gd name="T29" fmla="*/ 7 h 262"/>
                      <a:gd name="T30" fmla="*/ 126 w 494"/>
                      <a:gd name="T31" fmla="*/ 1 h 262"/>
                      <a:gd name="T32" fmla="*/ 116 w 494"/>
                      <a:gd name="T33" fmla="*/ 0 h 262"/>
                      <a:gd name="T34" fmla="*/ 55 w 494"/>
                      <a:gd name="T35" fmla="*/ 26 h 262"/>
                      <a:gd name="T36" fmla="*/ 46 w 494"/>
                      <a:gd name="T37" fmla="*/ 33 h 262"/>
                      <a:gd name="T38" fmla="*/ 41 w 494"/>
                      <a:gd name="T39" fmla="*/ 43 h 262"/>
                      <a:gd name="T40" fmla="*/ 25 w 494"/>
                      <a:gd name="T41" fmla="*/ 43 h 262"/>
                      <a:gd name="T42" fmla="*/ 3 w 494"/>
                      <a:gd name="T43" fmla="*/ 63 h 262"/>
                      <a:gd name="T44" fmla="*/ 16 w 494"/>
                      <a:gd name="T45" fmla="*/ 79 h 262"/>
                      <a:gd name="T46" fmla="*/ 16 w 494"/>
                      <a:gd name="T47" fmla="*/ 86 h 262"/>
                      <a:gd name="T48" fmla="*/ 14 w 494"/>
                      <a:gd name="T49" fmla="*/ 94 h 262"/>
                      <a:gd name="T50" fmla="*/ 41 w 494"/>
                      <a:gd name="T51" fmla="*/ 111 h 262"/>
                      <a:gd name="T52" fmla="*/ 57 w 494"/>
                      <a:gd name="T53" fmla="*/ 128 h 262"/>
                      <a:gd name="T54" fmla="*/ 87 w 494"/>
                      <a:gd name="T55" fmla="*/ 140 h 262"/>
                      <a:gd name="T56" fmla="*/ 153 w 494"/>
                      <a:gd name="T57" fmla="*/ 150 h 262"/>
                      <a:gd name="T58" fmla="*/ 230 w 494"/>
                      <a:gd name="T59" fmla="*/ 166 h 262"/>
                      <a:gd name="T60" fmla="*/ 208 w 494"/>
                      <a:gd name="T61" fmla="*/ 177 h 262"/>
                      <a:gd name="T62" fmla="*/ 219 w 494"/>
                      <a:gd name="T63" fmla="*/ 188 h 262"/>
                      <a:gd name="T64" fmla="*/ 260 w 494"/>
                      <a:gd name="T65" fmla="*/ 193 h 262"/>
                      <a:gd name="T66" fmla="*/ 269 w 494"/>
                      <a:gd name="T67" fmla="*/ 204 h 262"/>
                      <a:gd name="T68" fmla="*/ 294 w 494"/>
                      <a:gd name="T69" fmla="*/ 214 h 262"/>
                      <a:gd name="T70" fmla="*/ 326 w 494"/>
                      <a:gd name="T71" fmla="*/ 225 h 262"/>
                      <a:gd name="T72" fmla="*/ 335 w 494"/>
                      <a:gd name="T73" fmla="*/ 222 h 262"/>
                      <a:gd name="T74" fmla="*/ 367 w 494"/>
                      <a:gd name="T75" fmla="*/ 226 h 262"/>
                      <a:gd name="T76" fmla="*/ 351 w 494"/>
                      <a:gd name="T77" fmla="*/ 243 h 262"/>
                      <a:gd name="T78" fmla="*/ 335 w 494"/>
                      <a:gd name="T79" fmla="*/ 258 h 262"/>
                      <a:gd name="T80" fmla="*/ 365 w 494"/>
                      <a:gd name="T81" fmla="*/ 262 h 262"/>
                      <a:gd name="T82" fmla="*/ 403 w 494"/>
                      <a:gd name="T83" fmla="*/ 251 h 262"/>
                      <a:gd name="T84" fmla="*/ 406 w 494"/>
                      <a:gd name="T85" fmla="*/ 238 h 262"/>
                      <a:gd name="T86" fmla="*/ 378 w 494"/>
                      <a:gd name="T87" fmla="*/ 210 h 262"/>
                      <a:gd name="T88" fmla="*/ 376 w 494"/>
                      <a:gd name="T89" fmla="*/ 196 h 262"/>
                      <a:gd name="T90" fmla="*/ 369 w 494"/>
                      <a:gd name="T91" fmla="*/ 191 h 262"/>
                      <a:gd name="T92" fmla="*/ 355 w 494"/>
                      <a:gd name="T93" fmla="*/ 183 h 262"/>
                      <a:gd name="T94" fmla="*/ 328 w 494"/>
                      <a:gd name="T95" fmla="*/ 168 h 262"/>
                      <a:gd name="T96" fmla="*/ 369 w 494"/>
                      <a:gd name="T97" fmla="*/ 10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4" h="262">
                        <a:moveTo>
                          <a:pt x="492" y="88"/>
                        </a:moveTo>
                        <a:lnTo>
                          <a:pt x="494" y="87"/>
                        </a:lnTo>
                        <a:lnTo>
                          <a:pt x="487" y="84"/>
                        </a:lnTo>
                        <a:lnTo>
                          <a:pt x="474" y="86"/>
                        </a:lnTo>
                        <a:lnTo>
                          <a:pt x="460" y="78"/>
                        </a:lnTo>
                        <a:lnTo>
                          <a:pt x="449" y="88"/>
                        </a:lnTo>
                        <a:lnTo>
                          <a:pt x="449" y="88"/>
                        </a:lnTo>
                        <a:lnTo>
                          <a:pt x="417" y="86"/>
                        </a:lnTo>
                        <a:lnTo>
                          <a:pt x="387" y="82"/>
                        </a:lnTo>
                        <a:lnTo>
                          <a:pt x="387" y="82"/>
                        </a:lnTo>
                        <a:lnTo>
                          <a:pt x="378" y="82"/>
                        </a:lnTo>
                        <a:lnTo>
                          <a:pt x="369" y="84"/>
                        </a:lnTo>
                        <a:lnTo>
                          <a:pt x="362" y="84"/>
                        </a:lnTo>
                        <a:lnTo>
                          <a:pt x="353" y="85"/>
                        </a:lnTo>
                        <a:lnTo>
                          <a:pt x="353" y="85"/>
                        </a:lnTo>
                        <a:lnTo>
                          <a:pt x="344" y="80"/>
                        </a:lnTo>
                        <a:lnTo>
                          <a:pt x="340" y="78"/>
                        </a:lnTo>
                        <a:lnTo>
                          <a:pt x="340" y="75"/>
                        </a:lnTo>
                        <a:lnTo>
                          <a:pt x="340" y="75"/>
                        </a:lnTo>
                        <a:lnTo>
                          <a:pt x="326" y="68"/>
                        </a:lnTo>
                        <a:lnTo>
                          <a:pt x="317" y="64"/>
                        </a:lnTo>
                        <a:lnTo>
                          <a:pt x="310" y="63"/>
                        </a:lnTo>
                        <a:lnTo>
                          <a:pt x="305" y="57"/>
                        </a:lnTo>
                        <a:lnTo>
                          <a:pt x="308" y="52"/>
                        </a:lnTo>
                        <a:lnTo>
                          <a:pt x="308" y="52"/>
                        </a:lnTo>
                        <a:lnTo>
                          <a:pt x="301" y="49"/>
                        </a:lnTo>
                        <a:lnTo>
                          <a:pt x="296" y="48"/>
                        </a:lnTo>
                        <a:lnTo>
                          <a:pt x="294" y="46"/>
                        </a:lnTo>
                        <a:lnTo>
                          <a:pt x="294" y="46"/>
                        </a:lnTo>
                        <a:lnTo>
                          <a:pt x="287" y="44"/>
                        </a:lnTo>
                        <a:lnTo>
                          <a:pt x="278" y="40"/>
                        </a:lnTo>
                        <a:lnTo>
                          <a:pt x="260" y="37"/>
                        </a:lnTo>
                        <a:lnTo>
                          <a:pt x="244" y="38"/>
                        </a:lnTo>
                        <a:lnTo>
                          <a:pt x="230" y="32"/>
                        </a:lnTo>
                        <a:lnTo>
                          <a:pt x="246" y="27"/>
                        </a:lnTo>
                        <a:lnTo>
                          <a:pt x="246" y="23"/>
                        </a:lnTo>
                        <a:lnTo>
                          <a:pt x="246" y="23"/>
                        </a:lnTo>
                        <a:lnTo>
                          <a:pt x="233" y="20"/>
                        </a:lnTo>
                        <a:lnTo>
                          <a:pt x="221" y="18"/>
                        </a:lnTo>
                        <a:lnTo>
                          <a:pt x="196" y="18"/>
                        </a:lnTo>
                        <a:lnTo>
                          <a:pt x="180" y="17"/>
                        </a:lnTo>
                        <a:lnTo>
                          <a:pt x="180" y="17"/>
                        </a:lnTo>
                        <a:lnTo>
                          <a:pt x="176" y="14"/>
                        </a:lnTo>
                        <a:lnTo>
                          <a:pt x="171" y="11"/>
                        </a:lnTo>
                        <a:lnTo>
                          <a:pt x="157" y="7"/>
                        </a:lnTo>
                        <a:lnTo>
                          <a:pt x="155" y="0"/>
                        </a:lnTo>
                        <a:lnTo>
                          <a:pt x="155" y="0"/>
                        </a:lnTo>
                        <a:lnTo>
                          <a:pt x="126" y="1"/>
                        </a:lnTo>
                        <a:lnTo>
                          <a:pt x="126" y="1"/>
                        </a:lnTo>
                        <a:lnTo>
                          <a:pt x="116" y="0"/>
                        </a:lnTo>
                        <a:lnTo>
                          <a:pt x="116" y="0"/>
                        </a:lnTo>
                        <a:lnTo>
                          <a:pt x="85" y="11"/>
                        </a:lnTo>
                        <a:lnTo>
                          <a:pt x="55" y="24"/>
                        </a:lnTo>
                        <a:lnTo>
                          <a:pt x="55" y="26"/>
                        </a:lnTo>
                        <a:lnTo>
                          <a:pt x="50" y="32"/>
                        </a:lnTo>
                        <a:lnTo>
                          <a:pt x="46" y="33"/>
                        </a:lnTo>
                        <a:lnTo>
                          <a:pt x="46" y="33"/>
                        </a:lnTo>
                        <a:lnTo>
                          <a:pt x="41" y="38"/>
                        </a:lnTo>
                        <a:lnTo>
                          <a:pt x="39" y="40"/>
                        </a:lnTo>
                        <a:lnTo>
                          <a:pt x="41" y="43"/>
                        </a:lnTo>
                        <a:lnTo>
                          <a:pt x="37" y="45"/>
                        </a:lnTo>
                        <a:lnTo>
                          <a:pt x="25" y="43"/>
                        </a:lnTo>
                        <a:lnTo>
                          <a:pt x="25" y="43"/>
                        </a:lnTo>
                        <a:lnTo>
                          <a:pt x="16" y="48"/>
                        </a:lnTo>
                        <a:lnTo>
                          <a:pt x="7" y="55"/>
                        </a:lnTo>
                        <a:lnTo>
                          <a:pt x="3" y="63"/>
                        </a:lnTo>
                        <a:lnTo>
                          <a:pt x="0" y="70"/>
                        </a:lnTo>
                        <a:lnTo>
                          <a:pt x="10" y="78"/>
                        </a:lnTo>
                        <a:lnTo>
                          <a:pt x="16" y="79"/>
                        </a:lnTo>
                        <a:lnTo>
                          <a:pt x="23" y="84"/>
                        </a:lnTo>
                        <a:lnTo>
                          <a:pt x="23" y="84"/>
                        </a:lnTo>
                        <a:lnTo>
                          <a:pt x="16" y="86"/>
                        </a:lnTo>
                        <a:lnTo>
                          <a:pt x="12" y="91"/>
                        </a:lnTo>
                        <a:lnTo>
                          <a:pt x="12" y="91"/>
                        </a:lnTo>
                        <a:lnTo>
                          <a:pt x="14" y="94"/>
                        </a:lnTo>
                        <a:lnTo>
                          <a:pt x="16" y="100"/>
                        </a:lnTo>
                        <a:lnTo>
                          <a:pt x="25" y="109"/>
                        </a:lnTo>
                        <a:lnTo>
                          <a:pt x="41" y="111"/>
                        </a:lnTo>
                        <a:lnTo>
                          <a:pt x="41" y="113"/>
                        </a:lnTo>
                        <a:lnTo>
                          <a:pt x="37" y="117"/>
                        </a:lnTo>
                        <a:lnTo>
                          <a:pt x="57" y="128"/>
                        </a:lnTo>
                        <a:lnTo>
                          <a:pt x="53" y="133"/>
                        </a:lnTo>
                        <a:lnTo>
                          <a:pt x="78" y="142"/>
                        </a:lnTo>
                        <a:lnTo>
                          <a:pt x="87" y="140"/>
                        </a:lnTo>
                        <a:lnTo>
                          <a:pt x="87" y="140"/>
                        </a:lnTo>
                        <a:lnTo>
                          <a:pt x="110" y="143"/>
                        </a:lnTo>
                        <a:lnTo>
                          <a:pt x="153" y="150"/>
                        </a:lnTo>
                        <a:lnTo>
                          <a:pt x="201" y="159"/>
                        </a:lnTo>
                        <a:lnTo>
                          <a:pt x="230" y="164"/>
                        </a:lnTo>
                        <a:lnTo>
                          <a:pt x="230" y="166"/>
                        </a:lnTo>
                        <a:lnTo>
                          <a:pt x="221" y="173"/>
                        </a:lnTo>
                        <a:lnTo>
                          <a:pt x="214" y="173"/>
                        </a:lnTo>
                        <a:lnTo>
                          <a:pt x="208" y="177"/>
                        </a:lnTo>
                        <a:lnTo>
                          <a:pt x="212" y="184"/>
                        </a:lnTo>
                        <a:lnTo>
                          <a:pt x="212" y="184"/>
                        </a:lnTo>
                        <a:lnTo>
                          <a:pt x="219" y="188"/>
                        </a:lnTo>
                        <a:lnTo>
                          <a:pt x="226" y="189"/>
                        </a:lnTo>
                        <a:lnTo>
                          <a:pt x="244" y="191"/>
                        </a:lnTo>
                        <a:lnTo>
                          <a:pt x="260" y="193"/>
                        </a:lnTo>
                        <a:lnTo>
                          <a:pt x="269" y="196"/>
                        </a:lnTo>
                        <a:lnTo>
                          <a:pt x="276" y="198"/>
                        </a:lnTo>
                        <a:lnTo>
                          <a:pt x="269" y="204"/>
                        </a:lnTo>
                        <a:lnTo>
                          <a:pt x="289" y="210"/>
                        </a:lnTo>
                        <a:lnTo>
                          <a:pt x="294" y="214"/>
                        </a:lnTo>
                        <a:lnTo>
                          <a:pt x="294" y="214"/>
                        </a:lnTo>
                        <a:lnTo>
                          <a:pt x="308" y="219"/>
                        </a:lnTo>
                        <a:lnTo>
                          <a:pt x="321" y="222"/>
                        </a:lnTo>
                        <a:lnTo>
                          <a:pt x="326" y="225"/>
                        </a:lnTo>
                        <a:lnTo>
                          <a:pt x="330" y="226"/>
                        </a:lnTo>
                        <a:lnTo>
                          <a:pt x="335" y="222"/>
                        </a:lnTo>
                        <a:lnTo>
                          <a:pt x="335" y="222"/>
                        </a:lnTo>
                        <a:lnTo>
                          <a:pt x="353" y="223"/>
                        </a:lnTo>
                        <a:lnTo>
                          <a:pt x="365" y="225"/>
                        </a:lnTo>
                        <a:lnTo>
                          <a:pt x="367" y="226"/>
                        </a:lnTo>
                        <a:lnTo>
                          <a:pt x="369" y="228"/>
                        </a:lnTo>
                        <a:lnTo>
                          <a:pt x="369" y="228"/>
                        </a:lnTo>
                        <a:lnTo>
                          <a:pt x="351" y="243"/>
                        </a:lnTo>
                        <a:lnTo>
                          <a:pt x="342" y="251"/>
                        </a:lnTo>
                        <a:lnTo>
                          <a:pt x="335" y="258"/>
                        </a:lnTo>
                        <a:lnTo>
                          <a:pt x="335" y="258"/>
                        </a:lnTo>
                        <a:lnTo>
                          <a:pt x="340" y="259"/>
                        </a:lnTo>
                        <a:lnTo>
                          <a:pt x="349" y="260"/>
                        </a:lnTo>
                        <a:lnTo>
                          <a:pt x="365" y="262"/>
                        </a:lnTo>
                        <a:lnTo>
                          <a:pt x="390" y="256"/>
                        </a:lnTo>
                        <a:lnTo>
                          <a:pt x="392" y="253"/>
                        </a:lnTo>
                        <a:lnTo>
                          <a:pt x="403" y="251"/>
                        </a:lnTo>
                        <a:lnTo>
                          <a:pt x="399" y="246"/>
                        </a:lnTo>
                        <a:lnTo>
                          <a:pt x="399" y="246"/>
                        </a:lnTo>
                        <a:lnTo>
                          <a:pt x="406" y="238"/>
                        </a:lnTo>
                        <a:lnTo>
                          <a:pt x="392" y="219"/>
                        </a:lnTo>
                        <a:lnTo>
                          <a:pt x="383" y="217"/>
                        </a:lnTo>
                        <a:lnTo>
                          <a:pt x="378" y="210"/>
                        </a:lnTo>
                        <a:lnTo>
                          <a:pt x="383" y="203"/>
                        </a:lnTo>
                        <a:lnTo>
                          <a:pt x="387" y="199"/>
                        </a:lnTo>
                        <a:lnTo>
                          <a:pt x="376" y="196"/>
                        </a:lnTo>
                        <a:lnTo>
                          <a:pt x="376" y="196"/>
                        </a:lnTo>
                        <a:lnTo>
                          <a:pt x="374" y="193"/>
                        </a:lnTo>
                        <a:lnTo>
                          <a:pt x="369" y="191"/>
                        </a:lnTo>
                        <a:lnTo>
                          <a:pt x="358" y="188"/>
                        </a:lnTo>
                        <a:lnTo>
                          <a:pt x="355" y="183"/>
                        </a:lnTo>
                        <a:lnTo>
                          <a:pt x="355" y="183"/>
                        </a:lnTo>
                        <a:lnTo>
                          <a:pt x="340" y="176"/>
                        </a:lnTo>
                        <a:lnTo>
                          <a:pt x="330" y="172"/>
                        </a:lnTo>
                        <a:lnTo>
                          <a:pt x="328" y="168"/>
                        </a:lnTo>
                        <a:lnTo>
                          <a:pt x="317" y="166"/>
                        </a:lnTo>
                        <a:lnTo>
                          <a:pt x="390" y="156"/>
                        </a:lnTo>
                        <a:lnTo>
                          <a:pt x="369" y="100"/>
                        </a:lnTo>
                        <a:lnTo>
                          <a:pt x="492" y="88"/>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baseline="-25000" dirty="0"/>
                  </a:p>
                </p:txBody>
              </p:sp>
              <p:sp>
                <p:nvSpPr>
                  <p:cNvPr id="70" name="Freeform 80"/>
                  <p:cNvSpPr>
                    <a:spLocks/>
                  </p:cNvSpPr>
                  <p:nvPr/>
                </p:nvSpPr>
                <p:spPr bwMode="auto">
                  <a:xfrm rot="16200000">
                    <a:off x="7977761" y="1472607"/>
                    <a:ext cx="265348" cy="264045"/>
                  </a:xfrm>
                  <a:custGeom>
                    <a:avLst/>
                    <a:gdLst>
                      <a:gd name="T0" fmla="*/ 148 w 189"/>
                      <a:gd name="T1" fmla="*/ 0 h 100"/>
                      <a:gd name="T2" fmla="*/ 164 w 189"/>
                      <a:gd name="T3" fmla="*/ 34 h 100"/>
                      <a:gd name="T4" fmla="*/ 157 w 189"/>
                      <a:gd name="T5" fmla="*/ 36 h 100"/>
                      <a:gd name="T6" fmla="*/ 159 w 189"/>
                      <a:gd name="T7" fmla="*/ 37 h 100"/>
                      <a:gd name="T8" fmla="*/ 164 w 189"/>
                      <a:gd name="T9" fmla="*/ 39 h 100"/>
                      <a:gd name="T10" fmla="*/ 189 w 189"/>
                      <a:gd name="T11" fmla="*/ 88 h 100"/>
                      <a:gd name="T12" fmla="*/ 109 w 189"/>
                      <a:gd name="T13" fmla="*/ 100 h 100"/>
                      <a:gd name="T14" fmla="*/ 109 w 189"/>
                      <a:gd name="T15" fmla="*/ 100 h 100"/>
                      <a:gd name="T16" fmla="*/ 98 w 189"/>
                      <a:gd name="T17" fmla="*/ 97 h 100"/>
                      <a:gd name="T18" fmla="*/ 98 w 189"/>
                      <a:gd name="T19" fmla="*/ 97 h 100"/>
                      <a:gd name="T20" fmla="*/ 95 w 189"/>
                      <a:gd name="T21" fmla="*/ 98 h 100"/>
                      <a:gd name="T22" fmla="*/ 91 w 189"/>
                      <a:gd name="T23" fmla="*/ 98 h 100"/>
                      <a:gd name="T24" fmla="*/ 91 w 189"/>
                      <a:gd name="T25" fmla="*/ 98 h 100"/>
                      <a:gd name="T26" fmla="*/ 89 w 189"/>
                      <a:gd name="T27" fmla="*/ 92 h 100"/>
                      <a:gd name="T28" fmla="*/ 84 w 189"/>
                      <a:gd name="T29" fmla="*/ 86 h 100"/>
                      <a:gd name="T30" fmla="*/ 77 w 189"/>
                      <a:gd name="T31" fmla="*/ 74 h 100"/>
                      <a:gd name="T32" fmla="*/ 77 w 189"/>
                      <a:gd name="T33" fmla="*/ 70 h 100"/>
                      <a:gd name="T34" fmla="*/ 77 w 189"/>
                      <a:gd name="T35" fmla="*/ 70 h 100"/>
                      <a:gd name="T36" fmla="*/ 73 w 189"/>
                      <a:gd name="T37" fmla="*/ 70 h 100"/>
                      <a:gd name="T38" fmla="*/ 68 w 189"/>
                      <a:gd name="T39" fmla="*/ 68 h 100"/>
                      <a:gd name="T40" fmla="*/ 68 w 189"/>
                      <a:gd name="T41" fmla="*/ 68 h 100"/>
                      <a:gd name="T42" fmla="*/ 66 w 189"/>
                      <a:gd name="T43" fmla="*/ 67 h 100"/>
                      <a:gd name="T44" fmla="*/ 66 w 189"/>
                      <a:gd name="T45" fmla="*/ 67 h 100"/>
                      <a:gd name="T46" fmla="*/ 61 w 189"/>
                      <a:gd name="T47" fmla="*/ 55 h 100"/>
                      <a:gd name="T48" fmla="*/ 52 w 189"/>
                      <a:gd name="T49" fmla="*/ 43 h 100"/>
                      <a:gd name="T50" fmla="*/ 54 w 189"/>
                      <a:gd name="T51" fmla="*/ 41 h 100"/>
                      <a:gd name="T52" fmla="*/ 54 w 189"/>
                      <a:gd name="T53" fmla="*/ 41 h 100"/>
                      <a:gd name="T54" fmla="*/ 41 w 189"/>
                      <a:gd name="T55" fmla="*/ 35 h 100"/>
                      <a:gd name="T56" fmla="*/ 25 w 189"/>
                      <a:gd name="T57" fmla="*/ 25 h 100"/>
                      <a:gd name="T58" fmla="*/ 9 w 189"/>
                      <a:gd name="T59" fmla="*/ 16 h 100"/>
                      <a:gd name="T60" fmla="*/ 0 w 189"/>
                      <a:gd name="T61" fmla="*/ 8 h 100"/>
                      <a:gd name="T62" fmla="*/ 11 w 189"/>
                      <a:gd name="T63" fmla="*/ 2 h 100"/>
                      <a:gd name="T64" fmla="*/ 11 w 189"/>
                      <a:gd name="T65" fmla="*/ 2 h 100"/>
                      <a:gd name="T66" fmla="*/ 23 w 189"/>
                      <a:gd name="T67" fmla="*/ 8 h 100"/>
                      <a:gd name="T68" fmla="*/ 29 w 189"/>
                      <a:gd name="T69" fmla="*/ 10 h 100"/>
                      <a:gd name="T70" fmla="*/ 36 w 189"/>
                      <a:gd name="T71" fmla="*/ 11 h 100"/>
                      <a:gd name="T72" fmla="*/ 43 w 189"/>
                      <a:gd name="T73" fmla="*/ 6 h 100"/>
                      <a:gd name="T74" fmla="*/ 148 w 189"/>
                      <a:gd name="T7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00">
                        <a:moveTo>
                          <a:pt x="148" y="0"/>
                        </a:moveTo>
                        <a:lnTo>
                          <a:pt x="164" y="34"/>
                        </a:lnTo>
                        <a:lnTo>
                          <a:pt x="157" y="36"/>
                        </a:lnTo>
                        <a:lnTo>
                          <a:pt x="159" y="37"/>
                        </a:lnTo>
                        <a:lnTo>
                          <a:pt x="164" y="39"/>
                        </a:lnTo>
                        <a:lnTo>
                          <a:pt x="189" y="88"/>
                        </a:lnTo>
                        <a:lnTo>
                          <a:pt x="109" y="100"/>
                        </a:lnTo>
                        <a:lnTo>
                          <a:pt x="109" y="100"/>
                        </a:lnTo>
                        <a:lnTo>
                          <a:pt x="98" y="97"/>
                        </a:lnTo>
                        <a:lnTo>
                          <a:pt x="98" y="97"/>
                        </a:lnTo>
                        <a:lnTo>
                          <a:pt x="95" y="98"/>
                        </a:lnTo>
                        <a:lnTo>
                          <a:pt x="91" y="98"/>
                        </a:lnTo>
                        <a:lnTo>
                          <a:pt x="91" y="98"/>
                        </a:lnTo>
                        <a:lnTo>
                          <a:pt x="89" y="92"/>
                        </a:lnTo>
                        <a:lnTo>
                          <a:pt x="84" y="86"/>
                        </a:lnTo>
                        <a:lnTo>
                          <a:pt x="77" y="74"/>
                        </a:lnTo>
                        <a:lnTo>
                          <a:pt x="77" y="70"/>
                        </a:lnTo>
                        <a:lnTo>
                          <a:pt x="77" y="70"/>
                        </a:lnTo>
                        <a:lnTo>
                          <a:pt x="73" y="70"/>
                        </a:lnTo>
                        <a:lnTo>
                          <a:pt x="68" y="68"/>
                        </a:lnTo>
                        <a:lnTo>
                          <a:pt x="68" y="68"/>
                        </a:lnTo>
                        <a:lnTo>
                          <a:pt x="66" y="67"/>
                        </a:lnTo>
                        <a:lnTo>
                          <a:pt x="66" y="67"/>
                        </a:lnTo>
                        <a:lnTo>
                          <a:pt x="61" y="55"/>
                        </a:lnTo>
                        <a:lnTo>
                          <a:pt x="52" y="43"/>
                        </a:lnTo>
                        <a:lnTo>
                          <a:pt x="54" y="41"/>
                        </a:lnTo>
                        <a:lnTo>
                          <a:pt x="54" y="41"/>
                        </a:lnTo>
                        <a:lnTo>
                          <a:pt x="41" y="35"/>
                        </a:lnTo>
                        <a:lnTo>
                          <a:pt x="25" y="25"/>
                        </a:lnTo>
                        <a:lnTo>
                          <a:pt x="9" y="16"/>
                        </a:lnTo>
                        <a:lnTo>
                          <a:pt x="0" y="8"/>
                        </a:lnTo>
                        <a:lnTo>
                          <a:pt x="11" y="2"/>
                        </a:lnTo>
                        <a:lnTo>
                          <a:pt x="11" y="2"/>
                        </a:lnTo>
                        <a:lnTo>
                          <a:pt x="23" y="8"/>
                        </a:lnTo>
                        <a:lnTo>
                          <a:pt x="29" y="10"/>
                        </a:lnTo>
                        <a:lnTo>
                          <a:pt x="36" y="11"/>
                        </a:lnTo>
                        <a:lnTo>
                          <a:pt x="43" y="6"/>
                        </a:lnTo>
                        <a:lnTo>
                          <a:pt x="148" y="0"/>
                        </a:lnTo>
                        <a:close/>
                      </a:path>
                    </a:pathLst>
                  </a:custGeom>
                  <a:gradFill flip="none" rotWithShape="1">
                    <a:gsLst>
                      <a:gs pos="0">
                        <a:srgbClr val="660066"/>
                      </a:gs>
                      <a:gs pos="100000">
                        <a:schemeClr val="tx1"/>
                      </a:gs>
                      <a:gs pos="81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81"/>
                  <p:cNvSpPr>
                    <a:spLocks/>
                  </p:cNvSpPr>
                  <p:nvPr/>
                </p:nvSpPr>
                <p:spPr bwMode="auto">
                  <a:xfrm rot="16200000">
                    <a:off x="8094476" y="1155461"/>
                    <a:ext cx="269560" cy="512248"/>
                  </a:xfrm>
                  <a:custGeom>
                    <a:avLst/>
                    <a:gdLst>
                      <a:gd name="T0" fmla="*/ 112 w 192"/>
                      <a:gd name="T1" fmla="*/ 0 h 194"/>
                      <a:gd name="T2" fmla="*/ 160 w 192"/>
                      <a:gd name="T3" fmla="*/ 103 h 194"/>
                      <a:gd name="T4" fmla="*/ 160 w 192"/>
                      <a:gd name="T5" fmla="*/ 106 h 194"/>
                      <a:gd name="T6" fmla="*/ 171 w 192"/>
                      <a:gd name="T7" fmla="*/ 106 h 194"/>
                      <a:gd name="T8" fmla="*/ 189 w 192"/>
                      <a:gd name="T9" fmla="*/ 116 h 194"/>
                      <a:gd name="T10" fmla="*/ 189 w 192"/>
                      <a:gd name="T11" fmla="*/ 124 h 194"/>
                      <a:gd name="T12" fmla="*/ 171 w 192"/>
                      <a:gd name="T13" fmla="*/ 127 h 194"/>
                      <a:gd name="T14" fmla="*/ 155 w 192"/>
                      <a:gd name="T15" fmla="*/ 136 h 194"/>
                      <a:gd name="T16" fmla="*/ 146 w 192"/>
                      <a:gd name="T17" fmla="*/ 133 h 194"/>
                      <a:gd name="T18" fmla="*/ 130 w 192"/>
                      <a:gd name="T19" fmla="*/ 127 h 194"/>
                      <a:gd name="T20" fmla="*/ 116 w 192"/>
                      <a:gd name="T21" fmla="*/ 125 h 194"/>
                      <a:gd name="T22" fmla="*/ 112 w 192"/>
                      <a:gd name="T23" fmla="*/ 125 h 194"/>
                      <a:gd name="T24" fmla="*/ 107 w 192"/>
                      <a:gd name="T25" fmla="*/ 137 h 194"/>
                      <a:gd name="T26" fmla="*/ 94 w 192"/>
                      <a:gd name="T27" fmla="*/ 146 h 194"/>
                      <a:gd name="T28" fmla="*/ 55 w 192"/>
                      <a:gd name="T29" fmla="*/ 160 h 194"/>
                      <a:gd name="T30" fmla="*/ 53 w 192"/>
                      <a:gd name="T31" fmla="*/ 173 h 194"/>
                      <a:gd name="T32" fmla="*/ 60 w 192"/>
                      <a:gd name="T33" fmla="*/ 182 h 194"/>
                      <a:gd name="T34" fmla="*/ 78 w 192"/>
                      <a:gd name="T35" fmla="*/ 186 h 194"/>
                      <a:gd name="T36" fmla="*/ 87 w 192"/>
                      <a:gd name="T37" fmla="*/ 179 h 194"/>
                      <a:gd name="T38" fmla="*/ 96 w 192"/>
                      <a:gd name="T39" fmla="*/ 172 h 194"/>
                      <a:gd name="T40" fmla="*/ 103 w 192"/>
                      <a:gd name="T41" fmla="*/ 172 h 194"/>
                      <a:gd name="T42" fmla="*/ 100 w 192"/>
                      <a:gd name="T43" fmla="*/ 179 h 194"/>
                      <a:gd name="T44" fmla="*/ 78 w 192"/>
                      <a:gd name="T45" fmla="*/ 188 h 194"/>
                      <a:gd name="T46" fmla="*/ 53 w 192"/>
                      <a:gd name="T47" fmla="*/ 194 h 194"/>
                      <a:gd name="T48" fmla="*/ 50 w 192"/>
                      <a:gd name="T49" fmla="*/ 188 h 194"/>
                      <a:gd name="T50" fmla="*/ 41 w 192"/>
                      <a:gd name="T51" fmla="*/ 182 h 194"/>
                      <a:gd name="T52" fmla="*/ 28 w 192"/>
                      <a:gd name="T53" fmla="*/ 169 h 194"/>
                      <a:gd name="T54" fmla="*/ 19 w 192"/>
                      <a:gd name="T55" fmla="*/ 160 h 194"/>
                      <a:gd name="T56" fmla="*/ 21 w 192"/>
                      <a:gd name="T57" fmla="*/ 158 h 194"/>
                      <a:gd name="T58" fmla="*/ 39 w 192"/>
                      <a:gd name="T59" fmla="*/ 157 h 194"/>
                      <a:gd name="T60" fmla="*/ 39 w 192"/>
                      <a:gd name="T61" fmla="*/ 155 h 194"/>
                      <a:gd name="T62" fmla="*/ 0 w 192"/>
                      <a:gd name="T63" fmla="*/ 141 h 194"/>
                      <a:gd name="T64" fmla="*/ 7 w 192"/>
                      <a:gd name="T65" fmla="*/ 139 h 194"/>
                      <a:gd name="T66" fmla="*/ 14 w 192"/>
                      <a:gd name="T67" fmla="*/ 134 h 194"/>
                      <a:gd name="T68" fmla="*/ 19 w 192"/>
                      <a:gd name="T69" fmla="*/ 131 h 194"/>
                      <a:gd name="T70" fmla="*/ 28 w 192"/>
                      <a:gd name="T71" fmla="*/ 129 h 194"/>
                      <a:gd name="T72" fmla="*/ 46 w 192"/>
                      <a:gd name="T73" fmla="*/ 116 h 194"/>
                      <a:gd name="T74" fmla="*/ 60 w 192"/>
                      <a:gd name="T75" fmla="*/ 110 h 194"/>
                      <a:gd name="T76" fmla="*/ 46 w 192"/>
                      <a:gd name="T77" fmla="*/ 75 h 194"/>
                      <a:gd name="T78" fmla="*/ 23 w 192"/>
                      <a:gd name="T79" fmla="*/ 39 h 194"/>
                      <a:gd name="T80" fmla="*/ 28 w 192"/>
                      <a:gd name="T81" fmla="*/ 36 h 194"/>
                      <a:gd name="T82" fmla="*/ 16 w 192"/>
                      <a:gd name="T8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4">
                        <a:moveTo>
                          <a:pt x="112" y="0"/>
                        </a:moveTo>
                        <a:lnTo>
                          <a:pt x="112" y="0"/>
                        </a:lnTo>
                        <a:lnTo>
                          <a:pt x="157" y="103"/>
                        </a:lnTo>
                        <a:lnTo>
                          <a:pt x="160" y="103"/>
                        </a:lnTo>
                        <a:lnTo>
                          <a:pt x="162" y="105"/>
                        </a:lnTo>
                        <a:lnTo>
                          <a:pt x="160" y="106"/>
                        </a:lnTo>
                        <a:lnTo>
                          <a:pt x="162" y="108"/>
                        </a:lnTo>
                        <a:lnTo>
                          <a:pt x="171" y="106"/>
                        </a:lnTo>
                        <a:lnTo>
                          <a:pt x="176" y="112"/>
                        </a:lnTo>
                        <a:lnTo>
                          <a:pt x="189" y="116"/>
                        </a:lnTo>
                        <a:lnTo>
                          <a:pt x="192" y="119"/>
                        </a:lnTo>
                        <a:lnTo>
                          <a:pt x="189" y="124"/>
                        </a:lnTo>
                        <a:lnTo>
                          <a:pt x="171" y="127"/>
                        </a:lnTo>
                        <a:lnTo>
                          <a:pt x="171" y="127"/>
                        </a:lnTo>
                        <a:lnTo>
                          <a:pt x="164" y="131"/>
                        </a:lnTo>
                        <a:lnTo>
                          <a:pt x="155" y="136"/>
                        </a:lnTo>
                        <a:lnTo>
                          <a:pt x="155" y="136"/>
                        </a:lnTo>
                        <a:lnTo>
                          <a:pt x="146" y="133"/>
                        </a:lnTo>
                        <a:lnTo>
                          <a:pt x="139" y="130"/>
                        </a:lnTo>
                        <a:lnTo>
                          <a:pt x="130" y="127"/>
                        </a:lnTo>
                        <a:lnTo>
                          <a:pt x="123" y="125"/>
                        </a:lnTo>
                        <a:lnTo>
                          <a:pt x="116" y="125"/>
                        </a:lnTo>
                        <a:lnTo>
                          <a:pt x="112" y="125"/>
                        </a:lnTo>
                        <a:lnTo>
                          <a:pt x="112" y="125"/>
                        </a:lnTo>
                        <a:lnTo>
                          <a:pt x="112" y="131"/>
                        </a:lnTo>
                        <a:lnTo>
                          <a:pt x="107" y="137"/>
                        </a:lnTo>
                        <a:lnTo>
                          <a:pt x="103" y="142"/>
                        </a:lnTo>
                        <a:lnTo>
                          <a:pt x="94" y="146"/>
                        </a:lnTo>
                        <a:lnTo>
                          <a:pt x="73" y="154"/>
                        </a:lnTo>
                        <a:lnTo>
                          <a:pt x="55" y="160"/>
                        </a:lnTo>
                        <a:lnTo>
                          <a:pt x="55" y="160"/>
                        </a:lnTo>
                        <a:lnTo>
                          <a:pt x="53" y="173"/>
                        </a:lnTo>
                        <a:lnTo>
                          <a:pt x="53" y="173"/>
                        </a:lnTo>
                        <a:lnTo>
                          <a:pt x="60" y="182"/>
                        </a:lnTo>
                        <a:lnTo>
                          <a:pt x="78" y="186"/>
                        </a:lnTo>
                        <a:lnTo>
                          <a:pt x="78" y="186"/>
                        </a:lnTo>
                        <a:lnTo>
                          <a:pt x="80" y="183"/>
                        </a:lnTo>
                        <a:lnTo>
                          <a:pt x="87" y="179"/>
                        </a:lnTo>
                        <a:lnTo>
                          <a:pt x="91" y="176"/>
                        </a:lnTo>
                        <a:lnTo>
                          <a:pt x="96" y="172"/>
                        </a:lnTo>
                        <a:lnTo>
                          <a:pt x="103" y="172"/>
                        </a:lnTo>
                        <a:lnTo>
                          <a:pt x="103" y="172"/>
                        </a:lnTo>
                        <a:lnTo>
                          <a:pt x="103" y="176"/>
                        </a:lnTo>
                        <a:lnTo>
                          <a:pt x="100" y="179"/>
                        </a:lnTo>
                        <a:lnTo>
                          <a:pt x="100" y="179"/>
                        </a:lnTo>
                        <a:lnTo>
                          <a:pt x="78" y="188"/>
                        </a:lnTo>
                        <a:lnTo>
                          <a:pt x="64" y="192"/>
                        </a:lnTo>
                        <a:lnTo>
                          <a:pt x="53" y="194"/>
                        </a:lnTo>
                        <a:lnTo>
                          <a:pt x="41" y="194"/>
                        </a:lnTo>
                        <a:lnTo>
                          <a:pt x="50" y="188"/>
                        </a:lnTo>
                        <a:lnTo>
                          <a:pt x="50" y="188"/>
                        </a:lnTo>
                        <a:lnTo>
                          <a:pt x="41" y="182"/>
                        </a:lnTo>
                        <a:lnTo>
                          <a:pt x="34" y="176"/>
                        </a:lnTo>
                        <a:lnTo>
                          <a:pt x="28" y="169"/>
                        </a:lnTo>
                        <a:lnTo>
                          <a:pt x="19" y="163"/>
                        </a:lnTo>
                        <a:lnTo>
                          <a:pt x="19" y="160"/>
                        </a:lnTo>
                        <a:lnTo>
                          <a:pt x="21" y="158"/>
                        </a:lnTo>
                        <a:lnTo>
                          <a:pt x="21" y="158"/>
                        </a:lnTo>
                        <a:lnTo>
                          <a:pt x="30" y="158"/>
                        </a:lnTo>
                        <a:lnTo>
                          <a:pt x="39" y="157"/>
                        </a:lnTo>
                        <a:lnTo>
                          <a:pt x="39" y="155"/>
                        </a:lnTo>
                        <a:lnTo>
                          <a:pt x="39" y="155"/>
                        </a:lnTo>
                        <a:lnTo>
                          <a:pt x="19" y="148"/>
                        </a:lnTo>
                        <a:lnTo>
                          <a:pt x="0" y="141"/>
                        </a:lnTo>
                        <a:lnTo>
                          <a:pt x="0" y="141"/>
                        </a:lnTo>
                        <a:lnTo>
                          <a:pt x="7" y="139"/>
                        </a:lnTo>
                        <a:lnTo>
                          <a:pt x="14" y="136"/>
                        </a:lnTo>
                        <a:lnTo>
                          <a:pt x="14" y="134"/>
                        </a:lnTo>
                        <a:lnTo>
                          <a:pt x="14" y="134"/>
                        </a:lnTo>
                        <a:lnTo>
                          <a:pt x="19" y="131"/>
                        </a:lnTo>
                        <a:lnTo>
                          <a:pt x="23" y="129"/>
                        </a:lnTo>
                        <a:lnTo>
                          <a:pt x="28" y="129"/>
                        </a:lnTo>
                        <a:lnTo>
                          <a:pt x="32" y="118"/>
                        </a:lnTo>
                        <a:lnTo>
                          <a:pt x="46" y="116"/>
                        </a:lnTo>
                        <a:lnTo>
                          <a:pt x="48" y="114"/>
                        </a:lnTo>
                        <a:lnTo>
                          <a:pt x="60" y="110"/>
                        </a:lnTo>
                        <a:lnTo>
                          <a:pt x="60" y="110"/>
                        </a:lnTo>
                        <a:lnTo>
                          <a:pt x="46" y="75"/>
                        </a:lnTo>
                        <a:lnTo>
                          <a:pt x="28" y="41"/>
                        </a:lnTo>
                        <a:lnTo>
                          <a:pt x="23" y="39"/>
                        </a:lnTo>
                        <a:lnTo>
                          <a:pt x="21" y="38"/>
                        </a:lnTo>
                        <a:lnTo>
                          <a:pt x="28" y="36"/>
                        </a:lnTo>
                        <a:lnTo>
                          <a:pt x="12" y="2"/>
                        </a:lnTo>
                        <a:lnTo>
                          <a:pt x="16" y="0"/>
                        </a:lnTo>
                        <a:lnTo>
                          <a:pt x="112" y="0"/>
                        </a:lnTo>
                        <a:close/>
                      </a:path>
                    </a:pathLst>
                  </a:custGeom>
                  <a:gradFill flip="none" rotWithShape="1">
                    <a:gsLst>
                      <a:gs pos="0">
                        <a:srgbClr val="660066"/>
                      </a:gs>
                      <a:gs pos="100000">
                        <a:schemeClr val="tx1"/>
                      </a:gs>
                      <a:gs pos="81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82"/>
                  <p:cNvSpPr>
                    <a:spLocks/>
                  </p:cNvSpPr>
                  <p:nvPr/>
                </p:nvSpPr>
                <p:spPr bwMode="auto">
                  <a:xfrm rot="16200000">
                    <a:off x="7908825" y="969487"/>
                    <a:ext cx="540524" cy="248202"/>
                  </a:xfrm>
                  <a:custGeom>
                    <a:avLst/>
                    <a:gdLst>
                      <a:gd name="T0" fmla="*/ 62 w 385"/>
                      <a:gd name="T1" fmla="*/ 88 h 94"/>
                      <a:gd name="T2" fmla="*/ 46 w 385"/>
                      <a:gd name="T3" fmla="*/ 81 h 94"/>
                      <a:gd name="T4" fmla="*/ 32 w 385"/>
                      <a:gd name="T5" fmla="*/ 77 h 94"/>
                      <a:gd name="T6" fmla="*/ 32 w 385"/>
                      <a:gd name="T7" fmla="*/ 74 h 94"/>
                      <a:gd name="T8" fmla="*/ 27 w 385"/>
                      <a:gd name="T9" fmla="*/ 72 h 94"/>
                      <a:gd name="T10" fmla="*/ 0 w 385"/>
                      <a:gd name="T11" fmla="*/ 8 h 94"/>
                      <a:gd name="T12" fmla="*/ 7 w 385"/>
                      <a:gd name="T13" fmla="*/ 6 h 94"/>
                      <a:gd name="T14" fmla="*/ 14 w 385"/>
                      <a:gd name="T15" fmla="*/ 2 h 94"/>
                      <a:gd name="T16" fmla="*/ 30 w 385"/>
                      <a:gd name="T17" fmla="*/ 4 h 94"/>
                      <a:gd name="T18" fmla="*/ 34 w 385"/>
                      <a:gd name="T19" fmla="*/ 6 h 94"/>
                      <a:gd name="T20" fmla="*/ 75 w 385"/>
                      <a:gd name="T21" fmla="*/ 1 h 94"/>
                      <a:gd name="T22" fmla="*/ 123 w 385"/>
                      <a:gd name="T23" fmla="*/ 0 h 94"/>
                      <a:gd name="T24" fmla="*/ 157 w 385"/>
                      <a:gd name="T25" fmla="*/ 4 h 94"/>
                      <a:gd name="T26" fmla="*/ 194 w 385"/>
                      <a:gd name="T27" fmla="*/ 7 h 94"/>
                      <a:gd name="T28" fmla="*/ 198 w 385"/>
                      <a:gd name="T29" fmla="*/ 6 h 94"/>
                      <a:gd name="T30" fmla="*/ 219 w 385"/>
                      <a:gd name="T31" fmla="*/ 5 h 94"/>
                      <a:gd name="T32" fmla="*/ 223 w 385"/>
                      <a:gd name="T33" fmla="*/ 6 h 94"/>
                      <a:gd name="T34" fmla="*/ 244 w 385"/>
                      <a:gd name="T35" fmla="*/ 18 h 94"/>
                      <a:gd name="T36" fmla="*/ 275 w 385"/>
                      <a:gd name="T37" fmla="*/ 25 h 94"/>
                      <a:gd name="T38" fmla="*/ 294 w 385"/>
                      <a:gd name="T39" fmla="*/ 18 h 94"/>
                      <a:gd name="T40" fmla="*/ 307 w 385"/>
                      <a:gd name="T41" fmla="*/ 19 h 94"/>
                      <a:gd name="T42" fmla="*/ 314 w 385"/>
                      <a:gd name="T43" fmla="*/ 19 h 94"/>
                      <a:gd name="T44" fmla="*/ 328 w 385"/>
                      <a:gd name="T45" fmla="*/ 17 h 94"/>
                      <a:gd name="T46" fmla="*/ 332 w 385"/>
                      <a:gd name="T47" fmla="*/ 16 h 94"/>
                      <a:gd name="T48" fmla="*/ 367 w 385"/>
                      <a:gd name="T49" fmla="*/ 16 h 94"/>
                      <a:gd name="T50" fmla="*/ 371 w 385"/>
                      <a:gd name="T51" fmla="*/ 20 h 94"/>
                      <a:gd name="T52" fmla="*/ 378 w 385"/>
                      <a:gd name="T53" fmla="*/ 26 h 94"/>
                      <a:gd name="T54" fmla="*/ 385 w 385"/>
                      <a:gd name="T55" fmla="*/ 32 h 94"/>
                      <a:gd name="T56" fmla="*/ 257 w 385"/>
                      <a:gd name="T57" fmla="*/ 57 h 94"/>
                      <a:gd name="T58" fmla="*/ 187 w 385"/>
                      <a:gd name="T59" fmla="*/ 69 h 94"/>
                      <a:gd name="T60" fmla="*/ 132 w 385"/>
                      <a:gd name="T61" fmla="*/ 74 h 94"/>
                      <a:gd name="T62" fmla="*/ 130 w 385"/>
                      <a:gd name="T63" fmla="*/ 74 h 94"/>
                      <a:gd name="T64" fmla="*/ 114 w 385"/>
                      <a:gd name="T65" fmla="*/ 85 h 94"/>
                      <a:gd name="T66" fmla="*/ 112 w 385"/>
                      <a:gd name="T67" fmla="*/ 87 h 94"/>
                      <a:gd name="T68" fmla="*/ 100 w 385"/>
                      <a:gd name="T69" fmla="*/ 88 h 94"/>
                      <a:gd name="T70" fmla="*/ 80 w 385"/>
                      <a:gd name="T71" fmla="*/ 94 h 94"/>
                      <a:gd name="T72" fmla="*/ 71 w 385"/>
                      <a:gd name="T73" fmla="*/ 92 h 94"/>
                      <a:gd name="T74" fmla="*/ 59 w 385"/>
                      <a:gd name="T75"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5" h="94">
                        <a:moveTo>
                          <a:pt x="59" y="93"/>
                        </a:moveTo>
                        <a:lnTo>
                          <a:pt x="62" y="88"/>
                        </a:lnTo>
                        <a:lnTo>
                          <a:pt x="59" y="85"/>
                        </a:lnTo>
                        <a:lnTo>
                          <a:pt x="46" y="81"/>
                        </a:lnTo>
                        <a:lnTo>
                          <a:pt x="41" y="75"/>
                        </a:lnTo>
                        <a:lnTo>
                          <a:pt x="32" y="77"/>
                        </a:lnTo>
                        <a:lnTo>
                          <a:pt x="30" y="75"/>
                        </a:lnTo>
                        <a:lnTo>
                          <a:pt x="32" y="74"/>
                        </a:lnTo>
                        <a:lnTo>
                          <a:pt x="30" y="72"/>
                        </a:lnTo>
                        <a:lnTo>
                          <a:pt x="27" y="72"/>
                        </a:lnTo>
                        <a:lnTo>
                          <a:pt x="0" y="8"/>
                        </a:lnTo>
                        <a:lnTo>
                          <a:pt x="0" y="8"/>
                        </a:lnTo>
                        <a:lnTo>
                          <a:pt x="5" y="8"/>
                        </a:lnTo>
                        <a:lnTo>
                          <a:pt x="7" y="6"/>
                        </a:lnTo>
                        <a:lnTo>
                          <a:pt x="14" y="2"/>
                        </a:lnTo>
                        <a:lnTo>
                          <a:pt x="14" y="2"/>
                        </a:lnTo>
                        <a:lnTo>
                          <a:pt x="25" y="4"/>
                        </a:lnTo>
                        <a:lnTo>
                          <a:pt x="30" y="4"/>
                        </a:lnTo>
                        <a:lnTo>
                          <a:pt x="34" y="6"/>
                        </a:lnTo>
                        <a:lnTo>
                          <a:pt x="34" y="6"/>
                        </a:lnTo>
                        <a:lnTo>
                          <a:pt x="50" y="4"/>
                        </a:lnTo>
                        <a:lnTo>
                          <a:pt x="75" y="1"/>
                        </a:lnTo>
                        <a:lnTo>
                          <a:pt x="123" y="0"/>
                        </a:lnTo>
                        <a:lnTo>
                          <a:pt x="123" y="0"/>
                        </a:lnTo>
                        <a:lnTo>
                          <a:pt x="139" y="1"/>
                        </a:lnTo>
                        <a:lnTo>
                          <a:pt x="157" y="4"/>
                        </a:lnTo>
                        <a:lnTo>
                          <a:pt x="175" y="6"/>
                        </a:lnTo>
                        <a:lnTo>
                          <a:pt x="194" y="7"/>
                        </a:lnTo>
                        <a:lnTo>
                          <a:pt x="194" y="7"/>
                        </a:lnTo>
                        <a:lnTo>
                          <a:pt x="198" y="6"/>
                        </a:lnTo>
                        <a:lnTo>
                          <a:pt x="205" y="5"/>
                        </a:lnTo>
                        <a:lnTo>
                          <a:pt x="219" y="5"/>
                        </a:lnTo>
                        <a:lnTo>
                          <a:pt x="219" y="5"/>
                        </a:lnTo>
                        <a:lnTo>
                          <a:pt x="223" y="6"/>
                        </a:lnTo>
                        <a:lnTo>
                          <a:pt x="232" y="11"/>
                        </a:lnTo>
                        <a:lnTo>
                          <a:pt x="244" y="18"/>
                        </a:lnTo>
                        <a:lnTo>
                          <a:pt x="275" y="25"/>
                        </a:lnTo>
                        <a:lnTo>
                          <a:pt x="275" y="25"/>
                        </a:lnTo>
                        <a:lnTo>
                          <a:pt x="287" y="20"/>
                        </a:lnTo>
                        <a:lnTo>
                          <a:pt x="294" y="18"/>
                        </a:lnTo>
                        <a:lnTo>
                          <a:pt x="301" y="18"/>
                        </a:lnTo>
                        <a:lnTo>
                          <a:pt x="307" y="19"/>
                        </a:lnTo>
                        <a:lnTo>
                          <a:pt x="307" y="19"/>
                        </a:lnTo>
                        <a:lnTo>
                          <a:pt x="314" y="19"/>
                        </a:lnTo>
                        <a:lnTo>
                          <a:pt x="321" y="18"/>
                        </a:lnTo>
                        <a:lnTo>
                          <a:pt x="328" y="17"/>
                        </a:lnTo>
                        <a:lnTo>
                          <a:pt x="332" y="16"/>
                        </a:lnTo>
                        <a:lnTo>
                          <a:pt x="332" y="16"/>
                        </a:lnTo>
                        <a:lnTo>
                          <a:pt x="360" y="19"/>
                        </a:lnTo>
                        <a:lnTo>
                          <a:pt x="367" y="16"/>
                        </a:lnTo>
                        <a:lnTo>
                          <a:pt x="371" y="17"/>
                        </a:lnTo>
                        <a:lnTo>
                          <a:pt x="371" y="20"/>
                        </a:lnTo>
                        <a:lnTo>
                          <a:pt x="380" y="23"/>
                        </a:lnTo>
                        <a:lnTo>
                          <a:pt x="378" y="26"/>
                        </a:lnTo>
                        <a:lnTo>
                          <a:pt x="378" y="30"/>
                        </a:lnTo>
                        <a:lnTo>
                          <a:pt x="385" y="32"/>
                        </a:lnTo>
                        <a:lnTo>
                          <a:pt x="385" y="32"/>
                        </a:lnTo>
                        <a:lnTo>
                          <a:pt x="257" y="57"/>
                        </a:lnTo>
                        <a:lnTo>
                          <a:pt x="221" y="63"/>
                        </a:lnTo>
                        <a:lnTo>
                          <a:pt x="187" y="69"/>
                        </a:lnTo>
                        <a:lnTo>
                          <a:pt x="155" y="73"/>
                        </a:lnTo>
                        <a:lnTo>
                          <a:pt x="132" y="74"/>
                        </a:lnTo>
                        <a:lnTo>
                          <a:pt x="130" y="74"/>
                        </a:lnTo>
                        <a:lnTo>
                          <a:pt x="130" y="74"/>
                        </a:lnTo>
                        <a:lnTo>
                          <a:pt x="118" y="81"/>
                        </a:lnTo>
                        <a:lnTo>
                          <a:pt x="114" y="85"/>
                        </a:lnTo>
                        <a:lnTo>
                          <a:pt x="112" y="87"/>
                        </a:lnTo>
                        <a:lnTo>
                          <a:pt x="112" y="87"/>
                        </a:lnTo>
                        <a:lnTo>
                          <a:pt x="107" y="88"/>
                        </a:lnTo>
                        <a:lnTo>
                          <a:pt x="100" y="88"/>
                        </a:lnTo>
                        <a:lnTo>
                          <a:pt x="80" y="94"/>
                        </a:lnTo>
                        <a:lnTo>
                          <a:pt x="80" y="94"/>
                        </a:lnTo>
                        <a:lnTo>
                          <a:pt x="75" y="93"/>
                        </a:lnTo>
                        <a:lnTo>
                          <a:pt x="71" y="92"/>
                        </a:lnTo>
                        <a:lnTo>
                          <a:pt x="59" y="93"/>
                        </a:lnTo>
                        <a:lnTo>
                          <a:pt x="59" y="93"/>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83"/>
                  <p:cNvSpPr>
                    <a:spLocks/>
                  </p:cNvSpPr>
                  <p:nvPr/>
                </p:nvSpPr>
                <p:spPr bwMode="auto">
                  <a:xfrm rot="16200000">
                    <a:off x="7962212" y="509209"/>
                    <a:ext cx="919593" cy="565057"/>
                  </a:xfrm>
                  <a:custGeom>
                    <a:avLst/>
                    <a:gdLst>
                      <a:gd name="T0" fmla="*/ 177 w 655"/>
                      <a:gd name="T1" fmla="*/ 25 h 214"/>
                      <a:gd name="T2" fmla="*/ 75 w 655"/>
                      <a:gd name="T3" fmla="*/ 41 h 214"/>
                      <a:gd name="T4" fmla="*/ 50 w 655"/>
                      <a:gd name="T5" fmla="*/ 42 h 214"/>
                      <a:gd name="T6" fmla="*/ 32 w 655"/>
                      <a:gd name="T7" fmla="*/ 55 h 214"/>
                      <a:gd name="T8" fmla="*/ 20 w 655"/>
                      <a:gd name="T9" fmla="*/ 56 h 214"/>
                      <a:gd name="T10" fmla="*/ 9 w 655"/>
                      <a:gd name="T11" fmla="*/ 65 h 214"/>
                      <a:gd name="T12" fmla="*/ 61 w 655"/>
                      <a:gd name="T13" fmla="*/ 70 h 214"/>
                      <a:gd name="T14" fmla="*/ 91 w 655"/>
                      <a:gd name="T15" fmla="*/ 79 h 214"/>
                      <a:gd name="T16" fmla="*/ 114 w 655"/>
                      <a:gd name="T17" fmla="*/ 74 h 214"/>
                      <a:gd name="T18" fmla="*/ 123 w 655"/>
                      <a:gd name="T19" fmla="*/ 92 h 214"/>
                      <a:gd name="T20" fmla="*/ 125 w 655"/>
                      <a:gd name="T21" fmla="*/ 95 h 214"/>
                      <a:gd name="T22" fmla="*/ 143 w 655"/>
                      <a:gd name="T23" fmla="*/ 96 h 214"/>
                      <a:gd name="T24" fmla="*/ 155 w 655"/>
                      <a:gd name="T25" fmla="*/ 111 h 214"/>
                      <a:gd name="T26" fmla="*/ 168 w 655"/>
                      <a:gd name="T27" fmla="*/ 119 h 214"/>
                      <a:gd name="T28" fmla="*/ 177 w 655"/>
                      <a:gd name="T29" fmla="*/ 125 h 214"/>
                      <a:gd name="T30" fmla="*/ 200 w 655"/>
                      <a:gd name="T31" fmla="*/ 126 h 214"/>
                      <a:gd name="T32" fmla="*/ 230 w 655"/>
                      <a:gd name="T33" fmla="*/ 132 h 214"/>
                      <a:gd name="T34" fmla="*/ 227 w 655"/>
                      <a:gd name="T35" fmla="*/ 143 h 214"/>
                      <a:gd name="T36" fmla="*/ 232 w 655"/>
                      <a:gd name="T37" fmla="*/ 146 h 214"/>
                      <a:gd name="T38" fmla="*/ 255 w 655"/>
                      <a:gd name="T39" fmla="*/ 155 h 214"/>
                      <a:gd name="T40" fmla="*/ 257 w 655"/>
                      <a:gd name="T41" fmla="*/ 172 h 214"/>
                      <a:gd name="T42" fmla="*/ 275 w 655"/>
                      <a:gd name="T43" fmla="*/ 178 h 214"/>
                      <a:gd name="T44" fmla="*/ 323 w 655"/>
                      <a:gd name="T45" fmla="*/ 204 h 214"/>
                      <a:gd name="T46" fmla="*/ 328 w 655"/>
                      <a:gd name="T47" fmla="*/ 212 h 214"/>
                      <a:gd name="T48" fmla="*/ 348 w 655"/>
                      <a:gd name="T49" fmla="*/ 213 h 214"/>
                      <a:gd name="T50" fmla="*/ 364 w 655"/>
                      <a:gd name="T51" fmla="*/ 207 h 214"/>
                      <a:gd name="T52" fmla="*/ 371 w 655"/>
                      <a:gd name="T53" fmla="*/ 208 h 214"/>
                      <a:gd name="T54" fmla="*/ 391 w 655"/>
                      <a:gd name="T55" fmla="*/ 204 h 214"/>
                      <a:gd name="T56" fmla="*/ 394 w 655"/>
                      <a:gd name="T57" fmla="*/ 195 h 214"/>
                      <a:gd name="T58" fmla="*/ 389 w 655"/>
                      <a:gd name="T59" fmla="*/ 188 h 214"/>
                      <a:gd name="T60" fmla="*/ 428 w 655"/>
                      <a:gd name="T61" fmla="*/ 178 h 214"/>
                      <a:gd name="T62" fmla="*/ 441 w 655"/>
                      <a:gd name="T63" fmla="*/ 178 h 214"/>
                      <a:gd name="T64" fmla="*/ 439 w 655"/>
                      <a:gd name="T65" fmla="*/ 172 h 214"/>
                      <a:gd name="T66" fmla="*/ 444 w 655"/>
                      <a:gd name="T67" fmla="*/ 159 h 214"/>
                      <a:gd name="T68" fmla="*/ 491 w 655"/>
                      <a:gd name="T69" fmla="*/ 149 h 214"/>
                      <a:gd name="T70" fmla="*/ 628 w 655"/>
                      <a:gd name="T71" fmla="*/ 128 h 214"/>
                      <a:gd name="T72" fmla="*/ 655 w 655"/>
                      <a:gd name="T73" fmla="*/ 103 h 214"/>
                      <a:gd name="T74" fmla="*/ 642 w 655"/>
                      <a:gd name="T75" fmla="*/ 91 h 214"/>
                      <a:gd name="T76" fmla="*/ 637 w 655"/>
                      <a:gd name="T77" fmla="*/ 84 h 214"/>
                      <a:gd name="T78" fmla="*/ 614 w 655"/>
                      <a:gd name="T79" fmla="*/ 67 h 214"/>
                      <a:gd name="T80" fmla="*/ 639 w 655"/>
                      <a:gd name="T81" fmla="*/ 61 h 214"/>
                      <a:gd name="T82" fmla="*/ 646 w 655"/>
                      <a:gd name="T83" fmla="*/ 55 h 214"/>
                      <a:gd name="T84" fmla="*/ 639 w 655"/>
                      <a:gd name="T85" fmla="*/ 47 h 214"/>
                      <a:gd name="T86" fmla="*/ 512 w 655"/>
                      <a:gd name="T87" fmla="*/ 28 h 214"/>
                      <a:gd name="T88" fmla="*/ 480 w 655"/>
                      <a:gd name="T89" fmla="*/ 31 h 214"/>
                      <a:gd name="T90" fmla="*/ 457 w 655"/>
                      <a:gd name="T91" fmla="*/ 23 h 214"/>
                      <a:gd name="T92" fmla="*/ 394 w 655"/>
                      <a:gd name="T93" fmla="*/ 28 h 214"/>
                      <a:gd name="T94" fmla="*/ 378 w 655"/>
                      <a:gd name="T95" fmla="*/ 27 h 214"/>
                      <a:gd name="T96" fmla="*/ 346 w 655"/>
                      <a:gd name="T97" fmla="*/ 16 h 214"/>
                      <a:gd name="T98" fmla="*/ 330 w 655"/>
                      <a:gd name="T99" fmla="*/ 13 h 214"/>
                      <a:gd name="T100" fmla="*/ 309 w 655"/>
                      <a:gd name="T101" fmla="*/ 13 h 214"/>
                      <a:gd name="T102" fmla="*/ 305 w 655"/>
                      <a:gd name="T10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5" h="214">
                        <a:moveTo>
                          <a:pt x="305" y="0"/>
                        </a:moveTo>
                        <a:lnTo>
                          <a:pt x="305" y="0"/>
                        </a:lnTo>
                        <a:lnTo>
                          <a:pt x="177" y="25"/>
                        </a:lnTo>
                        <a:lnTo>
                          <a:pt x="141" y="31"/>
                        </a:lnTo>
                        <a:lnTo>
                          <a:pt x="107" y="37"/>
                        </a:lnTo>
                        <a:lnTo>
                          <a:pt x="75" y="41"/>
                        </a:lnTo>
                        <a:lnTo>
                          <a:pt x="52" y="42"/>
                        </a:lnTo>
                        <a:lnTo>
                          <a:pt x="50" y="42"/>
                        </a:lnTo>
                        <a:lnTo>
                          <a:pt x="50" y="42"/>
                        </a:lnTo>
                        <a:lnTo>
                          <a:pt x="38" y="48"/>
                        </a:lnTo>
                        <a:lnTo>
                          <a:pt x="34" y="53"/>
                        </a:lnTo>
                        <a:lnTo>
                          <a:pt x="32" y="55"/>
                        </a:lnTo>
                        <a:lnTo>
                          <a:pt x="32" y="55"/>
                        </a:lnTo>
                        <a:lnTo>
                          <a:pt x="27" y="56"/>
                        </a:lnTo>
                        <a:lnTo>
                          <a:pt x="20" y="56"/>
                        </a:lnTo>
                        <a:lnTo>
                          <a:pt x="0" y="62"/>
                        </a:lnTo>
                        <a:lnTo>
                          <a:pt x="0" y="62"/>
                        </a:lnTo>
                        <a:lnTo>
                          <a:pt x="9" y="65"/>
                        </a:lnTo>
                        <a:lnTo>
                          <a:pt x="20" y="66"/>
                        </a:lnTo>
                        <a:lnTo>
                          <a:pt x="48" y="68"/>
                        </a:lnTo>
                        <a:lnTo>
                          <a:pt x="61" y="70"/>
                        </a:lnTo>
                        <a:lnTo>
                          <a:pt x="75" y="72"/>
                        </a:lnTo>
                        <a:lnTo>
                          <a:pt x="84" y="74"/>
                        </a:lnTo>
                        <a:lnTo>
                          <a:pt x="91" y="79"/>
                        </a:lnTo>
                        <a:lnTo>
                          <a:pt x="95" y="79"/>
                        </a:lnTo>
                        <a:lnTo>
                          <a:pt x="100" y="76"/>
                        </a:lnTo>
                        <a:lnTo>
                          <a:pt x="114" y="74"/>
                        </a:lnTo>
                        <a:lnTo>
                          <a:pt x="139" y="88"/>
                        </a:lnTo>
                        <a:lnTo>
                          <a:pt x="136" y="90"/>
                        </a:lnTo>
                        <a:lnTo>
                          <a:pt x="123" y="92"/>
                        </a:lnTo>
                        <a:lnTo>
                          <a:pt x="120" y="95"/>
                        </a:lnTo>
                        <a:lnTo>
                          <a:pt x="125" y="95"/>
                        </a:lnTo>
                        <a:lnTo>
                          <a:pt x="125" y="95"/>
                        </a:lnTo>
                        <a:lnTo>
                          <a:pt x="134" y="95"/>
                        </a:lnTo>
                        <a:lnTo>
                          <a:pt x="139" y="96"/>
                        </a:lnTo>
                        <a:lnTo>
                          <a:pt x="143" y="96"/>
                        </a:lnTo>
                        <a:lnTo>
                          <a:pt x="148" y="107"/>
                        </a:lnTo>
                        <a:lnTo>
                          <a:pt x="155" y="111"/>
                        </a:lnTo>
                        <a:lnTo>
                          <a:pt x="155" y="111"/>
                        </a:lnTo>
                        <a:lnTo>
                          <a:pt x="161" y="111"/>
                        </a:lnTo>
                        <a:lnTo>
                          <a:pt x="168" y="113"/>
                        </a:lnTo>
                        <a:lnTo>
                          <a:pt x="168" y="119"/>
                        </a:lnTo>
                        <a:lnTo>
                          <a:pt x="168" y="119"/>
                        </a:lnTo>
                        <a:lnTo>
                          <a:pt x="173" y="121"/>
                        </a:lnTo>
                        <a:lnTo>
                          <a:pt x="177" y="125"/>
                        </a:lnTo>
                        <a:lnTo>
                          <a:pt x="177" y="125"/>
                        </a:lnTo>
                        <a:lnTo>
                          <a:pt x="191" y="126"/>
                        </a:lnTo>
                        <a:lnTo>
                          <a:pt x="200" y="126"/>
                        </a:lnTo>
                        <a:lnTo>
                          <a:pt x="207" y="126"/>
                        </a:lnTo>
                        <a:lnTo>
                          <a:pt x="223" y="132"/>
                        </a:lnTo>
                        <a:lnTo>
                          <a:pt x="230" y="132"/>
                        </a:lnTo>
                        <a:lnTo>
                          <a:pt x="230" y="132"/>
                        </a:lnTo>
                        <a:lnTo>
                          <a:pt x="230" y="138"/>
                        </a:lnTo>
                        <a:lnTo>
                          <a:pt x="227" y="143"/>
                        </a:lnTo>
                        <a:lnTo>
                          <a:pt x="227" y="143"/>
                        </a:lnTo>
                        <a:lnTo>
                          <a:pt x="232" y="146"/>
                        </a:lnTo>
                        <a:lnTo>
                          <a:pt x="232" y="146"/>
                        </a:lnTo>
                        <a:lnTo>
                          <a:pt x="241" y="150"/>
                        </a:lnTo>
                        <a:lnTo>
                          <a:pt x="252" y="151"/>
                        </a:lnTo>
                        <a:lnTo>
                          <a:pt x="255" y="155"/>
                        </a:lnTo>
                        <a:lnTo>
                          <a:pt x="268" y="159"/>
                        </a:lnTo>
                        <a:lnTo>
                          <a:pt x="266" y="168"/>
                        </a:lnTo>
                        <a:lnTo>
                          <a:pt x="257" y="172"/>
                        </a:lnTo>
                        <a:lnTo>
                          <a:pt x="257" y="172"/>
                        </a:lnTo>
                        <a:lnTo>
                          <a:pt x="266" y="175"/>
                        </a:lnTo>
                        <a:lnTo>
                          <a:pt x="275" y="178"/>
                        </a:lnTo>
                        <a:lnTo>
                          <a:pt x="291" y="187"/>
                        </a:lnTo>
                        <a:lnTo>
                          <a:pt x="307" y="195"/>
                        </a:lnTo>
                        <a:lnTo>
                          <a:pt x="323" y="204"/>
                        </a:lnTo>
                        <a:lnTo>
                          <a:pt x="321" y="206"/>
                        </a:lnTo>
                        <a:lnTo>
                          <a:pt x="328" y="212"/>
                        </a:lnTo>
                        <a:lnTo>
                          <a:pt x="328" y="212"/>
                        </a:lnTo>
                        <a:lnTo>
                          <a:pt x="332" y="213"/>
                        </a:lnTo>
                        <a:lnTo>
                          <a:pt x="339" y="214"/>
                        </a:lnTo>
                        <a:lnTo>
                          <a:pt x="348" y="213"/>
                        </a:lnTo>
                        <a:lnTo>
                          <a:pt x="353" y="208"/>
                        </a:lnTo>
                        <a:lnTo>
                          <a:pt x="355" y="206"/>
                        </a:lnTo>
                        <a:lnTo>
                          <a:pt x="364" y="207"/>
                        </a:lnTo>
                        <a:lnTo>
                          <a:pt x="364" y="208"/>
                        </a:lnTo>
                        <a:lnTo>
                          <a:pt x="364" y="208"/>
                        </a:lnTo>
                        <a:lnTo>
                          <a:pt x="371" y="208"/>
                        </a:lnTo>
                        <a:lnTo>
                          <a:pt x="378" y="207"/>
                        </a:lnTo>
                        <a:lnTo>
                          <a:pt x="391" y="204"/>
                        </a:lnTo>
                        <a:lnTo>
                          <a:pt x="391" y="204"/>
                        </a:lnTo>
                        <a:lnTo>
                          <a:pt x="394" y="200"/>
                        </a:lnTo>
                        <a:lnTo>
                          <a:pt x="396" y="196"/>
                        </a:lnTo>
                        <a:lnTo>
                          <a:pt x="394" y="195"/>
                        </a:lnTo>
                        <a:lnTo>
                          <a:pt x="391" y="193"/>
                        </a:lnTo>
                        <a:lnTo>
                          <a:pt x="389" y="188"/>
                        </a:lnTo>
                        <a:lnTo>
                          <a:pt x="389" y="188"/>
                        </a:lnTo>
                        <a:lnTo>
                          <a:pt x="391" y="186"/>
                        </a:lnTo>
                        <a:lnTo>
                          <a:pt x="394" y="183"/>
                        </a:lnTo>
                        <a:lnTo>
                          <a:pt x="428" y="178"/>
                        </a:lnTo>
                        <a:lnTo>
                          <a:pt x="432" y="180"/>
                        </a:lnTo>
                        <a:lnTo>
                          <a:pt x="439" y="180"/>
                        </a:lnTo>
                        <a:lnTo>
                          <a:pt x="441" y="178"/>
                        </a:lnTo>
                        <a:lnTo>
                          <a:pt x="441" y="174"/>
                        </a:lnTo>
                        <a:lnTo>
                          <a:pt x="439" y="172"/>
                        </a:lnTo>
                        <a:lnTo>
                          <a:pt x="439" y="172"/>
                        </a:lnTo>
                        <a:lnTo>
                          <a:pt x="444" y="166"/>
                        </a:lnTo>
                        <a:lnTo>
                          <a:pt x="444" y="163"/>
                        </a:lnTo>
                        <a:lnTo>
                          <a:pt x="444" y="159"/>
                        </a:lnTo>
                        <a:lnTo>
                          <a:pt x="448" y="157"/>
                        </a:lnTo>
                        <a:lnTo>
                          <a:pt x="448" y="157"/>
                        </a:lnTo>
                        <a:lnTo>
                          <a:pt x="491" y="149"/>
                        </a:lnTo>
                        <a:lnTo>
                          <a:pt x="537" y="141"/>
                        </a:lnTo>
                        <a:lnTo>
                          <a:pt x="628" y="128"/>
                        </a:lnTo>
                        <a:lnTo>
                          <a:pt x="628" y="128"/>
                        </a:lnTo>
                        <a:lnTo>
                          <a:pt x="644" y="114"/>
                        </a:lnTo>
                        <a:lnTo>
                          <a:pt x="653" y="107"/>
                        </a:lnTo>
                        <a:lnTo>
                          <a:pt x="655" y="103"/>
                        </a:lnTo>
                        <a:lnTo>
                          <a:pt x="655" y="100"/>
                        </a:lnTo>
                        <a:lnTo>
                          <a:pt x="655" y="95"/>
                        </a:lnTo>
                        <a:lnTo>
                          <a:pt x="642" y="91"/>
                        </a:lnTo>
                        <a:lnTo>
                          <a:pt x="642" y="91"/>
                        </a:lnTo>
                        <a:lnTo>
                          <a:pt x="642" y="88"/>
                        </a:lnTo>
                        <a:lnTo>
                          <a:pt x="637" y="84"/>
                        </a:lnTo>
                        <a:lnTo>
                          <a:pt x="628" y="77"/>
                        </a:lnTo>
                        <a:lnTo>
                          <a:pt x="617" y="70"/>
                        </a:lnTo>
                        <a:lnTo>
                          <a:pt x="614" y="67"/>
                        </a:lnTo>
                        <a:lnTo>
                          <a:pt x="612" y="65"/>
                        </a:lnTo>
                        <a:lnTo>
                          <a:pt x="623" y="60"/>
                        </a:lnTo>
                        <a:lnTo>
                          <a:pt x="639" y="61"/>
                        </a:lnTo>
                        <a:lnTo>
                          <a:pt x="646" y="59"/>
                        </a:lnTo>
                        <a:lnTo>
                          <a:pt x="646" y="55"/>
                        </a:lnTo>
                        <a:lnTo>
                          <a:pt x="646" y="55"/>
                        </a:lnTo>
                        <a:lnTo>
                          <a:pt x="644" y="52"/>
                        </a:lnTo>
                        <a:lnTo>
                          <a:pt x="639" y="47"/>
                        </a:lnTo>
                        <a:lnTo>
                          <a:pt x="639" y="47"/>
                        </a:lnTo>
                        <a:lnTo>
                          <a:pt x="569" y="35"/>
                        </a:lnTo>
                        <a:lnTo>
                          <a:pt x="528" y="29"/>
                        </a:lnTo>
                        <a:lnTo>
                          <a:pt x="512" y="28"/>
                        </a:lnTo>
                        <a:lnTo>
                          <a:pt x="503" y="27"/>
                        </a:lnTo>
                        <a:lnTo>
                          <a:pt x="494" y="31"/>
                        </a:lnTo>
                        <a:lnTo>
                          <a:pt x="480" y="31"/>
                        </a:lnTo>
                        <a:lnTo>
                          <a:pt x="480" y="31"/>
                        </a:lnTo>
                        <a:lnTo>
                          <a:pt x="469" y="28"/>
                        </a:lnTo>
                        <a:lnTo>
                          <a:pt x="457" y="23"/>
                        </a:lnTo>
                        <a:lnTo>
                          <a:pt x="407" y="30"/>
                        </a:lnTo>
                        <a:lnTo>
                          <a:pt x="407" y="30"/>
                        </a:lnTo>
                        <a:lnTo>
                          <a:pt x="394" y="28"/>
                        </a:lnTo>
                        <a:lnTo>
                          <a:pt x="384" y="27"/>
                        </a:lnTo>
                        <a:lnTo>
                          <a:pt x="378" y="27"/>
                        </a:lnTo>
                        <a:lnTo>
                          <a:pt x="378" y="27"/>
                        </a:lnTo>
                        <a:lnTo>
                          <a:pt x="364" y="21"/>
                        </a:lnTo>
                        <a:lnTo>
                          <a:pt x="355" y="18"/>
                        </a:lnTo>
                        <a:lnTo>
                          <a:pt x="346" y="16"/>
                        </a:lnTo>
                        <a:lnTo>
                          <a:pt x="332" y="19"/>
                        </a:lnTo>
                        <a:lnTo>
                          <a:pt x="330" y="19"/>
                        </a:lnTo>
                        <a:lnTo>
                          <a:pt x="330" y="13"/>
                        </a:lnTo>
                        <a:lnTo>
                          <a:pt x="316" y="15"/>
                        </a:lnTo>
                        <a:lnTo>
                          <a:pt x="309" y="13"/>
                        </a:lnTo>
                        <a:lnTo>
                          <a:pt x="309" y="13"/>
                        </a:lnTo>
                        <a:lnTo>
                          <a:pt x="309" y="10"/>
                        </a:lnTo>
                        <a:lnTo>
                          <a:pt x="312" y="6"/>
                        </a:lnTo>
                        <a:lnTo>
                          <a:pt x="305"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85"/>
                  <p:cNvSpPr>
                    <a:spLocks/>
                  </p:cNvSpPr>
                  <p:nvPr/>
                </p:nvSpPr>
                <p:spPr bwMode="auto">
                  <a:xfrm rot="16200000">
                    <a:off x="7741962" y="1010086"/>
                    <a:ext cx="491385" cy="266686"/>
                  </a:xfrm>
                  <a:custGeom>
                    <a:avLst/>
                    <a:gdLst>
                      <a:gd name="T0" fmla="*/ 307 w 350"/>
                      <a:gd name="T1" fmla="*/ 0 h 101"/>
                      <a:gd name="T2" fmla="*/ 293 w 350"/>
                      <a:gd name="T3" fmla="*/ 3 h 101"/>
                      <a:gd name="T4" fmla="*/ 284 w 350"/>
                      <a:gd name="T5" fmla="*/ 2 h 101"/>
                      <a:gd name="T6" fmla="*/ 280 w 350"/>
                      <a:gd name="T7" fmla="*/ 4 h 101"/>
                      <a:gd name="T8" fmla="*/ 280 w 350"/>
                      <a:gd name="T9" fmla="*/ 4 h 101"/>
                      <a:gd name="T10" fmla="*/ 268 w 350"/>
                      <a:gd name="T11" fmla="*/ 5 h 101"/>
                      <a:gd name="T12" fmla="*/ 246 w 350"/>
                      <a:gd name="T13" fmla="*/ 9 h 101"/>
                      <a:gd name="T14" fmla="*/ 223 w 350"/>
                      <a:gd name="T15" fmla="*/ 14 h 101"/>
                      <a:gd name="T16" fmla="*/ 205 w 350"/>
                      <a:gd name="T17" fmla="*/ 16 h 101"/>
                      <a:gd name="T18" fmla="*/ 191 w 350"/>
                      <a:gd name="T19" fmla="*/ 11 h 101"/>
                      <a:gd name="T20" fmla="*/ 191 w 350"/>
                      <a:gd name="T21" fmla="*/ 11 h 101"/>
                      <a:gd name="T22" fmla="*/ 180 w 350"/>
                      <a:gd name="T23" fmla="*/ 13 h 101"/>
                      <a:gd name="T24" fmla="*/ 164 w 350"/>
                      <a:gd name="T25" fmla="*/ 15 h 101"/>
                      <a:gd name="T26" fmla="*/ 136 w 350"/>
                      <a:gd name="T27" fmla="*/ 21 h 101"/>
                      <a:gd name="T28" fmla="*/ 118 w 350"/>
                      <a:gd name="T29" fmla="*/ 20 h 101"/>
                      <a:gd name="T30" fmla="*/ 111 w 350"/>
                      <a:gd name="T31" fmla="*/ 22 h 101"/>
                      <a:gd name="T32" fmla="*/ 111 w 350"/>
                      <a:gd name="T33" fmla="*/ 23 h 101"/>
                      <a:gd name="T34" fmla="*/ 116 w 350"/>
                      <a:gd name="T35" fmla="*/ 23 h 101"/>
                      <a:gd name="T36" fmla="*/ 118 w 350"/>
                      <a:gd name="T37" fmla="*/ 27 h 101"/>
                      <a:gd name="T38" fmla="*/ 118 w 350"/>
                      <a:gd name="T39" fmla="*/ 27 h 101"/>
                      <a:gd name="T40" fmla="*/ 109 w 350"/>
                      <a:gd name="T41" fmla="*/ 29 h 101"/>
                      <a:gd name="T42" fmla="*/ 98 w 350"/>
                      <a:gd name="T43" fmla="*/ 32 h 101"/>
                      <a:gd name="T44" fmla="*/ 68 w 350"/>
                      <a:gd name="T45" fmla="*/ 35 h 101"/>
                      <a:gd name="T46" fmla="*/ 32 w 350"/>
                      <a:gd name="T47" fmla="*/ 39 h 101"/>
                      <a:gd name="T48" fmla="*/ 16 w 350"/>
                      <a:gd name="T49" fmla="*/ 41 h 101"/>
                      <a:gd name="T50" fmla="*/ 0 w 350"/>
                      <a:gd name="T51" fmla="*/ 45 h 101"/>
                      <a:gd name="T52" fmla="*/ 18 w 350"/>
                      <a:gd name="T53" fmla="*/ 84 h 101"/>
                      <a:gd name="T54" fmla="*/ 18 w 350"/>
                      <a:gd name="T55" fmla="*/ 84 h 101"/>
                      <a:gd name="T56" fmla="*/ 23 w 350"/>
                      <a:gd name="T57" fmla="*/ 84 h 101"/>
                      <a:gd name="T58" fmla="*/ 25 w 350"/>
                      <a:gd name="T59" fmla="*/ 82 h 101"/>
                      <a:gd name="T60" fmla="*/ 32 w 350"/>
                      <a:gd name="T61" fmla="*/ 78 h 101"/>
                      <a:gd name="T62" fmla="*/ 32 w 350"/>
                      <a:gd name="T63" fmla="*/ 78 h 101"/>
                      <a:gd name="T64" fmla="*/ 43 w 350"/>
                      <a:gd name="T65" fmla="*/ 80 h 101"/>
                      <a:gd name="T66" fmla="*/ 48 w 350"/>
                      <a:gd name="T67" fmla="*/ 80 h 101"/>
                      <a:gd name="T68" fmla="*/ 52 w 350"/>
                      <a:gd name="T69" fmla="*/ 82 h 101"/>
                      <a:gd name="T70" fmla="*/ 52 w 350"/>
                      <a:gd name="T71" fmla="*/ 82 h 101"/>
                      <a:gd name="T72" fmla="*/ 68 w 350"/>
                      <a:gd name="T73" fmla="*/ 80 h 101"/>
                      <a:gd name="T74" fmla="*/ 93 w 350"/>
                      <a:gd name="T75" fmla="*/ 77 h 101"/>
                      <a:gd name="T76" fmla="*/ 141 w 350"/>
                      <a:gd name="T77" fmla="*/ 76 h 101"/>
                      <a:gd name="T78" fmla="*/ 141 w 350"/>
                      <a:gd name="T79" fmla="*/ 76 h 101"/>
                      <a:gd name="T80" fmla="*/ 157 w 350"/>
                      <a:gd name="T81" fmla="*/ 77 h 101"/>
                      <a:gd name="T82" fmla="*/ 175 w 350"/>
                      <a:gd name="T83" fmla="*/ 80 h 101"/>
                      <a:gd name="T84" fmla="*/ 193 w 350"/>
                      <a:gd name="T85" fmla="*/ 82 h 101"/>
                      <a:gd name="T86" fmla="*/ 212 w 350"/>
                      <a:gd name="T87" fmla="*/ 83 h 101"/>
                      <a:gd name="T88" fmla="*/ 212 w 350"/>
                      <a:gd name="T89" fmla="*/ 83 h 101"/>
                      <a:gd name="T90" fmla="*/ 216 w 350"/>
                      <a:gd name="T91" fmla="*/ 82 h 101"/>
                      <a:gd name="T92" fmla="*/ 223 w 350"/>
                      <a:gd name="T93" fmla="*/ 81 h 101"/>
                      <a:gd name="T94" fmla="*/ 237 w 350"/>
                      <a:gd name="T95" fmla="*/ 81 h 101"/>
                      <a:gd name="T96" fmla="*/ 237 w 350"/>
                      <a:gd name="T97" fmla="*/ 81 h 101"/>
                      <a:gd name="T98" fmla="*/ 241 w 350"/>
                      <a:gd name="T99" fmla="*/ 82 h 101"/>
                      <a:gd name="T100" fmla="*/ 250 w 350"/>
                      <a:gd name="T101" fmla="*/ 87 h 101"/>
                      <a:gd name="T102" fmla="*/ 262 w 350"/>
                      <a:gd name="T103" fmla="*/ 94 h 101"/>
                      <a:gd name="T104" fmla="*/ 293 w 350"/>
                      <a:gd name="T105" fmla="*/ 101 h 101"/>
                      <a:gd name="T106" fmla="*/ 293 w 350"/>
                      <a:gd name="T107" fmla="*/ 101 h 101"/>
                      <a:gd name="T108" fmla="*/ 305 w 350"/>
                      <a:gd name="T109" fmla="*/ 96 h 101"/>
                      <a:gd name="T110" fmla="*/ 312 w 350"/>
                      <a:gd name="T111" fmla="*/ 94 h 101"/>
                      <a:gd name="T112" fmla="*/ 319 w 350"/>
                      <a:gd name="T113" fmla="*/ 94 h 101"/>
                      <a:gd name="T114" fmla="*/ 325 w 350"/>
                      <a:gd name="T115" fmla="*/ 95 h 101"/>
                      <a:gd name="T116" fmla="*/ 325 w 350"/>
                      <a:gd name="T117" fmla="*/ 95 h 101"/>
                      <a:gd name="T118" fmla="*/ 339 w 350"/>
                      <a:gd name="T119" fmla="*/ 94 h 101"/>
                      <a:gd name="T120" fmla="*/ 350 w 350"/>
                      <a:gd name="T121" fmla="*/ 92 h 101"/>
                      <a:gd name="T122" fmla="*/ 307 w 350"/>
                      <a:gd name="T1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0" h="101">
                        <a:moveTo>
                          <a:pt x="307" y="0"/>
                        </a:moveTo>
                        <a:lnTo>
                          <a:pt x="293" y="3"/>
                        </a:lnTo>
                        <a:lnTo>
                          <a:pt x="284" y="2"/>
                        </a:lnTo>
                        <a:lnTo>
                          <a:pt x="280" y="4"/>
                        </a:lnTo>
                        <a:lnTo>
                          <a:pt x="280" y="4"/>
                        </a:lnTo>
                        <a:lnTo>
                          <a:pt x="268" y="5"/>
                        </a:lnTo>
                        <a:lnTo>
                          <a:pt x="246" y="9"/>
                        </a:lnTo>
                        <a:lnTo>
                          <a:pt x="223" y="14"/>
                        </a:lnTo>
                        <a:lnTo>
                          <a:pt x="205" y="16"/>
                        </a:lnTo>
                        <a:lnTo>
                          <a:pt x="191" y="11"/>
                        </a:lnTo>
                        <a:lnTo>
                          <a:pt x="191" y="11"/>
                        </a:lnTo>
                        <a:lnTo>
                          <a:pt x="180" y="13"/>
                        </a:lnTo>
                        <a:lnTo>
                          <a:pt x="164" y="15"/>
                        </a:lnTo>
                        <a:lnTo>
                          <a:pt x="136" y="21"/>
                        </a:lnTo>
                        <a:lnTo>
                          <a:pt x="118" y="20"/>
                        </a:lnTo>
                        <a:lnTo>
                          <a:pt x="111" y="22"/>
                        </a:lnTo>
                        <a:lnTo>
                          <a:pt x="111" y="23"/>
                        </a:lnTo>
                        <a:lnTo>
                          <a:pt x="116" y="23"/>
                        </a:lnTo>
                        <a:lnTo>
                          <a:pt x="118" y="27"/>
                        </a:lnTo>
                        <a:lnTo>
                          <a:pt x="118" y="27"/>
                        </a:lnTo>
                        <a:lnTo>
                          <a:pt x="109" y="29"/>
                        </a:lnTo>
                        <a:lnTo>
                          <a:pt x="98" y="32"/>
                        </a:lnTo>
                        <a:lnTo>
                          <a:pt x="68" y="35"/>
                        </a:lnTo>
                        <a:lnTo>
                          <a:pt x="32" y="39"/>
                        </a:lnTo>
                        <a:lnTo>
                          <a:pt x="16" y="41"/>
                        </a:lnTo>
                        <a:lnTo>
                          <a:pt x="0" y="45"/>
                        </a:lnTo>
                        <a:lnTo>
                          <a:pt x="18" y="84"/>
                        </a:lnTo>
                        <a:lnTo>
                          <a:pt x="18" y="84"/>
                        </a:lnTo>
                        <a:lnTo>
                          <a:pt x="23" y="84"/>
                        </a:lnTo>
                        <a:lnTo>
                          <a:pt x="25" y="82"/>
                        </a:lnTo>
                        <a:lnTo>
                          <a:pt x="32" y="78"/>
                        </a:lnTo>
                        <a:lnTo>
                          <a:pt x="32" y="78"/>
                        </a:lnTo>
                        <a:lnTo>
                          <a:pt x="43" y="80"/>
                        </a:lnTo>
                        <a:lnTo>
                          <a:pt x="48" y="80"/>
                        </a:lnTo>
                        <a:lnTo>
                          <a:pt x="52" y="82"/>
                        </a:lnTo>
                        <a:lnTo>
                          <a:pt x="52" y="82"/>
                        </a:lnTo>
                        <a:lnTo>
                          <a:pt x="68" y="80"/>
                        </a:lnTo>
                        <a:lnTo>
                          <a:pt x="93" y="77"/>
                        </a:lnTo>
                        <a:lnTo>
                          <a:pt x="141" y="76"/>
                        </a:lnTo>
                        <a:lnTo>
                          <a:pt x="141" y="76"/>
                        </a:lnTo>
                        <a:lnTo>
                          <a:pt x="157" y="77"/>
                        </a:lnTo>
                        <a:lnTo>
                          <a:pt x="175" y="80"/>
                        </a:lnTo>
                        <a:lnTo>
                          <a:pt x="193" y="82"/>
                        </a:lnTo>
                        <a:lnTo>
                          <a:pt x="212" y="83"/>
                        </a:lnTo>
                        <a:lnTo>
                          <a:pt x="212" y="83"/>
                        </a:lnTo>
                        <a:lnTo>
                          <a:pt x="216" y="82"/>
                        </a:lnTo>
                        <a:lnTo>
                          <a:pt x="223" y="81"/>
                        </a:lnTo>
                        <a:lnTo>
                          <a:pt x="237" y="81"/>
                        </a:lnTo>
                        <a:lnTo>
                          <a:pt x="237" y="81"/>
                        </a:lnTo>
                        <a:lnTo>
                          <a:pt x="241" y="82"/>
                        </a:lnTo>
                        <a:lnTo>
                          <a:pt x="250" y="87"/>
                        </a:lnTo>
                        <a:lnTo>
                          <a:pt x="262" y="94"/>
                        </a:lnTo>
                        <a:lnTo>
                          <a:pt x="293" y="101"/>
                        </a:lnTo>
                        <a:lnTo>
                          <a:pt x="293" y="101"/>
                        </a:lnTo>
                        <a:lnTo>
                          <a:pt x="305" y="96"/>
                        </a:lnTo>
                        <a:lnTo>
                          <a:pt x="312" y="94"/>
                        </a:lnTo>
                        <a:lnTo>
                          <a:pt x="319" y="94"/>
                        </a:lnTo>
                        <a:lnTo>
                          <a:pt x="325" y="95"/>
                        </a:lnTo>
                        <a:lnTo>
                          <a:pt x="325" y="95"/>
                        </a:lnTo>
                        <a:lnTo>
                          <a:pt x="339" y="94"/>
                        </a:lnTo>
                        <a:lnTo>
                          <a:pt x="350" y="92"/>
                        </a:lnTo>
                        <a:lnTo>
                          <a:pt x="307"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88" name="Freeform 5"/>
            <p:cNvSpPr>
              <a:spLocks/>
            </p:cNvSpPr>
            <p:nvPr/>
          </p:nvSpPr>
          <p:spPr bwMode="auto">
            <a:xfrm rot="16200000">
              <a:off x="1157237" y="4205641"/>
              <a:ext cx="1231815" cy="1493892"/>
            </a:xfrm>
            <a:custGeom>
              <a:avLst/>
              <a:gdLst>
                <a:gd name="T0" fmla="*/ 917 w 1101"/>
                <a:gd name="T1" fmla="*/ 41 h 683"/>
                <a:gd name="T2" fmla="*/ 860 w 1101"/>
                <a:gd name="T3" fmla="*/ 63 h 683"/>
                <a:gd name="T4" fmla="*/ 758 w 1101"/>
                <a:gd name="T5" fmla="*/ 92 h 683"/>
                <a:gd name="T6" fmla="*/ 803 w 1101"/>
                <a:gd name="T7" fmla="*/ 65 h 683"/>
                <a:gd name="T8" fmla="*/ 758 w 1101"/>
                <a:gd name="T9" fmla="*/ 0 h 683"/>
                <a:gd name="T10" fmla="*/ 683 w 1101"/>
                <a:gd name="T11" fmla="*/ 18 h 683"/>
                <a:gd name="T12" fmla="*/ 658 w 1101"/>
                <a:gd name="T13" fmla="*/ 45 h 683"/>
                <a:gd name="T14" fmla="*/ 683 w 1101"/>
                <a:gd name="T15" fmla="*/ 99 h 683"/>
                <a:gd name="T16" fmla="*/ 571 w 1101"/>
                <a:gd name="T17" fmla="*/ 75 h 683"/>
                <a:gd name="T18" fmla="*/ 583 w 1101"/>
                <a:gd name="T19" fmla="*/ 47 h 683"/>
                <a:gd name="T20" fmla="*/ 528 w 1101"/>
                <a:gd name="T21" fmla="*/ 30 h 683"/>
                <a:gd name="T22" fmla="*/ 428 w 1101"/>
                <a:gd name="T23" fmla="*/ 23 h 683"/>
                <a:gd name="T24" fmla="*/ 362 w 1101"/>
                <a:gd name="T25" fmla="*/ 69 h 683"/>
                <a:gd name="T26" fmla="*/ 275 w 1101"/>
                <a:gd name="T27" fmla="*/ 81 h 683"/>
                <a:gd name="T28" fmla="*/ 284 w 1101"/>
                <a:gd name="T29" fmla="*/ 161 h 683"/>
                <a:gd name="T30" fmla="*/ 243 w 1101"/>
                <a:gd name="T31" fmla="*/ 152 h 683"/>
                <a:gd name="T32" fmla="*/ 196 w 1101"/>
                <a:gd name="T33" fmla="*/ 151 h 683"/>
                <a:gd name="T34" fmla="*/ 148 w 1101"/>
                <a:gd name="T35" fmla="*/ 115 h 683"/>
                <a:gd name="T36" fmla="*/ 102 w 1101"/>
                <a:gd name="T37" fmla="*/ 92 h 683"/>
                <a:gd name="T38" fmla="*/ 86 w 1101"/>
                <a:gd name="T39" fmla="*/ 69 h 683"/>
                <a:gd name="T40" fmla="*/ 57 w 1101"/>
                <a:gd name="T41" fmla="*/ 51 h 683"/>
                <a:gd name="T42" fmla="*/ 36 w 1101"/>
                <a:gd name="T43" fmla="*/ 26 h 683"/>
                <a:gd name="T44" fmla="*/ 9 w 1101"/>
                <a:gd name="T45" fmla="*/ 0 h 683"/>
                <a:gd name="T46" fmla="*/ 25 w 1101"/>
                <a:gd name="T47" fmla="*/ 47 h 683"/>
                <a:gd name="T48" fmla="*/ 105 w 1101"/>
                <a:gd name="T49" fmla="*/ 128 h 683"/>
                <a:gd name="T50" fmla="*/ 221 w 1101"/>
                <a:gd name="T51" fmla="*/ 200 h 683"/>
                <a:gd name="T52" fmla="*/ 284 w 1101"/>
                <a:gd name="T53" fmla="*/ 228 h 683"/>
                <a:gd name="T54" fmla="*/ 296 w 1101"/>
                <a:gd name="T55" fmla="*/ 214 h 683"/>
                <a:gd name="T56" fmla="*/ 407 w 1101"/>
                <a:gd name="T57" fmla="*/ 255 h 683"/>
                <a:gd name="T58" fmla="*/ 448 w 1101"/>
                <a:gd name="T59" fmla="*/ 275 h 683"/>
                <a:gd name="T60" fmla="*/ 407 w 1101"/>
                <a:gd name="T61" fmla="*/ 261 h 683"/>
                <a:gd name="T62" fmla="*/ 330 w 1101"/>
                <a:gd name="T63" fmla="*/ 255 h 683"/>
                <a:gd name="T64" fmla="*/ 332 w 1101"/>
                <a:gd name="T65" fmla="*/ 271 h 683"/>
                <a:gd name="T66" fmla="*/ 371 w 1101"/>
                <a:gd name="T67" fmla="*/ 306 h 683"/>
                <a:gd name="T68" fmla="*/ 428 w 1101"/>
                <a:gd name="T69" fmla="*/ 312 h 683"/>
                <a:gd name="T70" fmla="*/ 416 w 1101"/>
                <a:gd name="T71" fmla="*/ 423 h 683"/>
                <a:gd name="T72" fmla="*/ 410 w 1101"/>
                <a:gd name="T73" fmla="*/ 434 h 683"/>
                <a:gd name="T74" fmla="*/ 407 w 1101"/>
                <a:gd name="T75" fmla="*/ 459 h 683"/>
                <a:gd name="T76" fmla="*/ 394 w 1101"/>
                <a:gd name="T77" fmla="*/ 479 h 683"/>
                <a:gd name="T78" fmla="*/ 350 w 1101"/>
                <a:gd name="T79" fmla="*/ 527 h 683"/>
                <a:gd name="T80" fmla="*/ 318 w 1101"/>
                <a:gd name="T81" fmla="*/ 542 h 683"/>
                <a:gd name="T82" fmla="*/ 284 w 1101"/>
                <a:gd name="T83" fmla="*/ 556 h 683"/>
                <a:gd name="T84" fmla="*/ 198 w 1101"/>
                <a:gd name="T85" fmla="*/ 620 h 683"/>
                <a:gd name="T86" fmla="*/ 250 w 1101"/>
                <a:gd name="T87" fmla="*/ 683 h 683"/>
                <a:gd name="T88" fmla="*/ 296 w 1101"/>
                <a:gd name="T89" fmla="*/ 672 h 683"/>
                <a:gd name="T90" fmla="*/ 307 w 1101"/>
                <a:gd name="T91" fmla="*/ 646 h 683"/>
                <a:gd name="T92" fmla="*/ 341 w 1101"/>
                <a:gd name="T93" fmla="*/ 612 h 683"/>
                <a:gd name="T94" fmla="*/ 460 w 1101"/>
                <a:gd name="T95" fmla="*/ 544 h 683"/>
                <a:gd name="T96" fmla="*/ 435 w 1101"/>
                <a:gd name="T97" fmla="*/ 528 h 683"/>
                <a:gd name="T98" fmla="*/ 394 w 1101"/>
                <a:gd name="T99" fmla="*/ 509 h 683"/>
                <a:gd name="T100" fmla="*/ 439 w 1101"/>
                <a:gd name="T101" fmla="*/ 435 h 683"/>
                <a:gd name="T102" fmla="*/ 589 w 1101"/>
                <a:gd name="T103" fmla="*/ 418 h 683"/>
                <a:gd name="T104" fmla="*/ 1033 w 1101"/>
                <a:gd name="T105" fmla="*/ 360 h 683"/>
                <a:gd name="T106" fmla="*/ 1045 w 1101"/>
                <a:gd name="T107" fmla="*/ 307 h 683"/>
                <a:gd name="T108" fmla="*/ 1067 w 1101"/>
                <a:gd name="T109" fmla="*/ 249 h 683"/>
                <a:gd name="T110" fmla="*/ 1067 w 1101"/>
                <a:gd name="T111" fmla="*/ 215 h 683"/>
                <a:gd name="T112" fmla="*/ 1076 w 1101"/>
                <a:gd name="T113" fmla="*/ 157 h 683"/>
                <a:gd name="T114" fmla="*/ 1060 w 1101"/>
                <a:gd name="T115" fmla="*/ 115 h 683"/>
                <a:gd name="T116" fmla="*/ 1004 w 1101"/>
                <a:gd name="T117" fmla="*/ 88 h 683"/>
                <a:gd name="T118" fmla="*/ 958 w 1101"/>
                <a:gd name="T119" fmla="*/ 6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1" h="683">
                  <a:moveTo>
                    <a:pt x="924" y="35"/>
                  </a:moveTo>
                  <a:lnTo>
                    <a:pt x="924" y="35"/>
                  </a:lnTo>
                  <a:lnTo>
                    <a:pt x="917" y="41"/>
                  </a:lnTo>
                  <a:lnTo>
                    <a:pt x="906" y="45"/>
                  </a:lnTo>
                  <a:lnTo>
                    <a:pt x="885" y="55"/>
                  </a:lnTo>
                  <a:lnTo>
                    <a:pt x="860" y="63"/>
                  </a:lnTo>
                  <a:lnTo>
                    <a:pt x="837" y="69"/>
                  </a:lnTo>
                  <a:lnTo>
                    <a:pt x="826" y="93"/>
                  </a:lnTo>
                  <a:lnTo>
                    <a:pt x="758" y="92"/>
                  </a:lnTo>
                  <a:lnTo>
                    <a:pt x="758" y="65"/>
                  </a:lnTo>
                  <a:lnTo>
                    <a:pt x="803" y="65"/>
                  </a:lnTo>
                  <a:lnTo>
                    <a:pt x="803" y="65"/>
                  </a:lnTo>
                  <a:lnTo>
                    <a:pt x="803" y="61"/>
                  </a:lnTo>
                  <a:lnTo>
                    <a:pt x="803" y="59"/>
                  </a:lnTo>
                  <a:lnTo>
                    <a:pt x="758" y="0"/>
                  </a:lnTo>
                  <a:lnTo>
                    <a:pt x="726" y="18"/>
                  </a:lnTo>
                  <a:lnTo>
                    <a:pt x="683" y="18"/>
                  </a:lnTo>
                  <a:lnTo>
                    <a:pt x="683" y="18"/>
                  </a:lnTo>
                  <a:lnTo>
                    <a:pt x="674" y="24"/>
                  </a:lnTo>
                  <a:lnTo>
                    <a:pt x="669" y="30"/>
                  </a:lnTo>
                  <a:lnTo>
                    <a:pt x="658" y="45"/>
                  </a:lnTo>
                  <a:lnTo>
                    <a:pt x="651" y="62"/>
                  </a:lnTo>
                  <a:lnTo>
                    <a:pt x="649" y="77"/>
                  </a:lnTo>
                  <a:lnTo>
                    <a:pt x="683" y="99"/>
                  </a:lnTo>
                  <a:lnTo>
                    <a:pt x="605" y="104"/>
                  </a:lnTo>
                  <a:lnTo>
                    <a:pt x="594" y="81"/>
                  </a:lnTo>
                  <a:lnTo>
                    <a:pt x="571" y="75"/>
                  </a:lnTo>
                  <a:lnTo>
                    <a:pt x="560" y="65"/>
                  </a:lnTo>
                  <a:lnTo>
                    <a:pt x="583" y="47"/>
                  </a:lnTo>
                  <a:lnTo>
                    <a:pt x="583" y="47"/>
                  </a:lnTo>
                  <a:lnTo>
                    <a:pt x="569" y="44"/>
                  </a:lnTo>
                  <a:lnTo>
                    <a:pt x="555" y="39"/>
                  </a:lnTo>
                  <a:lnTo>
                    <a:pt x="528" y="30"/>
                  </a:lnTo>
                  <a:lnTo>
                    <a:pt x="503" y="17"/>
                  </a:lnTo>
                  <a:lnTo>
                    <a:pt x="482" y="6"/>
                  </a:lnTo>
                  <a:lnTo>
                    <a:pt x="428" y="23"/>
                  </a:lnTo>
                  <a:lnTo>
                    <a:pt x="407" y="18"/>
                  </a:lnTo>
                  <a:lnTo>
                    <a:pt x="362" y="41"/>
                  </a:lnTo>
                  <a:lnTo>
                    <a:pt x="362" y="69"/>
                  </a:lnTo>
                  <a:lnTo>
                    <a:pt x="330" y="81"/>
                  </a:lnTo>
                  <a:lnTo>
                    <a:pt x="307" y="75"/>
                  </a:lnTo>
                  <a:lnTo>
                    <a:pt x="275" y="81"/>
                  </a:lnTo>
                  <a:lnTo>
                    <a:pt x="298" y="104"/>
                  </a:lnTo>
                  <a:lnTo>
                    <a:pt x="252" y="127"/>
                  </a:lnTo>
                  <a:lnTo>
                    <a:pt x="284" y="161"/>
                  </a:lnTo>
                  <a:lnTo>
                    <a:pt x="284" y="161"/>
                  </a:lnTo>
                  <a:lnTo>
                    <a:pt x="266" y="155"/>
                  </a:lnTo>
                  <a:lnTo>
                    <a:pt x="243" y="152"/>
                  </a:lnTo>
                  <a:lnTo>
                    <a:pt x="218" y="149"/>
                  </a:lnTo>
                  <a:lnTo>
                    <a:pt x="207" y="149"/>
                  </a:lnTo>
                  <a:lnTo>
                    <a:pt x="196" y="151"/>
                  </a:lnTo>
                  <a:lnTo>
                    <a:pt x="196" y="151"/>
                  </a:lnTo>
                  <a:lnTo>
                    <a:pt x="175" y="134"/>
                  </a:lnTo>
                  <a:lnTo>
                    <a:pt x="148" y="115"/>
                  </a:lnTo>
                  <a:lnTo>
                    <a:pt x="134" y="106"/>
                  </a:lnTo>
                  <a:lnTo>
                    <a:pt x="118" y="98"/>
                  </a:lnTo>
                  <a:lnTo>
                    <a:pt x="102" y="92"/>
                  </a:lnTo>
                  <a:lnTo>
                    <a:pt x="86" y="87"/>
                  </a:lnTo>
                  <a:lnTo>
                    <a:pt x="86" y="69"/>
                  </a:lnTo>
                  <a:lnTo>
                    <a:pt x="86" y="69"/>
                  </a:lnTo>
                  <a:lnTo>
                    <a:pt x="77" y="65"/>
                  </a:lnTo>
                  <a:lnTo>
                    <a:pt x="66" y="59"/>
                  </a:lnTo>
                  <a:lnTo>
                    <a:pt x="57" y="51"/>
                  </a:lnTo>
                  <a:lnTo>
                    <a:pt x="48" y="43"/>
                  </a:lnTo>
                  <a:lnTo>
                    <a:pt x="41" y="35"/>
                  </a:lnTo>
                  <a:lnTo>
                    <a:pt x="36" y="26"/>
                  </a:lnTo>
                  <a:lnTo>
                    <a:pt x="32" y="19"/>
                  </a:lnTo>
                  <a:lnTo>
                    <a:pt x="32" y="11"/>
                  </a:lnTo>
                  <a:lnTo>
                    <a:pt x="9" y="0"/>
                  </a:lnTo>
                  <a:lnTo>
                    <a:pt x="0" y="11"/>
                  </a:lnTo>
                  <a:lnTo>
                    <a:pt x="0" y="11"/>
                  </a:lnTo>
                  <a:lnTo>
                    <a:pt x="25" y="47"/>
                  </a:lnTo>
                  <a:lnTo>
                    <a:pt x="50" y="77"/>
                  </a:lnTo>
                  <a:lnTo>
                    <a:pt x="77" y="104"/>
                  </a:lnTo>
                  <a:lnTo>
                    <a:pt x="105" y="128"/>
                  </a:lnTo>
                  <a:lnTo>
                    <a:pt x="136" y="152"/>
                  </a:lnTo>
                  <a:lnTo>
                    <a:pt x="175" y="176"/>
                  </a:lnTo>
                  <a:lnTo>
                    <a:pt x="221" y="200"/>
                  </a:lnTo>
                  <a:lnTo>
                    <a:pt x="275" y="226"/>
                  </a:lnTo>
                  <a:lnTo>
                    <a:pt x="275" y="226"/>
                  </a:lnTo>
                  <a:lnTo>
                    <a:pt x="284" y="228"/>
                  </a:lnTo>
                  <a:lnTo>
                    <a:pt x="296" y="232"/>
                  </a:lnTo>
                  <a:lnTo>
                    <a:pt x="296" y="214"/>
                  </a:lnTo>
                  <a:lnTo>
                    <a:pt x="296" y="214"/>
                  </a:lnTo>
                  <a:lnTo>
                    <a:pt x="330" y="226"/>
                  </a:lnTo>
                  <a:lnTo>
                    <a:pt x="382" y="244"/>
                  </a:lnTo>
                  <a:lnTo>
                    <a:pt x="407" y="255"/>
                  </a:lnTo>
                  <a:lnTo>
                    <a:pt x="430" y="264"/>
                  </a:lnTo>
                  <a:lnTo>
                    <a:pt x="446" y="271"/>
                  </a:lnTo>
                  <a:lnTo>
                    <a:pt x="448" y="275"/>
                  </a:lnTo>
                  <a:lnTo>
                    <a:pt x="451" y="277"/>
                  </a:lnTo>
                  <a:lnTo>
                    <a:pt x="428" y="277"/>
                  </a:lnTo>
                  <a:lnTo>
                    <a:pt x="407" y="261"/>
                  </a:lnTo>
                  <a:lnTo>
                    <a:pt x="339" y="255"/>
                  </a:lnTo>
                  <a:lnTo>
                    <a:pt x="350" y="267"/>
                  </a:lnTo>
                  <a:lnTo>
                    <a:pt x="330" y="255"/>
                  </a:lnTo>
                  <a:lnTo>
                    <a:pt x="318" y="261"/>
                  </a:lnTo>
                  <a:lnTo>
                    <a:pt x="318" y="261"/>
                  </a:lnTo>
                  <a:lnTo>
                    <a:pt x="332" y="271"/>
                  </a:lnTo>
                  <a:lnTo>
                    <a:pt x="350" y="286"/>
                  </a:lnTo>
                  <a:lnTo>
                    <a:pt x="366" y="300"/>
                  </a:lnTo>
                  <a:lnTo>
                    <a:pt x="371" y="306"/>
                  </a:lnTo>
                  <a:lnTo>
                    <a:pt x="373" y="312"/>
                  </a:lnTo>
                  <a:lnTo>
                    <a:pt x="405" y="318"/>
                  </a:lnTo>
                  <a:lnTo>
                    <a:pt x="428" y="312"/>
                  </a:lnTo>
                  <a:lnTo>
                    <a:pt x="439" y="348"/>
                  </a:lnTo>
                  <a:lnTo>
                    <a:pt x="394" y="387"/>
                  </a:lnTo>
                  <a:lnTo>
                    <a:pt x="416" y="423"/>
                  </a:lnTo>
                  <a:lnTo>
                    <a:pt x="416" y="423"/>
                  </a:lnTo>
                  <a:lnTo>
                    <a:pt x="412" y="428"/>
                  </a:lnTo>
                  <a:lnTo>
                    <a:pt x="410" y="434"/>
                  </a:lnTo>
                  <a:lnTo>
                    <a:pt x="407" y="445"/>
                  </a:lnTo>
                  <a:lnTo>
                    <a:pt x="407" y="454"/>
                  </a:lnTo>
                  <a:lnTo>
                    <a:pt x="407" y="459"/>
                  </a:lnTo>
                  <a:lnTo>
                    <a:pt x="405" y="463"/>
                  </a:lnTo>
                  <a:lnTo>
                    <a:pt x="405" y="463"/>
                  </a:lnTo>
                  <a:lnTo>
                    <a:pt x="394" y="479"/>
                  </a:lnTo>
                  <a:lnTo>
                    <a:pt x="380" y="495"/>
                  </a:lnTo>
                  <a:lnTo>
                    <a:pt x="350" y="527"/>
                  </a:lnTo>
                  <a:lnTo>
                    <a:pt x="350" y="527"/>
                  </a:lnTo>
                  <a:lnTo>
                    <a:pt x="346" y="531"/>
                  </a:lnTo>
                  <a:lnTo>
                    <a:pt x="339" y="534"/>
                  </a:lnTo>
                  <a:lnTo>
                    <a:pt x="318" y="542"/>
                  </a:lnTo>
                  <a:lnTo>
                    <a:pt x="300" y="549"/>
                  </a:lnTo>
                  <a:lnTo>
                    <a:pt x="284" y="556"/>
                  </a:lnTo>
                  <a:lnTo>
                    <a:pt x="284" y="556"/>
                  </a:lnTo>
                  <a:lnTo>
                    <a:pt x="255" y="575"/>
                  </a:lnTo>
                  <a:lnTo>
                    <a:pt x="225" y="598"/>
                  </a:lnTo>
                  <a:lnTo>
                    <a:pt x="198" y="620"/>
                  </a:lnTo>
                  <a:lnTo>
                    <a:pt x="175" y="643"/>
                  </a:lnTo>
                  <a:lnTo>
                    <a:pt x="207" y="683"/>
                  </a:lnTo>
                  <a:lnTo>
                    <a:pt x="250" y="683"/>
                  </a:lnTo>
                  <a:lnTo>
                    <a:pt x="250" y="683"/>
                  </a:lnTo>
                  <a:lnTo>
                    <a:pt x="296" y="672"/>
                  </a:lnTo>
                  <a:lnTo>
                    <a:pt x="296" y="672"/>
                  </a:lnTo>
                  <a:lnTo>
                    <a:pt x="303" y="664"/>
                  </a:lnTo>
                  <a:lnTo>
                    <a:pt x="305" y="654"/>
                  </a:lnTo>
                  <a:lnTo>
                    <a:pt x="307" y="646"/>
                  </a:lnTo>
                  <a:lnTo>
                    <a:pt x="307" y="637"/>
                  </a:lnTo>
                  <a:lnTo>
                    <a:pt x="307" y="637"/>
                  </a:lnTo>
                  <a:lnTo>
                    <a:pt x="341" y="612"/>
                  </a:lnTo>
                  <a:lnTo>
                    <a:pt x="378" y="588"/>
                  </a:lnTo>
                  <a:lnTo>
                    <a:pt x="419" y="565"/>
                  </a:lnTo>
                  <a:lnTo>
                    <a:pt x="460" y="544"/>
                  </a:lnTo>
                  <a:lnTo>
                    <a:pt x="451" y="533"/>
                  </a:lnTo>
                  <a:lnTo>
                    <a:pt x="451" y="533"/>
                  </a:lnTo>
                  <a:lnTo>
                    <a:pt x="435" y="528"/>
                  </a:lnTo>
                  <a:lnTo>
                    <a:pt x="419" y="522"/>
                  </a:lnTo>
                  <a:lnTo>
                    <a:pt x="405" y="516"/>
                  </a:lnTo>
                  <a:lnTo>
                    <a:pt x="394" y="509"/>
                  </a:lnTo>
                  <a:lnTo>
                    <a:pt x="439" y="469"/>
                  </a:lnTo>
                  <a:lnTo>
                    <a:pt x="460" y="469"/>
                  </a:lnTo>
                  <a:lnTo>
                    <a:pt x="439" y="435"/>
                  </a:lnTo>
                  <a:lnTo>
                    <a:pt x="439" y="435"/>
                  </a:lnTo>
                  <a:lnTo>
                    <a:pt x="514" y="427"/>
                  </a:lnTo>
                  <a:lnTo>
                    <a:pt x="589" y="418"/>
                  </a:lnTo>
                  <a:lnTo>
                    <a:pt x="737" y="401"/>
                  </a:lnTo>
                  <a:lnTo>
                    <a:pt x="885" y="380"/>
                  </a:lnTo>
                  <a:lnTo>
                    <a:pt x="1033" y="360"/>
                  </a:lnTo>
                  <a:lnTo>
                    <a:pt x="1067" y="325"/>
                  </a:lnTo>
                  <a:lnTo>
                    <a:pt x="1045" y="307"/>
                  </a:lnTo>
                  <a:lnTo>
                    <a:pt x="1045" y="307"/>
                  </a:lnTo>
                  <a:lnTo>
                    <a:pt x="1056" y="277"/>
                  </a:lnTo>
                  <a:lnTo>
                    <a:pt x="1067" y="249"/>
                  </a:lnTo>
                  <a:lnTo>
                    <a:pt x="1067" y="249"/>
                  </a:lnTo>
                  <a:lnTo>
                    <a:pt x="1063" y="240"/>
                  </a:lnTo>
                  <a:lnTo>
                    <a:pt x="1056" y="232"/>
                  </a:lnTo>
                  <a:lnTo>
                    <a:pt x="1067" y="215"/>
                  </a:lnTo>
                  <a:lnTo>
                    <a:pt x="1076" y="215"/>
                  </a:lnTo>
                  <a:lnTo>
                    <a:pt x="1101" y="163"/>
                  </a:lnTo>
                  <a:lnTo>
                    <a:pt x="1076" y="157"/>
                  </a:lnTo>
                  <a:lnTo>
                    <a:pt x="1076" y="128"/>
                  </a:lnTo>
                  <a:lnTo>
                    <a:pt x="1076" y="128"/>
                  </a:lnTo>
                  <a:lnTo>
                    <a:pt x="1060" y="115"/>
                  </a:lnTo>
                  <a:lnTo>
                    <a:pt x="1040" y="104"/>
                  </a:lnTo>
                  <a:lnTo>
                    <a:pt x="1022" y="96"/>
                  </a:lnTo>
                  <a:lnTo>
                    <a:pt x="1004" y="88"/>
                  </a:lnTo>
                  <a:lnTo>
                    <a:pt x="974" y="78"/>
                  </a:lnTo>
                  <a:lnTo>
                    <a:pt x="963" y="73"/>
                  </a:lnTo>
                  <a:lnTo>
                    <a:pt x="958" y="69"/>
                  </a:lnTo>
                  <a:lnTo>
                    <a:pt x="958" y="47"/>
                  </a:lnTo>
                  <a:lnTo>
                    <a:pt x="924" y="3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grpSp>
          <p:nvGrpSpPr>
            <p:cNvPr id="119" name="Group 118"/>
            <p:cNvGrpSpPr/>
            <p:nvPr/>
          </p:nvGrpSpPr>
          <p:grpSpPr>
            <a:xfrm>
              <a:off x="439628" y="3647489"/>
              <a:ext cx="649613" cy="409487"/>
              <a:chOff x="905908" y="4341016"/>
              <a:chExt cx="649613" cy="409487"/>
            </a:xfrm>
          </p:grpSpPr>
          <p:sp>
            <p:nvSpPr>
              <p:cNvPr id="89" name="Freeform 27"/>
              <p:cNvSpPr>
                <a:spLocks/>
              </p:cNvSpPr>
              <p:nvPr/>
            </p:nvSpPr>
            <p:spPr bwMode="auto">
              <a:xfrm rot="16200000">
                <a:off x="1402762" y="4597744"/>
                <a:ext cx="163347" cy="142171"/>
              </a:xfrm>
              <a:custGeom>
                <a:avLst/>
                <a:gdLst>
                  <a:gd name="T0" fmla="*/ 98 w 146"/>
                  <a:gd name="T1" fmla="*/ 0 h 65"/>
                  <a:gd name="T2" fmla="*/ 98 w 146"/>
                  <a:gd name="T3" fmla="*/ 0 h 65"/>
                  <a:gd name="T4" fmla="*/ 61 w 146"/>
                  <a:gd name="T5" fmla="*/ 5 h 65"/>
                  <a:gd name="T6" fmla="*/ 41 w 146"/>
                  <a:gd name="T7" fmla="*/ 7 h 65"/>
                  <a:gd name="T8" fmla="*/ 25 w 146"/>
                  <a:gd name="T9" fmla="*/ 6 h 65"/>
                  <a:gd name="T10" fmla="*/ 0 w 146"/>
                  <a:gd name="T11" fmla="*/ 27 h 65"/>
                  <a:gd name="T12" fmla="*/ 25 w 146"/>
                  <a:gd name="T13" fmla="*/ 33 h 65"/>
                  <a:gd name="T14" fmla="*/ 61 w 146"/>
                  <a:gd name="T15" fmla="*/ 65 h 65"/>
                  <a:gd name="T16" fmla="*/ 109 w 146"/>
                  <a:gd name="T17" fmla="*/ 52 h 65"/>
                  <a:gd name="T18" fmla="*/ 146 w 146"/>
                  <a:gd name="T19" fmla="*/ 13 h 65"/>
                  <a:gd name="T20" fmla="*/ 109 w 146"/>
                  <a:gd name="T21" fmla="*/ 13 h 65"/>
                  <a:gd name="T22" fmla="*/ 98 w 146"/>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65">
                    <a:moveTo>
                      <a:pt x="98" y="0"/>
                    </a:moveTo>
                    <a:lnTo>
                      <a:pt x="98" y="0"/>
                    </a:lnTo>
                    <a:lnTo>
                      <a:pt x="61" y="5"/>
                    </a:lnTo>
                    <a:lnTo>
                      <a:pt x="41" y="7"/>
                    </a:lnTo>
                    <a:lnTo>
                      <a:pt x="25" y="6"/>
                    </a:lnTo>
                    <a:lnTo>
                      <a:pt x="0" y="27"/>
                    </a:lnTo>
                    <a:lnTo>
                      <a:pt x="25" y="33"/>
                    </a:lnTo>
                    <a:lnTo>
                      <a:pt x="61" y="65"/>
                    </a:lnTo>
                    <a:lnTo>
                      <a:pt x="109" y="52"/>
                    </a:lnTo>
                    <a:lnTo>
                      <a:pt x="146" y="13"/>
                    </a:lnTo>
                    <a:lnTo>
                      <a:pt x="109" y="13"/>
                    </a:lnTo>
                    <a:lnTo>
                      <a:pt x="98" y="0"/>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90" name="Freeform 28"/>
              <p:cNvSpPr>
                <a:spLocks/>
              </p:cNvSpPr>
              <p:nvPr/>
            </p:nvSpPr>
            <p:spPr bwMode="auto">
              <a:xfrm rot="16200000">
                <a:off x="1358039" y="4476257"/>
                <a:ext cx="55941" cy="85303"/>
              </a:xfrm>
              <a:custGeom>
                <a:avLst/>
                <a:gdLst>
                  <a:gd name="T0" fmla="*/ 0 w 50"/>
                  <a:gd name="T1" fmla="*/ 13 h 39"/>
                  <a:gd name="T2" fmla="*/ 0 w 50"/>
                  <a:gd name="T3" fmla="*/ 32 h 39"/>
                  <a:gd name="T4" fmla="*/ 25 w 50"/>
                  <a:gd name="T5" fmla="*/ 39 h 39"/>
                  <a:gd name="T6" fmla="*/ 25 w 50"/>
                  <a:gd name="T7" fmla="*/ 39 h 39"/>
                  <a:gd name="T8" fmla="*/ 34 w 50"/>
                  <a:gd name="T9" fmla="*/ 26 h 39"/>
                  <a:gd name="T10" fmla="*/ 39 w 50"/>
                  <a:gd name="T11" fmla="*/ 19 h 39"/>
                  <a:gd name="T12" fmla="*/ 39 w 50"/>
                  <a:gd name="T13" fmla="*/ 13 h 39"/>
                  <a:gd name="T14" fmla="*/ 50 w 50"/>
                  <a:gd name="T15" fmla="*/ 7 h 39"/>
                  <a:gd name="T16" fmla="*/ 39 w 50"/>
                  <a:gd name="T17" fmla="*/ 0 h 39"/>
                  <a:gd name="T18" fmla="*/ 39 w 50"/>
                  <a:gd name="T19" fmla="*/ 0 h 39"/>
                  <a:gd name="T20" fmla="*/ 18 w 50"/>
                  <a:gd name="T21" fmla="*/ 6 h 39"/>
                  <a:gd name="T22" fmla="*/ 9 w 50"/>
                  <a:gd name="T23" fmla="*/ 10 h 39"/>
                  <a:gd name="T24" fmla="*/ 0 w 50"/>
                  <a:gd name="T25" fmla="*/ 13 h 39"/>
                  <a:gd name="T26" fmla="*/ 0 w 50"/>
                  <a:gd name="T2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9">
                    <a:moveTo>
                      <a:pt x="0" y="13"/>
                    </a:moveTo>
                    <a:lnTo>
                      <a:pt x="0" y="32"/>
                    </a:lnTo>
                    <a:lnTo>
                      <a:pt x="25" y="39"/>
                    </a:lnTo>
                    <a:lnTo>
                      <a:pt x="25" y="39"/>
                    </a:lnTo>
                    <a:lnTo>
                      <a:pt x="34" y="26"/>
                    </a:lnTo>
                    <a:lnTo>
                      <a:pt x="39" y="19"/>
                    </a:lnTo>
                    <a:lnTo>
                      <a:pt x="39" y="13"/>
                    </a:lnTo>
                    <a:lnTo>
                      <a:pt x="50" y="7"/>
                    </a:lnTo>
                    <a:lnTo>
                      <a:pt x="39" y="0"/>
                    </a:lnTo>
                    <a:lnTo>
                      <a:pt x="39" y="0"/>
                    </a:lnTo>
                    <a:lnTo>
                      <a:pt x="18" y="6"/>
                    </a:lnTo>
                    <a:lnTo>
                      <a:pt x="9" y="10"/>
                    </a:lnTo>
                    <a:lnTo>
                      <a:pt x="0" y="13"/>
                    </a:lnTo>
                    <a:lnTo>
                      <a:pt x="0" y="13"/>
                    </a:lnTo>
                    <a:close/>
                  </a:path>
                </a:pathLst>
              </a:custGeom>
              <a:solidFill>
                <a:srgbClr val="164072"/>
              </a:soli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91" name="Freeform 29"/>
              <p:cNvSpPr>
                <a:spLocks/>
              </p:cNvSpPr>
              <p:nvPr/>
            </p:nvSpPr>
            <p:spPr bwMode="auto">
              <a:xfrm rot="16200000">
                <a:off x="1338299" y="4538815"/>
                <a:ext cx="12307" cy="28434"/>
              </a:xfrm>
              <a:custGeom>
                <a:avLst/>
                <a:gdLst>
                  <a:gd name="T0" fmla="*/ 0 w 11"/>
                  <a:gd name="T1" fmla="*/ 0 h 13"/>
                  <a:gd name="T2" fmla="*/ 11 w 11"/>
                  <a:gd name="T3" fmla="*/ 13 h 13"/>
                  <a:gd name="T4" fmla="*/ 0 w 11"/>
                  <a:gd name="T5" fmla="*/ 13 h 13"/>
                  <a:gd name="T6" fmla="*/ 0 w 11"/>
                  <a:gd name="T7" fmla="*/ 0 h 13"/>
                </a:gdLst>
                <a:ahLst/>
                <a:cxnLst>
                  <a:cxn ang="0">
                    <a:pos x="T0" y="T1"/>
                  </a:cxn>
                  <a:cxn ang="0">
                    <a:pos x="T2" y="T3"/>
                  </a:cxn>
                  <a:cxn ang="0">
                    <a:pos x="T4" y="T5"/>
                  </a:cxn>
                  <a:cxn ang="0">
                    <a:pos x="T6" y="T7"/>
                  </a:cxn>
                </a:cxnLst>
                <a:rect l="0" t="0" r="r" b="b"/>
                <a:pathLst>
                  <a:path w="11" h="13">
                    <a:moveTo>
                      <a:pt x="0" y="0"/>
                    </a:moveTo>
                    <a:lnTo>
                      <a:pt x="11" y="13"/>
                    </a:lnTo>
                    <a:lnTo>
                      <a:pt x="0" y="13"/>
                    </a:lnTo>
                    <a:lnTo>
                      <a:pt x="0" y="0"/>
                    </a:lnTo>
                    <a:close/>
                  </a:path>
                </a:pathLst>
              </a:custGeom>
              <a:solidFill>
                <a:srgbClr val="164072"/>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30"/>
              <p:cNvSpPr>
                <a:spLocks/>
              </p:cNvSpPr>
              <p:nvPr/>
            </p:nvSpPr>
            <p:spPr bwMode="auto">
              <a:xfrm rot="16200000">
                <a:off x="1304220" y="4505251"/>
                <a:ext cx="27970" cy="28434"/>
              </a:xfrm>
              <a:custGeom>
                <a:avLst/>
                <a:gdLst>
                  <a:gd name="T0" fmla="*/ 25 w 25"/>
                  <a:gd name="T1" fmla="*/ 7 h 13"/>
                  <a:gd name="T2" fmla="*/ 25 w 25"/>
                  <a:gd name="T3" fmla="*/ 7 h 13"/>
                  <a:gd name="T4" fmla="*/ 25 w 25"/>
                  <a:gd name="T5" fmla="*/ 8 h 13"/>
                  <a:gd name="T6" fmla="*/ 25 w 25"/>
                  <a:gd name="T7" fmla="*/ 8 h 13"/>
                  <a:gd name="T8" fmla="*/ 20 w 25"/>
                  <a:gd name="T9" fmla="*/ 12 h 13"/>
                  <a:gd name="T10" fmla="*/ 20 w 25"/>
                  <a:gd name="T11" fmla="*/ 12 h 13"/>
                  <a:gd name="T12" fmla="*/ 18 w 25"/>
                  <a:gd name="T13" fmla="*/ 12 h 13"/>
                  <a:gd name="T14" fmla="*/ 18 w 25"/>
                  <a:gd name="T15" fmla="*/ 12 h 13"/>
                  <a:gd name="T16" fmla="*/ 13 w 25"/>
                  <a:gd name="T17" fmla="*/ 13 h 13"/>
                  <a:gd name="T18" fmla="*/ 13 w 25"/>
                  <a:gd name="T19" fmla="*/ 13 h 13"/>
                  <a:gd name="T20" fmla="*/ 9 w 25"/>
                  <a:gd name="T21" fmla="*/ 12 h 13"/>
                  <a:gd name="T22" fmla="*/ 4 w 25"/>
                  <a:gd name="T23" fmla="*/ 12 h 13"/>
                  <a:gd name="T24" fmla="*/ 4 w 25"/>
                  <a:gd name="T25" fmla="*/ 12 h 13"/>
                  <a:gd name="T26" fmla="*/ 2 w 25"/>
                  <a:gd name="T27" fmla="*/ 10 h 13"/>
                  <a:gd name="T28" fmla="*/ 2 w 25"/>
                  <a:gd name="T29" fmla="*/ 10 h 13"/>
                  <a:gd name="T30" fmla="*/ 0 w 25"/>
                  <a:gd name="T31" fmla="*/ 8 h 13"/>
                  <a:gd name="T32" fmla="*/ 0 w 25"/>
                  <a:gd name="T33" fmla="*/ 5 h 13"/>
                  <a:gd name="T34" fmla="*/ 0 w 25"/>
                  <a:gd name="T35" fmla="*/ 5 h 13"/>
                  <a:gd name="T36" fmla="*/ 2 w 25"/>
                  <a:gd name="T37" fmla="*/ 4 h 13"/>
                  <a:gd name="T38" fmla="*/ 2 w 25"/>
                  <a:gd name="T39" fmla="*/ 4 h 13"/>
                  <a:gd name="T40" fmla="*/ 4 w 25"/>
                  <a:gd name="T41" fmla="*/ 1 h 13"/>
                  <a:gd name="T42" fmla="*/ 9 w 25"/>
                  <a:gd name="T43" fmla="*/ 0 h 13"/>
                  <a:gd name="T44" fmla="*/ 15 w 25"/>
                  <a:gd name="T45" fmla="*/ 0 h 13"/>
                  <a:gd name="T46" fmla="*/ 15 w 25"/>
                  <a:gd name="T47" fmla="*/ 0 h 13"/>
                  <a:gd name="T48" fmla="*/ 20 w 25"/>
                  <a:gd name="T49" fmla="*/ 1 h 13"/>
                  <a:gd name="T50" fmla="*/ 20 w 25"/>
                  <a:gd name="T51" fmla="*/ 1 h 13"/>
                  <a:gd name="T52" fmla="*/ 25 w 25"/>
                  <a:gd name="T53" fmla="*/ 5 h 13"/>
                  <a:gd name="T54" fmla="*/ 25 w 25"/>
                  <a:gd name="T55" fmla="*/ 5 h 13"/>
                  <a:gd name="T56" fmla="*/ 25 w 25"/>
                  <a:gd name="T57" fmla="*/ 7 h 13"/>
                  <a:gd name="T58" fmla="*/ 25 w 25"/>
                  <a:gd name="T5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13">
                    <a:moveTo>
                      <a:pt x="25" y="7"/>
                    </a:moveTo>
                    <a:lnTo>
                      <a:pt x="25" y="7"/>
                    </a:lnTo>
                    <a:lnTo>
                      <a:pt x="25" y="8"/>
                    </a:lnTo>
                    <a:lnTo>
                      <a:pt x="25" y="8"/>
                    </a:lnTo>
                    <a:lnTo>
                      <a:pt x="20" y="12"/>
                    </a:lnTo>
                    <a:lnTo>
                      <a:pt x="20" y="12"/>
                    </a:lnTo>
                    <a:lnTo>
                      <a:pt x="18" y="12"/>
                    </a:lnTo>
                    <a:lnTo>
                      <a:pt x="18" y="12"/>
                    </a:lnTo>
                    <a:lnTo>
                      <a:pt x="13" y="13"/>
                    </a:lnTo>
                    <a:lnTo>
                      <a:pt x="13" y="13"/>
                    </a:lnTo>
                    <a:lnTo>
                      <a:pt x="9" y="12"/>
                    </a:lnTo>
                    <a:lnTo>
                      <a:pt x="4" y="12"/>
                    </a:lnTo>
                    <a:lnTo>
                      <a:pt x="4" y="12"/>
                    </a:lnTo>
                    <a:lnTo>
                      <a:pt x="2" y="10"/>
                    </a:lnTo>
                    <a:lnTo>
                      <a:pt x="2" y="10"/>
                    </a:lnTo>
                    <a:lnTo>
                      <a:pt x="0" y="8"/>
                    </a:lnTo>
                    <a:lnTo>
                      <a:pt x="0" y="5"/>
                    </a:lnTo>
                    <a:lnTo>
                      <a:pt x="0" y="5"/>
                    </a:lnTo>
                    <a:lnTo>
                      <a:pt x="2" y="4"/>
                    </a:lnTo>
                    <a:lnTo>
                      <a:pt x="2" y="4"/>
                    </a:lnTo>
                    <a:lnTo>
                      <a:pt x="4" y="1"/>
                    </a:lnTo>
                    <a:lnTo>
                      <a:pt x="9" y="0"/>
                    </a:lnTo>
                    <a:lnTo>
                      <a:pt x="15" y="0"/>
                    </a:lnTo>
                    <a:lnTo>
                      <a:pt x="15" y="0"/>
                    </a:lnTo>
                    <a:lnTo>
                      <a:pt x="20" y="1"/>
                    </a:lnTo>
                    <a:lnTo>
                      <a:pt x="20" y="1"/>
                    </a:lnTo>
                    <a:lnTo>
                      <a:pt x="25" y="5"/>
                    </a:lnTo>
                    <a:lnTo>
                      <a:pt x="25" y="5"/>
                    </a:lnTo>
                    <a:lnTo>
                      <a:pt x="25" y="7"/>
                    </a:lnTo>
                    <a:lnTo>
                      <a:pt x="25" y="7"/>
                    </a:lnTo>
                    <a:close/>
                  </a:path>
                </a:pathLst>
              </a:custGeom>
              <a:solidFill>
                <a:srgbClr val="164072"/>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31"/>
              <p:cNvSpPr>
                <a:spLocks/>
              </p:cNvSpPr>
              <p:nvPr/>
            </p:nvSpPr>
            <p:spPr bwMode="auto">
              <a:xfrm rot="16200000">
                <a:off x="1281254" y="4441957"/>
                <a:ext cx="27970" cy="69992"/>
              </a:xfrm>
              <a:custGeom>
                <a:avLst/>
                <a:gdLst>
                  <a:gd name="T0" fmla="*/ 0 w 25"/>
                  <a:gd name="T1" fmla="*/ 0 h 32"/>
                  <a:gd name="T2" fmla="*/ 0 w 25"/>
                  <a:gd name="T3" fmla="*/ 26 h 32"/>
                  <a:gd name="T4" fmla="*/ 25 w 25"/>
                  <a:gd name="T5" fmla="*/ 32 h 32"/>
                  <a:gd name="T6" fmla="*/ 25 w 25"/>
                  <a:gd name="T7" fmla="*/ 6 h 32"/>
                  <a:gd name="T8" fmla="*/ 0 w 25"/>
                  <a:gd name="T9" fmla="*/ 0 h 32"/>
                </a:gdLst>
                <a:ahLst/>
                <a:cxnLst>
                  <a:cxn ang="0">
                    <a:pos x="T0" y="T1"/>
                  </a:cxn>
                  <a:cxn ang="0">
                    <a:pos x="T2" y="T3"/>
                  </a:cxn>
                  <a:cxn ang="0">
                    <a:pos x="T4" y="T5"/>
                  </a:cxn>
                  <a:cxn ang="0">
                    <a:pos x="T6" y="T7"/>
                  </a:cxn>
                  <a:cxn ang="0">
                    <a:pos x="T8" y="T9"/>
                  </a:cxn>
                </a:cxnLst>
                <a:rect l="0" t="0" r="r" b="b"/>
                <a:pathLst>
                  <a:path w="25" h="32">
                    <a:moveTo>
                      <a:pt x="0" y="0"/>
                    </a:moveTo>
                    <a:lnTo>
                      <a:pt x="0" y="26"/>
                    </a:lnTo>
                    <a:lnTo>
                      <a:pt x="25" y="32"/>
                    </a:lnTo>
                    <a:lnTo>
                      <a:pt x="25" y="6"/>
                    </a:lnTo>
                    <a:lnTo>
                      <a:pt x="0" y="0"/>
                    </a:lnTo>
                    <a:close/>
                  </a:path>
                </a:pathLst>
              </a:custGeom>
              <a:solidFill>
                <a:srgbClr val="164072"/>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32"/>
              <p:cNvSpPr>
                <a:spLocks/>
              </p:cNvSpPr>
              <p:nvPr/>
            </p:nvSpPr>
            <p:spPr bwMode="auto">
              <a:xfrm rot="16200000">
                <a:off x="979821" y="4326159"/>
                <a:ext cx="40278" cy="69992"/>
              </a:xfrm>
              <a:custGeom>
                <a:avLst/>
                <a:gdLst>
                  <a:gd name="T0" fmla="*/ 14 w 36"/>
                  <a:gd name="T1" fmla="*/ 0 h 32"/>
                  <a:gd name="T2" fmla="*/ 0 w 36"/>
                  <a:gd name="T3" fmla="*/ 13 h 32"/>
                  <a:gd name="T4" fmla="*/ 0 w 36"/>
                  <a:gd name="T5" fmla="*/ 26 h 32"/>
                  <a:gd name="T6" fmla="*/ 25 w 36"/>
                  <a:gd name="T7" fmla="*/ 32 h 32"/>
                  <a:gd name="T8" fmla="*/ 36 w 36"/>
                  <a:gd name="T9" fmla="*/ 19 h 32"/>
                  <a:gd name="T10" fmla="*/ 36 w 36"/>
                  <a:gd name="T11" fmla="*/ 19 h 32"/>
                  <a:gd name="T12" fmla="*/ 27 w 36"/>
                  <a:gd name="T13" fmla="*/ 9 h 32"/>
                  <a:gd name="T14" fmla="*/ 21 w 36"/>
                  <a:gd name="T15" fmla="*/ 3 h 32"/>
                  <a:gd name="T16" fmla="*/ 14 w 36"/>
                  <a:gd name="T17" fmla="*/ 0 h 32"/>
                  <a:gd name="T18" fmla="*/ 14 w 36"/>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2">
                    <a:moveTo>
                      <a:pt x="14" y="0"/>
                    </a:moveTo>
                    <a:lnTo>
                      <a:pt x="0" y="13"/>
                    </a:lnTo>
                    <a:lnTo>
                      <a:pt x="0" y="26"/>
                    </a:lnTo>
                    <a:lnTo>
                      <a:pt x="25" y="32"/>
                    </a:lnTo>
                    <a:lnTo>
                      <a:pt x="36" y="19"/>
                    </a:lnTo>
                    <a:lnTo>
                      <a:pt x="36" y="19"/>
                    </a:lnTo>
                    <a:lnTo>
                      <a:pt x="27" y="9"/>
                    </a:lnTo>
                    <a:lnTo>
                      <a:pt x="21" y="3"/>
                    </a:lnTo>
                    <a:lnTo>
                      <a:pt x="14" y="0"/>
                    </a:lnTo>
                    <a:lnTo>
                      <a:pt x="14" y="0"/>
                    </a:lnTo>
                    <a:close/>
                  </a:path>
                </a:pathLst>
              </a:custGeom>
              <a:solidFill>
                <a:srgbClr val="164072"/>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33"/>
              <p:cNvSpPr>
                <a:spLocks/>
              </p:cNvSpPr>
              <p:nvPr/>
            </p:nvSpPr>
            <p:spPr bwMode="auto">
              <a:xfrm rot="16200000">
                <a:off x="901080" y="4345845"/>
                <a:ext cx="40278" cy="30621"/>
              </a:xfrm>
              <a:custGeom>
                <a:avLst/>
                <a:gdLst>
                  <a:gd name="T0" fmla="*/ 0 w 36"/>
                  <a:gd name="T1" fmla="*/ 0 h 14"/>
                  <a:gd name="T2" fmla="*/ 25 w 36"/>
                  <a:gd name="T3" fmla="*/ 14 h 14"/>
                  <a:gd name="T4" fmla="*/ 36 w 36"/>
                  <a:gd name="T5" fmla="*/ 14 h 14"/>
                  <a:gd name="T6" fmla="*/ 14 w 36"/>
                  <a:gd name="T7" fmla="*/ 0 h 14"/>
                  <a:gd name="T8" fmla="*/ 0 w 36"/>
                  <a:gd name="T9" fmla="*/ 0 h 14"/>
                </a:gdLst>
                <a:ahLst/>
                <a:cxnLst>
                  <a:cxn ang="0">
                    <a:pos x="T0" y="T1"/>
                  </a:cxn>
                  <a:cxn ang="0">
                    <a:pos x="T2" y="T3"/>
                  </a:cxn>
                  <a:cxn ang="0">
                    <a:pos x="T4" y="T5"/>
                  </a:cxn>
                  <a:cxn ang="0">
                    <a:pos x="T6" y="T7"/>
                  </a:cxn>
                  <a:cxn ang="0">
                    <a:pos x="T8" y="T9"/>
                  </a:cxn>
                </a:cxnLst>
                <a:rect l="0" t="0" r="r" b="b"/>
                <a:pathLst>
                  <a:path w="36" h="14">
                    <a:moveTo>
                      <a:pt x="0" y="0"/>
                    </a:moveTo>
                    <a:lnTo>
                      <a:pt x="25" y="14"/>
                    </a:lnTo>
                    <a:lnTo>
                      <a:pt x="36" y="14"/>
                    </a:lnTo>
                    <a:lnTo>
                      <a:pt x="14" y="0"/>
                    </a:lnTo>
                    <a:lnTo>
                      <a:pt x="0" y="0"/>
                    </a:lnTo>
                    <a:close/>
                  </a:path>
                </a:pathLst>
              </a:custGeom>
              <a:solidFill>
                <a:srgbClr val="164072"/>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34"/>
              <p:cNvSpPr>
                <a:spLocks/>
              </p:cNvSpPr>
              <p:nvPr/>
            </p:nvSpPr>
            <p:spPr bwMode="auto">
              <a:xfrm rot="16200000">
                <a:off x="1154625" y="4398907"/>
                <a:ext cx="55941" cy="72179"/>
              </a:xfrm>
              <a:custGeom>
                <a:avLst/>
                <a:gdLst>
                  <a:gd name="T0" fmla="*/ 0 w 50"/>
                  <a:gd name="T1" fmla="*/ 14 h 33"/>
                  <a:gd name="T2" fmla="*/ 0 w 50"/>
                  <a:gd name="T3" fmla="*/ 33 h 33"/>
                  <a:gd name="T4" fmla="*/ 25 w 50"/>
                  <a:gd name="T5" fmla="*/ 33 h 33"/>
                  <a:gd name="T6" fmla="*/ 50 w 50"/>
                  <a:gd name="T7" fmla="*/ 20 h 33"/>
                  <a:gd name="T8" fmla="*/ 39 w 50"/>
                  <a:gd name="T9" fmla="*/ 0 h 33"/>
                  <a:gd name="T10" fmla="*/ 0 w 50"/>
                  <a:gd name="T11" fmla="*/ 14 h 33"/>
                </a:gdLst>
                <a:ahLst/>
                <a:cxnLst>
                  <a:cxn ang="0">
                    <a:pos x="T0" y="T1"/>
                  </a:cxn>
                  <a:cxn ang="0">
                    <a:pos x="T2" y="T3"/>
                  </a:cxn>
                  <a:cxn ang="0">
                    <a:pos x="T4" y="T5"/>
                  </a:cxn>
                  <a:cxn ang="0">
                    <a:pos x="T6" y="T7"/>
                  </a:cxn>
                  <a:cxn ang="0">
                    <a:pos x="T8" y="T9"/>
                  </a:cxn>
                  <a:cxn ang="0">
                    <a:pos x="T10" y="T11"/>
                  </a:cxn>
                </a:cxnLst>
                <a:rect l="0" t="0" r="r" b="b"/>
                <a:pathLst>
                  <a:path w="50" h="33">
                    <a:moveTo>
                      <a:pt x="0" y="14"/>
                    </a:moveTo>
                    <a:lnTo>
                      <a:pt x="0" y="33"/>
                    </a:lnTo>
                    <a:lnTo>
                      <a:pt x="25" y="33"/>
                    </a:lnTo>
                    <a:lnTo>
                      <a:pt x="50" y="20"/>
                    </a:lnTo>
                    <a:lnTo>
                      <a:pt x="39" y="0"/>
                    </a:lnTo>
                    <a:lnTo>
                      <a:pt x="0" y="14"/>
                    </a:lnTo>
                    <a:close/>
                  </a:path>
                </a:pathLst>
              </a:custGeom>
              <a:solidFill>
                <a:srgbClr val="164072"/>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7" name="Freeform 45"/>
            <p:cNvSpPr>
              <a:spLocks/>
            </p:cNvSpPr>
            <p:nvPr/>
          </p:nvSpPr>
          <p:spPr bwMode="auto">
            <a:xfrm rot="16200000">
              <a:off x="2093471" y="3727441"/>
              <a:ext cx="983438" cy="870526"/>
            </a:xfrm>
            <a:custGeom>
              <a:avLst/>
              <a:gdLst>
                <a:gd name="T0" fmla="*/ 879 w 879"/>
                <a:gd name="T1" fmla="*/ 109 h 398"/>
                <a:gd name="T2" fmla="*/ 847 w 879"/>
                <a:gd name="T3" fmla="*/ 107 h 398"/>
                <a:gd name="T4" fmla="*/ 781 w 879"/>
                <a:gd name="T5" fmla="*/ 97 h 398"/>
                <a:gd name="T6" fmla="*/ 749 w 879"/>
                <a:gd name="T7" fmla="*/ 84 h 398"/>
                <a:gd name="T8" fmla="*/ 760 w 879"/>
                <a:gd name="T9" fmla="*/ 80 h 398"/>
                <a:gd name="T10" fmla="*/ 770 w 879"/>
                <a:gd name="T11" fmla="*/ 77 h 398"/>
                <a:gd name="T12" fmla="*/ 776 w 879"/>
                <a:gd name="T13" fmla="*/ 65 h 398"/>
                <a:gd name="T14" fmla="*/ 774 w 879"/>
                <a:gd name="T15" fmla="*/ 60 h 398"/>
                <a:gd name="T16" fmla="*/ 767 w 879"/>
                <a:gd name="T17" fmla="*/ 53 h 398"/>
                <a:gd name="T18" fmla="*/ 754 w 879"/>
                <a:gd name="T19" fmla="*/ 55 h 398"/>
                <a:gd name="T20" fmla="*/ 740 w 879"/>
                <a:gd name="T21" fmla="*/ 55 h 398"/>
                <a:gd name="T22" fmla="*/ 674 w 879"/>
                <a:gd name="T23" fmla="*/ 52 h 398"/>
                <a:gd name="T24" fmla="*/ 663 w 879"/>
                <a:gd name="T25" fmla="*/ 55 h 398"/>
                <a:gd name="T26" fmla="*/ 633 w 879"/>
                <a:gd name="T27" fmla="*/ 50 h 398"/>
                <a:gd name="T28" fmla="*/ 626 w 879"/>
                <a:gd name="T29" fmla="*/ 48 h 398"/>
                <a:gd name="T30" fmla="*/ 597 w 879"/>
                <a:gd name="T31" fmla="*/ 48 h 398"/>
                <a:gd name="T32" fmla="*/ 592 w 879"/>
                <a:gd name="T33" fmla="*/ 48 h 398"/>
                <a:gd name="T34" fmla="*/ 585 w 879"/>
                <a:gd name="T35" fmla="*/ 48 h 398"/>
                <a:gd name="T36" fmla="*/ 578 w 879"/>
                <a:gd name="T37" fmla="*/ 49 h 398"/>
                <a:gd name="T38" fmla="*/ 560 w 879"/>
                <a:gd name="T39" fmla="*/ 52 h 398"/>
                <a:gd name="T40" fmla="*/ 553 w 879"/>
                <a:gd name="T41" fmla="*/ 52 h 398"/>
                <a:gd name="T42" fmla="*/ 542 w 879"/>
                <a:gd name="T43" fmla="*/ 55 h 398"/>
                <a:gd name="T44" fmla="*/ 526 w 879"/>
                <a:gd name="T45" fmla="*/ 56 h 398"/>
                <a:gd name="T46" fmla="*/ 515 w 879"/>
                <a:gd name="T47" fmla="*/ 64 h 398"/>
                <a:gd name="T48" fmla="*/ 501 w 879"/>
                <a:gd name="T49" fmla="*/ 65 h 398"/>
                <a:gd name="T50" fmla="*/ 496 w 879"/>
                <a:gd name="T51" fmla="*/ 64 h 398"/>
                <a:gd name="T52" fmla="*/ 501 w 879"/>
                <a:gd name="T53" fmla="*/ 61 h 398"/>
                <a:gd name="T54" fmla="*/ 490 w 879"/>
                <a:gd name="T55" fmla="*/ 53 h 398"/>
                <a:gd name="T56" fmla="*/ 483 w 879"/>
                <a:gd name="T57" fmla="*/ 46 h 398"/>
                <a:gd name="T58" fmla="*/ 474 w 879"/>
                <a:gd name="T59" fmla="*/ 42 h 398"/>
                <a:gd name="T60" fmla="*/ 444 w 879"/>
                <a:gd name="T61" fmla="*/ 36 h 398"/>
                <a:gd name="T62" fmla="*/ 421 w 879"/>
                <a:gd name="T63" fmla="*/ 31 h 398"/>
                <a:gd name="T64" fmla="*/ 401 w 879"/>
                <a:gd name="T65" fmla="*/ 23 h 398"/>
                <a:gd name="T66" fmla="*/ 401 w 879"/>
                <a:gd name="T67" fmla="*/ 17 h 398"/>
                <a:gd name="T68" fmla="*/ 380 w 879"/>
                <a:gd name="T69" fmla="*/ 16 h 398"/>
                <a:gd name="T70" fmla="*/ 355 w 879"/>
                <a:gd name="T71" fmla="*/ 15 h 398"/>
                <a:gd name="T72" fmla="*/ 351 w 879"/>
                <a:gd name="T73" fmla="*/ 15 h 398"/>
                <a:gd name="T74" fmla="*/ 342 w 879"/>
                <a:gd name="T75" fmla="*/ 21 h 398"/>
                <a:gd name="T76" fmla="*/ 333 w 879"/>
                <a:gd name="T77" fmla="*/ 25 h 398"/>
                <a:gd name="T78" fmla="*/ 328 w 879"/>
                <a:gd name="T79" fmla="*/ 25 h 398"/>
                <a:gd name="T80" fmla="*/ 303 w 879"/>
                <a:gd name="T81" fmla="*/ 17 h 398"/>
                <a:gd name="T82" fmla="*/ 308 w 879"/>
                <a:gd name="T83" fmla="*/ 11 h 398"/>
                <a:gd name="T84" fmla="*/ 276 w 879"/>
                <a:gd name="T85" fmla="*/ 0 h 398"/>
                <a:gd name="T86" fmla="*/ 216 w 879"/>
                <a:gd name="T87" fmla="*/ 50 h 398"/>
                <a:gd name="T88" fmla="*/ 119 w 879"/>
                <a:gd name="T89" fmla="*/ 134 h 398"/>
                <a:gd name="T90" fmla="*/ 62 w 879"/>
                <a:gd name="T91" fmla="*/ 189 h 398"/>
                <a:gd name="T92" fmla="*/ 39 w 879"/>
                <a:gd name="T93" fmla="*/ 214 h 398"/>
                <a:gd name="T94" fmla="*/ 0 w 879"/>
                <a:gd name="T95" fmla="*/ 340 h 398"/>
                <a:gd name="T96" fmla="*/ 378 w 879"/>
                <a:gd name="T97" fmla="*/ 367 h 398"/>
                <a:gd name="T98" fmla="*/ 792 w 879"/>
                <a:gd name="T9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9" h="398">
                  <a:moveTo>
                    <a:pt x="792" y="398"/>
                  </a:moveTo>
                  <a:lnTo>
                    <a:pt x="879" y="109"/>
                  </a:lnTo>
                  <a:lnTo>
                    <a:pt x="879" y="109"/>
                  </a:lnTo>
                  <a:lnTo>
                    <a:pt x="847" y="107"/>
                  </a:lnTo>
                  <a:lnTo>
                    <a:pt x="813" y="102"/>
                  </a:lnTo>
                  <a:lnTo>
                    <a:pt x="781" y="97"/>
                  </a:lnTo>
                  <a:lnTo>
                    <a:pt x="749" y="91"/>
                  </a:lnTo>
                  <a:lnTo>
                    <a:pt x="749" y="84"/>
                  </a:lnTo>
                  <a:lnTo>
                    <a:pt x="756" y="80"/>
                  </a:lnTo>
                  <a:lnTo>
                    <a:pt x="760" y="80"/>
                  </a:lnTo>
                  <a:lnTo>
                    <a:pt x="770" y="77"/>
                  </a:lnTo>
                  <a:lnTo>
                    <a:pt x="770" y="77"/>
                  </a:lnTo>
                  <a:lnTo>
                    <a:pt x="774" y="71"/>
                  </a:lnTo>
                  <a:lnTo>
                    <a:pt x="776" y="65"/>
                  </a:lnTo>
                  <a:lnTo>
                    <a:pt x="776" y="65"/>
                  </a:lnTo>
                  <a:lnTo>
                    <a:pt x="774" y="60"/>
                  </a:lnTo>
                  <a:lnTo>
                    <a:pt x="772" y="56"/>
                  </a:lnTo>
                  <a:lnTo>
                    <a:pt x="767" y="53"/>
                  </a:lnTo>
                  <a:lnTo>
                    <a:pt x="767" y="53"/>
                  </a:lnTo>
                  <a:lnTo>
                    <a:pt x="754" y="55"/>
                  </a:lnTo>
                  <a:lnTo>
                    <a:pt x="740" y="55"/>
                  </a:lnTo>
                  <a:lnTo>
                    <a:pt x="740" y="55"/>
                  </a:lnTo>
                  <a:lnTo>
                    <a:pt x="706" y="54"/>
                  </a:lnTo>
                  <a:lnTo>
                    <a:pt x="674" y="52"/>
                  </a:lnTo>
                  <a:lnTo>
                    <a:pt x="663" y="55"/>
                  </a:lnTo>
                  <a:lnTo>
                    <a:pt x="663" y="55"/>
                  </a:lnTo>
                  <a:lnTo>
                    <a:pt x="642" y="53"/>
                  </a:lnTo>
                  <a:lnTo>
                    <a:pt x="633" y="50"/>
                  </a:lnTo>
                  <a:lnTo>
                    <a:pt x="626" y="48"/>
                  </a:lnTo>
                  <a:lnTo>
                    <a:pt x="626" y="48"/>
                  </a:lnTo>
                  <a:lnTo>
                    <a:pt x="610" y="48"/>
                  </a:lnTo>
                  <a:lnTo>
                    <a:pt x="597" y="48"/>
                  </a:lnTo>
                  <a:lnTo>
                    <a:pt x="597" y="48"/>
                  </a:lnTo>
                  <a:lnTo>
                    <a:pt x="592" y="48"/>
                  </a:lnTo>
                  <a:lnTo>
                    <a:pt x="587" y="48"/>
                  </a:lnTo>
                  <a:lnTo>
                    <a:pt x="585" y="48"/>
                  </a:lnTo>
                  <a:lnTo>
                    <a:pt x="585" y="48"/>
                  </a:lnTo>
                  <a:lnTo>
                    <a:pt x="578" y="49"/>
                  </a:lnTo>
                  <a:lnTo>
                    <a:pt x="569" y="52"/>
                  </a:lnTo>
                  <a:lnTo>
                    <a:pt x="560" y="52"/>
                  </a:lnTo>
                  <a:lnTo>
                    <a:pt x="553" y="52"/>
                  </a:lnTo>
                  <a:lnTo>
                    <a:pt x="553" y="52"/>
                  </a:lnTo>
                  <a:lnTo>
                    <a:pt x="547" y="54"/>
                  </a:lnTo>
                  <a:lnTo>
                    <a:pt x="542" y="55"/>
                  </a:lnTo>
                  <a:lnTo>
                    <a:pt x="526" y="56"/>
                  </a:lnTo>
                  <a:lnTo>
                    <a:pt x="526" y="56"/>
                  </a:lnTo>
                  <a:lnTo>
                    <a:pt x="521" y="61"/>
                  </a:lnTo>
                  <a:lnTo>
                    <a:pt x="515" y="64"/>
                  </a:lnTo>
                  <a:lnTo>
                    <a:pt x="501" y="65"/>
                  </a:lnTo>
                  <a:lnTo>
                    <a:pt x="501" y="65"/>
                  </a:lnTo>
                  <a:lnTo>
                    <a:pt x="496" y="65"/>
                  </a:lnTo>
                  <a:lnTo>
                    <a:pt x="496" y="64"/>
                  </a:lnTo>
                  <a:lnTo>
                    <a:pt x="501" y="61"/>
                  </a:lnTo>
                  <a:lnTo>
                    <a:pt x="501" y="61"/>
                  </a:lnTo>
                  <a:lnTo>
                    <a:pt x="494" y="58"/>
                  </a:lnTo>
                  <a:lnTo>
                    <a:pt x="490" y="53"/>
                  </a:lnTo>
                  <a:lnTo>
                    <a:pt x="487" y="49"/>
                  </a:lnTo>
                  <a:lnTo>
                    <a:pt x="483" y="46"/>
                  </a:lnTo>
                  <a:lnTo>
                    <a:pt x="483" y="46"/>
                  </a:lnTo>
                  <a:lnTo>
                    <a:pt x="474" y="42"/>
                  </a:lnTo>
                  <a:lnTo>
                    <a:pt x="465" y="39"/>
                  </a:lnTo>
                  <a:lnTo>
                    <a:pt x="444" y="36"/>
                  </a:lnTo>
                  <a:lnTo>
                    <a:pt x="433" y="34"/>
                  </a:lnTo>
                  <a:lnTo>
                    <a:pt x="421" y="31"/>
                  </a:lnTo>
                  <a:lnTo>
                    <a:pt x="410" y="28"/>
                  </a:lnTo>
                  <a:lnTo>
                    <a:pt x="401" y="23"/>
                  </a:lnTo>
                  <a:lnTo>
                    <a:pt x="401" y="17"/>
                  </a:lnTo>
                  <a:lnTo>
                    <a:pt x="401" y="17"/>
                  </a:lnTo>
                  <a:lnTo>
                    <a:pt x="389" y="16"/>
                  </a:lnTo>
                  <a:lnTo>
                    <a:pt x="380" y="16"/>
                  </a:lnTo>
                  <a:lnTo>
                    <a:pt x="367" y="16"/>
                  </a:lnTo>
                  <a:lnTo>
                    <a:pt x="355" y="15"/>
                  </a:lnTo>
                  <a:lnTo>
                    <a:pt x="355" y="15"/>
                  </a:lnTo>
                  <a:lnTo>
                    <a:pt x="351" y="15"/>
                  </a:lnTo>
                  <a:lnTo>
                    <a:pt x="348" y="17"/>
                  </a:lnTo>
                  <a:lnTo>
                    <a:pt x="342" y="21"/>
                  </a:lnTo>
                  <a:lnTo>
                    <a:pt x="335" y="24"/>
                  </a:lnTo>
                  <a:lnTo>
                    <a:pt x="333" y="25"/>
                  </a:lnTo>
                  <a:lnTo>
                    <a:pt x="328" y="25"/>
                  </a:lnTo>
                  <a:lnTo>
                    <a:pt x="328" y="25"/>
                  </a:lnTo>
                  <a:lnTo>
                    <a:pt x="317" y="22"/>
                  </a:lnTo>
                  <a:lnTo>
                    <a:pt x="303" y="17"/>
                  </a:lnTo>
                  <a:lnTo>
                    <a:pt x="303" y="17"/>
                  </a:lnTo>
                  <a:lnTo>
                    <a:pt x="308" y="11"/>
                  </a:lnTo>
                  <a:lnTo>
                    <a:pt x="308" y="5"/>
                  </a:lnTo>
                  <a:lnTo>
                    <a:pt x="276" y="0"/>
                  </a:lnTo>
                  <a:lnTo>
                    <a:pt x="276" y="0"/>
                  </a:lnTo>
                  <a:lnTo>
                    <a:pt x="216" y="50"/>
                  </a:lnTo>
                  <a:lnTo>
                    <a:pt x="150" y="107"/>
                  </a:lnTo>
                  <a:lnTo>
                    <a:pt x="119" y="134"/>
                  </a:lnTo>
                  <a:lnTo>
                    <a:pt x="89" y="162"/>
                  </a:lnTo>
                  <a:lnTo>
                    <a:pt x="62" y="189"/>
                  </a:lnTo>
                  <a:lnTo>
                    <a:pt x="39" y="214"/>
                  </a:lnTo>
                  <a:lnTo>
                    <a:pt x="39" y="214"/>
                  </a:lnTo>
                  <a:lnTo>
                    <a:pt x="21" y="274"/>
                  </a:lnTo>
                  <a:lnTo>
                    <a:pt x="0" y="340"/>
                  </a:lnTo>
                  <a:lnTo>
                    <a:pt x="0" y="340"/>
                  </a:lnTo>
                  <a:lnTo>
                    <a:pt x="378" y="367"/>
                  </a:lnTo>
                  <a:lnTo>
                    <a:pt x="792" y="398"/>
                  </a:lnTo>
                  <a:lnTo>
                    <a:pt x="792" y="398"/>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98" name="Freeform 47"/>
            <p:cNvSpPr>
              <a:spLocks/>
            </p:cNvSpPr>
            <p:nvPr/>
          </p:nvSpPr>
          <p:spPr bwMode="auto">
            <a:xfrm rot="16200000">
              <a:off x="2891682" y="3770233"/>
              <a:ext cx="898409" cy="894586"/>
            </a:xfrm>
            <a:custGeom>
              <a:avLst/>
              <a:gdLst>
                <a:gd name="T0" fmla="*/ 803 w 803"/>
                <a:gd name="T1" fmla="*/ 58 h 409"/>
                <a:gd name="T2" fmla="*/ 803 w 803"/>
                <a:gd name="T3" fmla="*/ 58 h 409"/>
                <a:gd name="T4" fmla="*/ 389 w 803"/>
                <a:gd name="T5" fmla="*/ 27 h 409"/>
                <a:gd name="T6" fmla="*/ 11 w 803"/>
                <a:gd name="T7" fmla="*/ 0 h 409"/>
                <a:gd name="T8" fmla="*/ 0 w 803"/>
                <a:gd name="T9" fmla="*/ 52 h 409"/>
                <a:gd name="T10" fmla="*/ 64 w 803"/>
                <a:gd name="T11" fmla="*/ 57 h 409"/>
                <a:gd name="T12" fmla="*/ 39 w 803"/>
                <a:gd name="T13" fmla="*/ 158 h 409"/>
                <a:gd name="T14" fmla="*/ 39 w 803"/>
                <a:gd name="T15" fmla="*/ 158 h 409"/>
                <a:gd name="T16" fmla="*/ 41 w 803"/>
                <a:gd name="T17" fmla="*/ 156 h 409"/>
                <a:gd name="T18" fmla="*/ 43 w 803"/>
                <a:gd name="T19" fmla="*/ 156 h 409"/>
                <a:gd name="T20" fmla="*/ 50 w 803"/>
                <a:gd name="T21" fmla="*/ 155 h 409"/>
                <a:gd name="T22" fmla="*/ 59 w 803"/>
                <a:gd name="T23" fmla="*/ 158 h 409"/>
                <a:gd name="T24" fmla="*/ 64 w 803"/>
                <a:gd name="T25" fmla="*/ 158 h 409"/>
                <a:gd name="T26" fmla="*/ 64 w 803"/>
                <a:gd name="T27" fmla="*/ 158 h 409"/>
                <a:gd name="T28" fmla="*/ 66 w 803"/>
                <a:gd name="T29" fmla="*/ 155 h 409"/>
                <a:gd name="T30" fmla="*/ 68 w 803"/>
                <a:gd name="T31" fmla="*/ 156 h 409"/>
                <a:gd name="T32" fmla="*/ 27 w 803"/>
                <a:gd name="T33" fmla="*/ 376 h 409"/>
                <a:gd name="T34" fmla="*/ 660 w 803"/>
                <a:gd name="T35" fmla="*/ 403 h 409"/>
                <a:gd name="T36" fmla="*/ 660 w 803"/>
                <a:gd name="T37" fmla="*/ 406 h 409"/>
                <a:gd name="T38" fmla="*/ 728 w 803"/>
                <a:gd name="T39" fmla="*/ 409 h 409"/>
                <a:gd name="T40" fmla="*/ 803 w 803"/>
                <a:gd name="T41" fmla="*/ 5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409">
                  <a:moveTo>
                    <a:pt x="803" y="58"/>
                  </a:moveTo>
                  <a:lnTo>
                    <a:pt x="803" y="58"/>
                  </a:lnTo>
                  <a:lnTo>
                    <a:pt x="389" y="27"/>
                  </a:lnTo>
                  <a:lnTo>
                    <a:pt x="11" y="0"/>
                  </a:lnTo>
                  <a:lnTo>
                    <a:pt x="0" y="52"/>
                  </a:lnTo>
                  <a:lnTo>
                    <a:pt x="64" y="57"/>
                  </a:lnTo>
                  <a:lnTo>
                    <a:pt x="39" y="158"/>
                  </a:lnTo>
                  <a:lnTo>
                    <a:pt x="39" y="158"/>
                  </a:lnTo>
                  <a:lnTo>
                    <a:pt x="41" y="156"/>
                  </a:lnTo>
                  <a:lnTo>
                    <a:pt x="43" y="156"/>
                  </a:lnTo>
                  <a:lnTo>
                    <a:pt x="50" y="155"/>
                  </a:lnTo>
                  <a:lnTo>
                    <a:pt x="59" y="158"/>
                  </a:lnTo>
                  <a:lnTo>
                    <a:pt x="64" y="158"/>
                  </a:lnTo>
                  <a:lnTo>
                    <a:pt x="64" y="158"/>
                  </a:lnTo>
                  <a:lnTo>
                    <a:pt x="66" y="155"/>
                  </a:lnTo>
                  <a:lnTo>
                    <a:pt x="68" y="156"/>
                  </a:lnTo>
                  <a:lnTo>
                    <a:pt x="27" y="376"/>
                  </a:lnTo>
                  <a:lnTo>
                    <a:pt x="660" y="403"/>
                  </a:lnTo>
                  <a:lnTo>
                    <a:pt x="660" y="406"/>
                  </a:lnTo>
                  <a:lnTo>
                    <a:pt x="728" y="409"/>
                  </a:lnTo>
                  <a:lnTo>
                    <a:pt x="803" y="58"/>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99" name="Freeform 56"/>
            <p:cNvSpPr>
              <a:spLocks/>
            </p:cNvSpPr>
            <p:nvPr/>
          </p:nvSpPr>
          <p:spPr bwMode="auto">
            <a:xfrm rot="16200000">
              <a:off x="1711679" y="1485135"/>
              <a:ext cx="605279" cy="853028"/>
            </a:xfrm>
            <a:custGeom>
              <a:avLst/>
              <a:gdLst>
                <a:gd name="T0" fmla="*/ 214 w 541"/>
                <a:gd name="T1" fmla="*/ 3 h 390"/>
                <a:gd name="T2" fmla="*/ 221 w 541"/>
                <a:gd name="T3" fmla="*/ 0 h 390"/>
                <a:gd name="T4" fmla="*/ 257 w 541"/>
                <a:gd name="T5" fmla="*/ 6 h 390"/>
                <a:gd name="T6" fmla="*/ 246 w 541"/>
                <a:gd name="T7" fmla="*/ 7 h 390"/>
                <a:gd name="T8" fmla="*/ 246 w 541"/>
                <a:gd name="T9" fmla="*/ 15 h 390"/>
                <a:gd name="T10" fmla="*/ 257 w 541"/>
                <a:gd name="T11" fmla="*/ 13 h 390"/>
                <a:gd name="T12" fmla="*/ 275 w 541"/>
                <a:gd name="T13" fmla="*/ 10 h 390"/>
                <a:gd name="T14" fmla="*/ 296 w 541"/>
                <a:gd name="T15" fmla="*/ 16 h 390"/>
                <a:gd name="T16" fmla="*/ 302 w 541"/>
                <a:gd name="T17" fmla="*/ 24 h 390"/>
                <a:gd name="T18" fmla="*/ 314 w 541"/>
                <a:gd name="T19" fmla="*/ 19 h 390"/>
                <a:gd name="T20" fmla="*/ 309 w 541"/>
                <a:gd name="T21" fmla="*/ 11 h 390"/>
                <a:gd name="T22" fmla="*/ 391 w 541"/>
                <a:gd name="T23" fmla="*/ 12 h 390"/>
                <a:gd name="T24" fmla="*/ 416 w 541"/>
                <a:gd name="T25" fmla="*/ 16 h 390"/>
                <a:gd name="T26" fmla="*/ 455 w 541"/>
                <a:gd name="T27" fmla="*/ 9 h 390"/>
                <a:gd name="T28" fmla="*/ 514 w 541"/>
                <a:gd name="T29" fmla="*/ 13 h 390"/>
                <a:gd name="T30" fmla="*/ 491 w 541"/>
                <a:gd name="T31" fmla="*/ 33 h 390"/>
                <a:gd name="T32" fmla="*/ 437 w 541"/>
                <a:gd name="T33" fmla="*/ 86 h 390"/>
                <a:gd name="T34" fmla="*/ 428 w 541"/>
                <a:gd name="T35" fmla="*/ 99 h 390"/>
                <a:gd name="T36" fmla="*/ 382 w 541"/>
                <a:gd name="T37" fmla="*/ 107 h 390"/>
                <a:gd name="T38" fmla="*/ 366 w 541"/>
                <a:gd name="T39" fmla="*/ 99 h 390"/>
                <a:gd name="T40" fmla="*/ 316 w 541"/>
                <a:gd name="T41" fmla="*/ 105 h 390"/>
                <a:gd name="T42" fmla="*/ 355 w 541"/>
                <a:gd name="T43" fmla="*/ 114 h 390"/>
                <a:gd name="T44" fmla="*/ 382 w 541"/>
                <a:gd name="T45" fmla="*/ 122 h 390"/>
                <a:gd name="T46" fmla="*/ 394 w 541"/>
                <a:gd name="T47" fmla="*/ 126 h 390"/>
                <a:gd name="T48" fmla="*/ 450 w 541"/>
                <a:gd name="T49" fmla="*/ 116 h 390"/>
                <a:gd name="T50" fmla="*/ 466 w 541"/>
                <a:gd name="T51" fmla="*/ 121 h 390"/>
                <a:gd name="T52" fmla="*/ 485 w 541"/>
                <a:gd name="T53" fmla="*/ 126 h 390"/>
                <a:gd name="T54" fmla="*/ 505 w 541"/>
                <a:gd name="T55" fmla="*/ 119 h 390"/>
                <a:gd name="T56" fmla="*/ 541 w 541"/>
                <a:gd name="T57" fmla="*/ 117 h 390"/>
                <a:gd name="T58" fmla="*/ 416 w 541"/>
                <a:gd name="T59" fmla="*/ 377 h 390"/>
                <a:gd name="T60" fmla="*/ 61 w 541"/>
                <a:gd name="T61" fmla="*/ 348 h 390"/>
                <a:gd name="T62" fmla="*/ 38 w 541"/>
                <a:gd name="T63" fmla="*/ 349 h 390"/>
                <a:gd name="T64" fmla="*/ 25 w 541"/>
                <a:gd name="T65" fmla="*/ 348 h 390"/>
                <a:gd name="T66" fmla="*/ 9 w 541"/>
                <a:gd name="T67" fmla="*/ 346 h 390"/>
                <a:gd name="T68" fmla="*/ 45 w 541"/>
                <a:gd name="T69" fmla="*/ 244 h 390"/>
                <a:gd name="T70" fmla="*/ 41 w 541"/>
                <a:gd name="T71" fmla="*/ 231 h 390"/>
                <a:gd name="T72" fmla="*/ 48 w 541"/>
                <a:gd name="T73" fmla="*/ 211 h 390"/>
                <a:gd name="T74" fmla="*/ 45 w 541"/>
                <a:gd name="T75" fmla="*/ 203 h 390"/>
                <a:gd name="T76" fmla="*/ 48 w 541"/>
                <a:gd name="T77" fmla="*/ 192 h 390"/>
                <a:gd name="T78" fmla="*/ 41 w 541"/>
                <a:gd name="T79" fmla="*/ 181 h 390"/>
                <a:gd name="T80" fmla="*/ 41 w 541"/>
                <a:gd name="T81" fmla="*/ 171 h 390"/>
                <a:gd name="T82" fmla="*/ 48 w 541"/>
                <a:gd name="T83" fmla="*/ 160 h 390"/>
                <a:gd name="T84" fmla="*/ 50 w 541"/>
                <a:gd name="T85" fmla="*/ 138 h 390"/>
                <a:gd name="T86" fmla="*/ 59 w 541"/>
                <a:gd name="T87" fmla="*/ 125 h 390"/>
                <a:gd name="T88" fmla="*/ 70 w 541"/>
                <a:gd name="T89" fmla="*/ 96 h 390"/>
                <a:gd name="T90" fmla="*/ 70 w 541"/>
                <a:gd name="T91" fmla="*/ 76 h 390"/>
                <a:gd name="T92" fmla="*/ 86 w 541"/>
                <a:gd name="T93" fmla="*/ 52 h 390"/>
                <a:gd name="T94" fmla="*/ 120 w 541"/>
                <a:gd name="T95" fmla="*/ 50 h 390"/>
                <a:gd name="T96" fmla="*/ 150 w 541"/>
                <a:gd name="T97" fmla="*/ 50 h 390"/>
                <a:gd name="T98" fmla="*/ 177 w 541"/>
                <a:gd name="T99" fmla="*/ 30 h 390"/>
                <a:gd name="T100" fmla="*/ 193 w 541"/>
                <a:gd name="T101" fmla="*/ 24 h 390"/>
                <a:gd name="T102" fmla="*/ 214 w 541"/>
                <a:gd name="T103" fmla="*/ 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1" h="390">
                  <a:moveTo>
                    <a:pt x="214" y="5"/>
                  </a:moveTo>
                  <a:lnTo>
                    <a:pt x="214" y="5"/>
                  </a:lnTo>
                  <a:lnTo>
                    <a:pt x="214" y="3"/>
                  </a:lnTo>
                  <a:lnTo>
                    <a:pt x="214" y="1"/>
                  </a:lnTo>
                  <a:lnTo>
                    <a:pt x="216" y="0"/>
                  </a:lnTo>
                  <a:lnTo>
                    <a:pt x="221" y="0"/>
                  </a:lnTo>
                  <a:lnTo>
                    <a:pt x="221" y="0"/>
                  </a:lnTo>
                  <a:lnTo>
                    <a:pt x="241" y="3"/>
                  </a:lnTo>
                  <a:lnTo>
                    <a:pt x="257" y="6"/>
                  </a:lnTo>
                  <a:lnTo>
                    <a:pt x="257" y="7"/>
                  </a:lnTo>
                  <a:lnTo>
                    <a:pt x="257" y="7"/>
                  </a:lnTo>
                  <a:lnTo>
                    <a:pt x="246" y="7"/>
                  </a:lnTo>
                  <a:lnTo>
                    <a:pt x="239" y="7"/>
                  </a:lnTo>
                  <a:lnTo>
                    <a:pt x="234" y="7"/>
                  </a:lnTo>
                  <a:lnTo>
                    <a:pt x="246" y="15"/>
                  </a:lnTo>
                  <a:lnTo>
                    <a:pt x="246" y="15"/>
                  </a:lnTo>
                  <a:lnTo>
                    <a:pt x="250" y="13"/>
                  </a:lnTo>
                  <a:lnTo>
                    <a:pt x="257" y="13"/>
                  </a:lnTo>
                  <a:lnTo>
                    <a:pt x="264" y="16"/>
                  </a:lnTo>
                  <a:lnTo>
                    <a:pt x="273" y="15"/>
                  </a:lnTo>
                  <a:lnTo>
                    <a:pt x="275" y="10"/>
                  </a:lnTo>
                  <a:lnTo>
                    <a:pt x="296" y="10"/>
                  </a:lnTo>
                  <a:lnTo>
                    <a:pt x="296" y="11"/>
                  </a:lnTo>
                  <a:lnTo>
                    <a:pt x="296" y="16"/>
                  </a:lnTo>
                  <a:lnTo>
                    <a:pt x="296" y="16"/>
                  </a:lnTo>
                  <a:lnTo>
                    <a:pt x="300" y="19"/>
                  </a:lnTo>
                  <a:lnTo>
                    <a:pt x="302" y="24"/>
                  </a:lnTo>
                  <a:lnTo>
                    <a:pt x="309" y="19"/>
                  </a:lnTo>
                  <a:lnTo>
                    <a:pt x="309" y="19"/>
                  </a:lnTo>
                  <a:lnTo>
                    <a:pt x="314" y="19"/>
                  </a:lnTo>
                  <a:lnTo>
                    <a:pt x="314" y="17"/>
                  </a:lnTo>
                  <a:lnTo>
                    <a:pt x="309" y="11"/>
                  </a:lnTo>
                  <a:lnTo>
                    <a:pt x="309" y="11"/>
                  </a:lnTo>
                  <a:lnTo>
                    <a:pt x="337" y="12"/>
                  </a:lnTo>
                  <a:lnTo>
                    <a:pt x="364" y="12"/>
                  </a:lnTo>
                  <a:lnTo>
                    <a:pt x="391" y="12"/>
                  </a:lnTo>
                  <a:lnTo>
                    <a:pt x="405" y="13"/>
                  </a:lnTo>
                  <a:lnTo>
                    <a:pt x="416" y="16"/>
                  </a:lnTo>
                  <a:lnTo>
                    <a:pt x="416" y="16"/>
                  </a:lnTo>
                  <a:lnTo>
                    <a:pt x="437" y="11"/>
                  </a:lnTo>
                  <a:lnTo>
                    <a:pt x="455" y="9"/>
                  </a:lnTo>
                  <a:lnTo>
                    <a:pt x="455" y="9"/>
                  </a:lnTo>
                  <a:lnTo>
                    <a:pt x="471" y="9"/>
                  </a:lnTo>
                  <a:lnTo>
                    <a:pt x="485" y="10"/>
                  </a:lnTo>
                  <a:lnTo>
                    <a:pt x="514" y="13"/>
                  </a:lnTo>
                  <a:lnTo>
                    <a:pt x="514" y="13"/>
                  </a:lnTo>
                  <a:lnTo>
                    <a:pt x="503" y="22"/>
                  </a:lnTo>
                  <a:lnTo>
                    <a:pt x="491" y="33"/>
                  </a:lnTo>
                  <a:lnTo>
                    <a:pt x="469" y="55"/>
                  </a:lnTo>
                  <a:lnTo>
                    <a:pt x="446" y="77"/>
                  </a:lnTo>
                  <a:lnTo>
                    <a:pt x="437" y="86"/>
                  </a:lnTo>
                  <a:lnTo>
                    <a:pt x="428" y="92"/>
                  </a:lnTo>
                  <a:lnTo>
                    <a:pt x="428" y="99"/>
                  </a:lnTo>
                  <a:lnTo>
                    <a:pt x="428" y="99"/>
                  </a:lnTo>
                  <a:lnTo>
                    <a:pt x="423" y="103"/>
                  </a:lnTo>
                  <a:lnTo>
                    <a:pt x="416" y="105"/>
                  </a:lnTo>
                  <a:lnTo>
                    <a:pt x="382" y="107"/>
                  </a:lnTo>
                  <a:lnTo>
                    <a:pt x="375" y="105"/>
                  </a:lnTo>
                  <a:lnTo>
                    <a:pt x="366" y="99"/>
                  </a:lnTo>
                  <a:lnTo>
                    <a:pt x="366" y="99"/>
                  </a:lnTo>
                  <a:lnTo>
                    <a:pt x="314" y="96"/>
                  </a:lnTo>
                  <a:lnTo>
                    <a:pt x="309" y="99"/>
                  </a:lnTo>
                  <a:lnTo>
                    <a:pt x="316" y="105"/>
                  </a:lnTo>
                  <a:lnTo>
                    <a:pt x="348" y="110"/>
                  </a:lnTo>
                  <a:lnTo>
                    <a:pt x="355" y="114"/>
                  </a:lnTo>
                  <a:lnTo>
                    <a:pt x="355" y="114"/>
                  </a:lnTo>
                  <a:lnTo>
                    <a:pt x="364" y="115"/>
                  </a:lnTo>
                  <a:lnTo>
                    <a:pt x="373" y="119"/>
                  </a:lnTo>
                  <a:lnTo>
                    <a:pt x="382" y="122"/>
                  </a:lnTo>
                  <a:lnTo>
                    <a:pt x="387" y="126"/>
                  </a:lnTo>
                  <a:lnTo>
                    <a:pt x="394" y="126"/>
                  </a:lnTo>
                  <a:lnTo>
                    <a:pt x="394" y="126"/>
                  </a:lnTo>
                  <a:lnTo>
                    <a:pt x="412" y="123"/>
                  </a:lnTo>
                  <a:lnTo>
                    <a:pt x="432" y="120"/>
                  </a:lnTo>
                  <a:lnTo>
                    <a:pt x="450" y="116"/>
                  </a:lnTo>
                  <a:lnTo>
                    <a:pt x="466" y="115"/>
                  </a:lnTo>
                  <a:lnTo>
                    <a:pt x="469" y="116"/>
                  </a:lnTo>
                  <a:lnTo>
                    <a:pt x="466" y="121"/>
                  </a:lnTo>
                  <a:lnTo>
                    <a:pt x="466" y="121"/>
                  </a:lnTo>
                  <a:lnTo>
                    <a:pt x="475" y="123"/>
                  </a:lnTo>
                  <a:lnTo>
                    <a:pt x="485" y="126"/>
                  </a:lnTo>
                  <a:lnTo>
                    <a:pt x="503" y="125"/>
                  </a:lnTo>
                  <a:lnTo>
                    <a:pt x="505" y="119"/>
                  </a:lnTo>
                  <a:lnTo>
                    <a:pt x="505" y="119"/>
                  </a:lnTo>
                  <a:lnTo>
                    <a:pt x="523" y="117"/>
                  </a:lnTo>
                  <a:lnTo>
                    <a:pt x="541" y="117"/>
                  </a:lnTo>
                  <a:lnTo>
                    <a:pt x="541" y="117"/>
                  </a:lnTo>
                  <a:lnTo>
                    <a:pt x="469" y="263"/>
                  </a:lnTo>
                  <a:lnTo>
                    <a:pt x="428" y="348"/>
                  </a:lnTo>
                  <a:lnTo>
                    <a:pt x="416" y="377"/>
                  </a:lnTo>
                  <a:lnTo>
                    <a:pt x="412" y="390"/>
                  </a:lnTo>
                  <a:lnTo>
                    <a:pt x="61" y="348"/>
                  </a:lnTo>
                  <a:lnTo>
                    <a:pt x="61" y="348"/>
                  </a:lnTo>
                  <a:lnTo>
                    <a:pt x="48" y="347"/>
                  </a:lnTo>
                  <a:lnTo>
                    <a:pt x="43" y="348"/>
                  </a:lnTo>
                  <a:lnTo>
                    <a:pt x="38" y="349"/>
                  </a:lnTo>
                  <a:lnTo>
                    <a:pt x="32" y="349"/>
                  </a:lnTo>
                  <a:lnTo>
                    <a:pt x="32" y="349"/>
                  </a:lnTo>
                  <a:lnTo>
                    <a:pt x="25" y="348"/>
                  </a:lnTo>
                  <a:lnTo>
                    <a:pt x="18" y="346"/>
                  </a:lnTo>
                  <a:lnTo>
                    <a:pt x="18" y="346"/>
                  </a:lnTo>
                  <a:lnTo>
                    <a:pt x="9" y="346"/>
                  </a:lnTo>
                  <a:lnTo>
                    <a:pt x="0" y="347"/>
                  </a:lnTo>
                  <a:lnTo>
                    <a:pt x="45" y="244"/>
                  </a:lnTo>
                  <a:lnTo>
                    <a:pt x="45" y="244"/>
                  </a:lnTo>
                  <a:lnTo>
                    <a:pt x="41" y="238"/>
                  </a:lnTo>
                  <a:lnTo>
                    <a:pt x="41" y="231"/>
                  </a:lnTo>
                  <a:lnTo>
                    <a:pt x="41" y="231"/>
                  </a:lnTo>
                  <a:lnTo>
                    <a:pt x="43" y="224"/>
                  </a:lnTo>
                  <a:lnTo>
                    <a:pt x="45" y="218"/>
                  </a:lnTo>
                  <a:lnTo>
                    <a:pt x="48" y="211"/>
                  </a:lnTo>
                  <a:lnTo>
                    <a:pt x="48" y="207"/>
                  </a:lnTo>
                  <a:lnTo>
                    <a:pt x="45" y="203"/>
                  </a:lnTo>
                  <a:lnTo>
                    <a:pt x="45" y="203"/>
                  </a:lnTo>
                  <a:lnTo>
                    <a:pt x="48" y="199"/>
                  </a:lnTo>
                  <a:lnTo>
                    <a:pt x="50" y="194"/>
                  </a:lnTo>
                  <a:lnTo>
                    <a:pt x="48" y="192"/>
                  </a:lnTo>
                  <a:lnTo>
                    <a:pt x="45" y="189"/>
                  </a:lnTo>
                  <a:lnTo>
                    <a:pt x="41" y="184"/>
                  </a:lnTo>
                  <a:lnTo>
                    <a:pt x="41" y="181"/>
                  </a:lnTo>
                  <a:lnTo>
                    <a:pt x="38" y="177"/>
                  </a:lnTo>
                  <a:lnTo>
                    <a:pt x="38" y="177"/>
                  </a:lnTo>
                  <a:lnTo>
                    <a:pt x="41" y="171"/>
                  </a:lnTo>
                  <a:lnTo>
                    <a:pt x="43" y="164"/>
                  </a:lnTo>
                  <a:lnTo>
                    <a:pt x="43" y="164"/>
                  </a:lnTo>
                  <a:lnTo>
                    <a:pt x="48" y="160"/>
                  </a:lnTo>
                  <a:lnTo>
                    <a:pt x="50" y="157"/>
                  </a:lnTo>
                  <a:lnTo>
                    <a:pt x="52" y="147"/>
                  </a:lnTo>
                  <a:lnTo>
                    <a:pt x="50" y="138"/>
                  </a:lnTo>
                  <a:lnTo>
                    <a:pt x="48" y="129"/>
                  </a:lnTo>
                  <a:lnTo>
                    <a:pt x="59" y="125"/>
                  </a:lnTo>
                  <a:lnTo>
                    <a:pt x="59" y="125"/>
                  </a:lnTo>
                  <a:lnTo>
                    <a:pt x="66" y="114"/>
                  </a:lnTo>
                  <a:lnTo>
                    <a:pt x="68" y="104"/>
                  </a:lnTo>
                  <a:lnTo>
                    <a:pt x="70" y="96"/>
                  </a:lnTo>
                  <a:lnTo>
                    <a:pt x="70" y="84"/>
                  </a:lnTo>
                  <a:lnTo>
                    <a:pt x="70" y="84"/>
                  </a:lnTo>
                  <a:lnTo>
                    <a:pt x="70" y="76"/>
                  </a:lnTo>
                  <a:lnTo>
                    <a:pt x="73" y="67"/>
                  </a:lnTo>
                  <a:lnTo>
                    <a:pt x="77" y="59"/>
                  </a:lnTo>
                  <a:lnTo>
                    <a:pt x="86" y="52"/>
                  </a:lnTo>
                  <a:lnTo>
                    <a:pt x="98" y="49"/>
                  </a:lnTo>
                  <a:lnTo>
                    <a:pt x="98" y="49"/>
                  </a:lnTo>
                  <a:lnTo>
                    <a:pt x="120" y="50"/>
                  </a:lnTo>
                  <a:lnTo>
                    <a:pt x="141" y="52"/>
                  </a:lnTo>
                  <a:lnTo>
                    <a:pt x="141" y="52"/>
                  </a:lnTo>
                  <a:lnTo>
                    <a:pt x="150" y="50"/>
                  </a:lnTo>
                  <a:lnTo>
                    <a:pt x="161" y="49"/>
                  </a:lnTo>
                  <a:lnTo>
                    <a:pt x="177" y="38"/>
                  </a:lnTo>
                  <a:lnTo>
                    <a:pt x="177" y="30"/>
                  </a:lnTo>
                  <a:lnTo>
                    <a:pt x="184" y="29"/>
                  </a:lnTo>
                  <a:lnTo>
                    <a:pt x="184" y="29"/>
                  </a:lnTo>
                  <a:lnTo>
                    <a:pt x="193" y="24"/>
                  </a:lnTo>
                  <a:lnTo>
                    <a:pt x="200" y="18"/>
                  </a:lnTo>
                  <a:lnTo>
                    <a:pt x="207" y="11"/>
                  </a:lnTo>
                  <a:lnTo>
                    <a:pt x="214" y="5"/>
                  </a:lnTo>
                  <a:lnTo>
                    <a:pt x="214" y="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00" name="Freeform 57"/>
            <p:cNvSpPr>
              <a:spLocks/>
            </p:cNvSpPr>
            <p:nvPr/>
          </p:nvSpPr>
          <p:spPr bwMode="auto">
            <a:xfrm rot="16200000">
              <a:off x="1452057" y="1894373"/>
              <a:ext cx="837992" cy="1025821"/>
            </a:xfrm>
            <a:custGeom>
              <a:avLst/>
              <a:gdLst>
                <a:gd name="T0" fmla="*/ 194 w 749"/>
                <a:gd name="T1" fmla="*/ 4 h 469"/>
                <a:gd name="T2" fmla="*/ 224 w 749"/>
                <a:gd name="T3" fmla="*/ 0 h 469"/>
                <a:gd name="T4" fmla="*/ 269 w 749"/>
                <a:gd name="T5" fmla="*/ 5 h 469"/>
                <a:gd name="T6" fmla="*/ 315 w 749"/>
                <a:gd name="T7" fmla="*/ 5 h 469"/>
                <a:gd name="T8" fmla="*/ 342 w 749"/>
                <a:gd name="T9" fmla="*/ 16 h 469"/>
                <a:gd name="T10" fmla="*/ 365 w 749"/>
                <a:gd name="T11" fmla="*/ 23 h 469"/>
                <a:gd name="T12" fmla="*/ 378 w 749"/>
                <a:gd name="T13" fmla="*/ 25 h 469"/>
                <a:gd name="T14" fmla="*/ 501 w 749"/>
                <a:gd name="T15" fmla="*/ 60 h 469"/>
                <a:gd name="T16" fmla="*/ 679 w 749"/>
                <a:gd name="T17" fmla="*/ 98 h 469"/>
                <a:gd name="T18" fmla="*/ 747 w 749"/>
                <a:gd name="T19" fmla="*/ 106 h 469"/>
                <a:gd name="T20" fmla="*/ 747 w 749"/>
                <a:gd name="T21" fmla="*/ 116 h 469"/>
                <a:gd name="T22" fmla="*/ 747 w 749"/>
                <a:gd name="T23" fmla="*/ 120 h 469"/>
                <a:gd name="T24" fmla="*/ 731 w 749"/>
                <a:gd name="T25" fmla="*/ 134 h 469"/>
                <a:gd name="T26" fmla="*/ 708 w 749"/>
                <a:gd name="T27" fmla="*/ 154 h 469"/>
                <a:gd name="T28" fmla="*/ 676 w 749"/>
                <a:gd name="T29" fmla="*/ 155 h 469"/>
                <a:gd name="T30" fmla="*/ 633 w 749"/>
                <a:gd name="T31" fmla="*/ 157 h 469"/>
                <a:gd name="T32" fmla="*/ 620 w 749"/>
                <a:gd name="T33" fmla="*/ 173 h 469"/>
                <a:gd name="T34" fmla="*/ 620 w 749"/>
                <a:gd name="T35" fmla="*/ 201 h 469"/>
                <a:gd name="T36" fmla="*/ 615 w 749"/>
                <a:gd name="T37" fmla="*/ 216 h 469"/>
                <a:gd name="T38" fmla="*/ 595 w 749"/>
                <a:gd name="T39" fmla="*/ 234 h 469"/>
                <a:gd name="T40" fmla="*/ 599 w 749"/>
                <a:gd name="T41" fmla="*/ 258 h 469"/>
                <a:gd name="T42" fmla="*/ 590 w 749"/>
                <a:gd name="T43" fmla="*/ 269 h 469"/>
                <a:gd name="T44" fmla="*/ 585 w 749"/>
                <a:gd name="T45" fmla="*/ 282 h 469"/>
                <a:gd name="T46" fmla="*/ 592 w 749"/>
                <a:gd name="T47" fmla="*/ 294 h 469"/>
                <a:gd name="T48" fmla="*/ 595 w 749"/>
                <a:gd name="T49" fmla="*/ 304 h 469"/>
                <a:gd name="T50" fmla="*/ 595 w 749"/>
                <a:gd name="T51" fmla="*/ 313 h 469"/>
                <a:gd name="T52" fmla="*/ 588 w 749"/>
                <a:gd name="T53" fmla="*/ 334 h 469"/>
                <a:gd name="T54" fmla="*/ 592 w 749"/>
                <a:gd name="T55" fmla="*/ 349 h 469"/>
                <a:gd name="T56" fmla="*/ 522 w 749"/>
                <a:gd name="T57" fmla="*/ 458 h 469"/>
                <a:gd name="T58" fmla="*/ 519 w 749"/>
                <a:gd name="T59" fmla="*/ 463 h 469"/>
                <a:gd name="T60" fmla="*/ 492 w 749"/>
                <a:gd name="T61" fmla="*/ 469 h 469"/>
                <a:gd name="T62" fmla="*/ 412 w 749"/>
                <a:gd name="T63" fmla="*/ 442 h 469"/>
                <a:gd name="T64" fmla="*/ 399 w 749"/>
                <a:gd name="T65" fmla="*/ 439 h 469"/>
                <a:gd name="T66" fmla="*/ 381 w 749"/>
                <a:gd name="T67" fmla="*/ 426 h 469"/>
                <a:gd name="T68" fmla="*/ 340 w 749"/>
                <a:gd name="T69" fmla="*/ 412 h 469"/>
                <a:gd name="T70" fmla="*/ 317 w 749"/>
                <a:gd name="T71" fmla="*/ 411 h 469"/>
                <a:gd name="T72" fmla="*/ 305 w 749"/>
                <a:gd name="T73" fmla="*/ 422 h 469"/>
                <a:gd name="T74" fmla="*/ 292 w 749"/>
                <a:gd name="T75" fmla="*/ 422 h 469"/>
                <a:gd name="T76" fmla="*/ 269 w 749"/>
                <a:gd name="T77" fmla="*/ 418 h 469"/>
                <a:gd name="T78" fmla="*/ 255 w 749"/>
                <a:gd name="T79" fmla="*/ 414 h 469"/>
                <a:gd name="T80" fmla="*/ 144 w 749"/>
                <a:gd name="T81" fmla="*/ 398 h 469"/>
                <a:gd name="T82" fmla="*/ 0 w 749"/>
                <a:gd name="T83" fmla="*/ 383 h 469"/>
                <a:gd name="T84" fmla="*/ 137 w 749"/>
                <a:gd name="T85" fmla="*/ 9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469">
                  <a:moveTo>
                    <a:pt x="187" y="6"/>
                  </a:moveTo>
                  <a:lnTo>
                    <a:pt x="187" y="6"/>
                  </a:lnTo>
                  <a:lnTo>
                    <a:pt x="194" y="4"/>
                  </a:lnTo>
                  <a:lnTo>
                    <a:pt x="203" y="1"/>
                  </a:lnTo>
                  <a:lnTo>
                    <a:pt x="224" y="0"/>
                  </a:lnTo>
                  <a:lnTo>
                    <a:pt x="224" y="0"/>
                  </a:lnTo>
                  <a:lnTo>
                    <a:pt x="233" y="1"/>
                  </a:lnTo>
                  <a:lnTo>
                    <a:pt x="242" y="4"/>
                  </a:lnTo>
                  <a:lnTo>
                    <a:pt x="269" y="5"/>
                  </a:lnTo>
                  <a:lnTo>
                    <a:pt x="296" y="6"/>
                  </a:lnTo>
                  <a:lnTo>
                    <a:pt x="315" y="5"/>
                  </a:lnTo>
                  <a:lnTo>
                    <a:pt x="315" y="5"/>
                  </a:lnTo>
                  <a:lnTo>
                    <a:pt x="324" y="7"/>
                  </a:lnTo>
                  <a:lnTo>
                    <a:pt x="331" y="10"/>
                  </a:lnTo>
                  <a:lnTo>
                    <a:pt x="342" y="16"/>
                  </a:lnTo>
                  <a:lnTo>
                    <a:pt x="349" y="18"/>
                  </a:lnTo>
                  <a:lnTo>
                    <a:pt x="356" y="20"/>
                  </a:lnTo>
                  <a:lnTo>
                    <a:pt x="365" y="23"/>
                  </a:lnTo>
                  <a:lnTo>
                    <a:pt x="376" y="23"/>
                  </a:lnTo>
                  <a:lnTo>
                    <a:pt x="378" y="25"/>
                  </a:lnTo>
                  <a:lnTo>
                    <a:pt x="378" y="25"/>
                  </a:lnTo>
                  <a:lnTo>
                    <a:pt x="403" y="34"/>
                  </a:lnTo>
                  <a:lnTo>
                    <a:pt x="447" y="45"/>
                  </a:lnTo>
                  <a:lnTo>
                    <a:pt x="501" y="60"/>
                  </a:lnTo>
                  <a:lnTo>
                    <a:pt x="563" y="74"/>
                  </a:lnTo>
                  <a:lnTo>
                    <a:pt x="624" y="87"/>
                  </a:lnTo>
                  <a:lnTo>
                    <a:pt x="679" y="98"/>
                  </a:lnTo>
                  <a:lnTo>
                    <a:pt x="722" y="105"/>
                  </a:lnTo>
                  <a:lnTo>
                    <a:pt x="736" y="106"/>
                  </a:lnTo>
                  <a:lnTo>
                    <a:pt x="747" y="106"/>
                  </a:lnTo>
                  <a:lnTo>
                    <a:pt x="749" y="111"/>
                  </a:lnTo>
                  <a:lnTo>
                    <a:pt x="749" y="111"/>
                  </a:lnTo>
                  <a:lnTo>
                    <a:pt x="747" y="116"/>
                  </a:lnTo>
                  <a:lnTo>
                    <a:pt x="747" y="118"/>
                  </a:lnTo>
                  <a:lnTo>
                    <a:pt x="747" y="120"/>
                  </a:lnTo>
                  <a:lnTo>
                    <a:pt x="747" y="120"/>
                  </a:lnTo>
                  <a:lnTo>
                    <a:pt x="742" y="128"/>
                  </a:lnTo>
                  <a:lnTo>
                    <a:pt x="738" y="132"/>
                  </a:lnTo>
                  <a:lnTo>
                    <a:pt x="731" y="134"/>
                  </a:lnTo>
                  <a:lnTo>
                    <a:pt x="724" y="135"/>
                  </a:lnTo>
                  <a:lnTo>
                    <a:pt x="724" y="143"/>
                  </a:lnTo>
                  <a:lnTo>
                    <a:pt x="708" y="154"/>
                  </a:lnTo>
                  <a:lnTo>
                    <a:pt x="708" y="154"/>
                  </a:lnTo>
                  <a:lnTo>
                    <a:pt x="692" y="155"/>
                  </a:lnTo>
                  <a:lnTo>
                    <a:pt x="676" y="155"/>
                  </a:lnTo>
                  <a:lnTo>
                    <a:pt x="645" y="154"/>
                  </a:lnTo>
                  <a:lnTo>
                    <a:pt x="633" y="157"/>
                  </a:lnTo>
                  <a:lnTo>
                    <a:pt x="633" y="157"/>
                  </a:lnTo>
                  <a:lnTo>
                    <a:pt x="626" y="163"/>
                  </a:lnTo>
                  <a:lnTo>
                    <a:pt x="622" y="167"/>
                  </a:lnTo>
                  <a:lnTo>
                    <a:pt x="620" y="173"/>
                  </a:lnTo>
                  <a:lnTo>
                    <a:pt x="620" y="178"/>
                  </a:lnTo>
                  <a:lnTo>
                    <a:pt x="620" y="190"/>
                  </a:lnTo>
                  <a:lnTo>
                    <a:pt x="620" y="201"/>
                  </a:lnTo>
                  <a:lnTo>
                    <a:pt x="620" y="201"/>
                  </a:lnTo>
                  <a:lnTo>
                    <a:pt x="617" y="208"/>
                  </a:lnTo>
                  <a:lnTo>
                    <a:pt x="615" y="216"/>
                  </a:lnTo>
                  <a:lnTo>
                    <a:pt x="606" y="230"/>
                  </a:lnTo>
                  <a:lnTo>
                    <a:pt x="595" y="234"/>
                  </a:lnTo>
                  <a:lnTo>
                    <a:pt x="595" y="234"/>
                  </a:lnTo>
                  <a:lnTo>
                    <a:pt x="597" y="246"/>
                  </a:lnTo>
                  <a:lnTo>
                    <a:pt x="599" y="258"/>
                  </a:lnTo>
                  <a:lnTo>
                    <a:pt x="599" y="258"/>
                  </a:lnTo>
                  <a:lnTo>
                    <a:pt x="595" y="263"/>
                  </a:lnTo>
                  <a:lnTo>
                    <a:pt x="590" y="269"/>
                  </a:lnTo>
                  <a:lnTo>
                    <a:pt x="590" y="269"/>
                  </a:lnTo>
                  <a:lnTo>
                    <a:pt x="588" y="276"/>
                  </a:lnTo>
                  <a:lnTo>
                    <a:pt x="585" y="282"/>
                  </a:lnTo>
                  <a:lnTo>
                    <a:pt x="585" y="282"/>
                  </a:lnTo>
                  <a:lnTo>
                    <a:pt x="588" y="286"/>
                  </a:lnTo>
                  <a:lnTo>
                    <a:pt x="588" y="289"/>
                  </a:lnTo>
                  <a:lnTo>
                    <a:pt x="592" y="294"/>
                  </a:lnTo>
                  <a:lnTo>
                    <a:pt x="595" y="297"/>
                  </a:lnTo>
                  <a:lnTo>
                    <a:pt x="597" y="299"/>
                  </a:lnTo>
                  <a:lnTo>
                    <a:pt x="595" y="304"/>
                  </a:lnTo>
                  <a:lnTo>
                    <a:pt x="592" y="308"/>
                  </a:lnTo>
                  <a:lnTo>
                    <a:pt x="592" y="308"/>
                  </a:lnTo>
                  <a:lnTo>
                    <a:pt x="595" y="313"/>
                  </a:lnTo>
                  <a:lnTo>
                    <a:pt x="595" y="319"/>
                  </a:lnTo>
                  <a:lnTo>
                    <a:pt x="590" y="329"/>
                  </a:lnTo>
                  <a:lnTo>
                    <a:pt x="588" y="334"/>
                  </a:lnTo>
                  <a:lnTo>
                    <a:pt x="588" y="338"/>
                  </a:lnTo>
                  <a:lnTo>
                    <a:pt x="588" y="343"/>
                  </a:lnTo>
                  <a:lnTo>
                    <a:pt x="592" y="349"/>
                  </a:lnTo>
                  <a:lnTo>
                    <a:pt x="547" y="452"/>
                  </a:lnTo>
                  <a:lnTo>
                    <a:pt x="535" y="452"/>
                  </a:lnTo>
                  <a:lnTo>
                    <a:pt x="522" y="458"/>
                  </a:lnTo>
                  <a:lnTo>
                    <a:pt x="522" y="458"/>
                  </a:lnTo>
                  <a:lnTo>
                    <a:pt x="522" y="460"/>
                  </a:lnTo>
                  <a:lnTo>
                    <a:pt x="519" y="463"/>
                  </a:lnTo>
                  <a:lnTo>
                    <a:pt x="510" y="467"/>
                  </a:lnTo>
                  <a:lnTo>
                    <a:pt x="492" y="469"/>
                  </a:lnTo>
                  <a:lnTo>
                    <a:pt x="492" y="469"/>
                  </a:lnTo>
                  <a:lnTo>
                    <a:pt x="447" y="454"/>
                  </a:lnTo>
                  <a:lnTo>
                    <a:pt x="422" y="446"/>
                  </a:lnTo>
                  <a:lnTo>
                    <a:pt x="412" y="442"/>
                  </a:lnTo>
                  <a:lnTo>
                    <a:pt x="408" y="440"/>
                  </a:lnTo>
                  <a:lnTo>
                    <a:pt x="399" y="439"/>
                  </a:lnTo>
                  <a:lnTo>
                    <a:pt x="399" y="439"/>
                  </a:lnTo>
                  <a:lnTo>
                    <a:pt x="392" y="436"/>
                  </a:lnTo>
                  <a:lnTo>
                    <a:pt x="387" y="433"/>
                  </a:lnTo>
                  <a:lnTo>
                    <a:pt x="381" y="426"/>
                  </a:lnTo>
                  <a:lnTo>
                    <a:pt x="381" y="426"/>
                  </a:lnTo>
                  <a:lnTo>
                    <a:pt x="356" y="416"/>
                  </a:lnTo>
                  <a:lnTo>
                    <a:pt x="340" y="412"/>
                  </a:lnTo>
                  <a:lnTo>
                    <a:pt x="326" y="410"/>
                  </a:lnTo>
                  <a:lnTo>
                    <a:pt x="317" y="411"/>
                  </a:lnTo>
                  <a:lnTo>
                    <a:pt x="317" y="411"/>
                  </a:lnTo>
                  <a:lnTo>
                    <a:pt x="315" y="415"/>
                  </a:lnTo>
                  <a:lnTo>
                    <a:pt x="310" y="418"/>
                  </a:lnTo>
                  <a:lnTo>
                    <a:pt x="305" y="422"/>
                  </a:lnTo>
                  <a:lnTo>
                    <a:pt x="299" y="423"/>
                  </a:lnTo>
                  <a:lnTo>
                    <a:pt x="299" y="423"/>
                  </a:lnTo>
                  <a:lnTo>
                    <a:pt x="292" y="422"/>
                  </a:lnTo>
                  <a:lnTo>
                    <a:pt x="287" y="421"/>
                  </a:lnTo>
                  <a:lnTo>
                    <a:pt x="285" y="418"/>
                  </a:lnTo>
                  <a:lnTo>
                    <a:pt x="269" y="418"/>
                  </a:lnTo>
                  <a:lnTo>
                    <a:pt x="269" y="418"/>
                  </a:lnTo>
                  <a:lnTo>
                    <a:pt x="265" y="416"/>
                  </a:lnTo>
                  <a:lnTo>
                    <a:pt x="255" y="414"/>
                  </a:lnTo>
                  <a:lnTo>
                    <a:pt x="228" y="409"/>
                  </a:lnTo>
                  <a:lnTo>
                    <a:pt x="189" y="403"/>
                  </a:lnTo>
                  <a:lnTo>
                    <a:pt x="144" y="398"/>
                  </a:lnTo>
                  <a:lnTo>
                    <a:pt x="55" y="389"/>
                  </a:lnTo>
                  <a:lnTo>
                    <a:pt x="0" y="383"/>
                  </a:lnTo>
                  <a:lnTo>
                    <a:pt x="0" y="383"/>
                  </a:lnTo>
                  <a:lnTo>
                    <a:pt x="44" y="288"/>
                  </a:lnTo>
                  <a:lnTo>
                    <a:pt x="89" y="194"/>
                  </a:lnTo>
                  <a:lnTo>
                    <a:pt x="137" y="99"/>
                  </a:lnTo>
                  <a:lnTo>
                    <a:pt x="187" y="6"/>
                  </a:lnTo>
                  <a:lnTo>
                    <a:pt x="187" y="6"/>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01" name="Freeform 58"/>
            <p:cNvSpPr>
              <a:spLocks/>
            </p:cNvSpPr>
            <p:nvPr/>
          </p:nvSpPr>
          <p:spPr bwMode="auto">
            <a:xfrm rot="16200000">
              <a:off x="933290" y="2956612"/>
              <a:ext cx="1698361" cy="1019258"/>
            </a:xfrm>
            <a:custGeom>
              <a:avLst/>
              <a:gdLst>
                <a:gd name="T0" fmla="*/ 41 w 1518"/>
                <a:gd name="T1" fmla="*/ 261 h 466"/>
                <a:gd name="T2" fmla="*/ 61 w 1518"/>
                <a:gd name="T3" fmla="*/ 263 h 466"/>
                <a:gd name="T4" fmla="*/ 80 w 1518"/>
                <a:gd name="T5" fmla="*/ 259 h 466"/>
                <a:gd name="T6" fmla="*/ 143 w 1518"/>
                <a:gd name="T7" fmla="*/ 253 h 466"/>
                <a:gd name="T8" fmla="*/ 218 w 1518"/>
                <a:gd name="T9" fmla="*/ 228 h 466"/>
                <a:gd name="T10" fmla="*/ 253 w 1518"/>
                <a:gd name="T11" fmla="*/ 209 h 466"/>
                <a:gd name="T12" fmla="*/ 280 w 1518"/>
                <a:gd name="T13" fmla="*/ 202 h 466"/>
                <a:gd name="T14" fmla="*/ 289 w 1518"/>
                <a:gd name="T15" fmla="*/ 181 h 466"/>
                <a:gd name="T16" fmla="*/ 325 w 1518"/>
                <a:gd name="T17" fmla="*/ 163 h 466"/>
                <a:gd name="T18" fmla="*/ 350 w 1518"/>
                <a:gd name="T19" fmla="*/ 151 h 466"/>
                <a:gd name="T20" fmla="*/ 380 w 1518"/>
                <a:gd name="T21" fmla="*/ 108 h 466"/>
                <a:gd name="T22" fmla="*/ 407 w 1518"/>
                <a:gd name="T23" fmla="*/ 90 h 466"/>
                <a:gd name="T24" fmla="*/ 451 w 1518"/>
                <a:gd name="T25" fmla="*/ 96 h 466"/>
                <a:gd name="T26" fmla="*/ 496 w 1518"/>
                <a:gd name="T27" fmla="*/ 92 h 466"/>
                <a:gd name="T28" fmla="*/ 517 w 1518"/>
                <a:gd name="T29" fmla="*/ 94 h 466"/>
                <a:gd name="T30" fmla="*/ 539 w 1518"/>
                <a:gd name="T31" fmla="*/ 88 h 466"/>
                <a:gd name="T32" fmla="*/ 644 w 1518"/>
                <a:gd name="T33" fmla="*/ 63 h 466"/>
                <a:gd name="T34" fmla="*/ 724 w 1518"/>
                <a:gd name="T35" fmla="*/ 56 h 466"/>
                <a:gd name="T36" fmla="*/ 760 w 1518"/>
                <a:gd name="T37" fmla="*/ 68 h 466"/>
                <a:gd name="T38" fmla="*/ 785 w 1518"/>
                <a:gd name="T39" fmla="*/ 49 h 466"/>
                <a:gd name="T40" fmla="*/ 856 w 1518"/>
                <a:gd name="T41" fmla="*/ 41 h 466"/>
                <a:gd name="T42" fmla="*/ 899 w 1518"/>
                <a:gd name="T43" fmla="*/ 47 h 466"/>
                <a:gd name="T44" fmla="*/ 869 w 1518"/>
                <a:gd name="T45" fmla="*/ 53 h 466"/>
                <a:gd name="T46" fmla="*/ 874 w 1518"/>
                <a:gd name="T47" fmla="*/ 64 h 466"/>
                <a:gd name="T48" fmla="*/ 924 w 1518"/>
                <a:gd name="T49" fmla="*/ 59 h 466"/>
                <a:gd name="T50" fmla="*/ 924 w 1518"/>
                <a:gd name="T51" fmla="*/ 52 h 466"/>
                <a:gd name="T52" fmla="*/ 938 w 1518"/>
                <a:gd name="T53" fmla="*/ 33 h 466"/>
                <a:gd name="T54" fmla="*/ 958 w 1518"/>
                <a:gd name="T55" fmla="*/ 27 h 466"/>
                <a:gd name="T56" fmla="*/ 1011 w 1518"/>
                <a:gd name="T57" fmla="*/ 28 h 466"/>
                <a:gd name="T58" fmla="*/ 1072 w 1518"/>
                <a:gd name="T59" fmla="*/ 8 h 466"/>
                <a:gd name="T60" fmla="*/ 1122 w 1518"/>
                <a:gd name="T61" fmla="*/ 7 h 466"/>
                <a:gd name="T62" fmla="*/ 1149 w 1518"/>
                <a:gd name="T63" fmla="*/ 8 h 466"/>
                <a:gd name="T64" fmla="*/ 1188 w 1518"/>
                <a:gd name="T65" fmla="*/ 18 h 466"/>
                <a:gd name="T66" fmla="*/ 1272 w 1518"/>
                <a:gd name="T67" fmla="*/ 2 h 466"/>
                <a:gd name="T68" fmla="*/ 1304 w 1518"/>
                <a:gd name="T69" fmla="*/ 1 h 466"/>
                <a:gd name="T70" fmla="*/ 1336 w 1518"/>
                <a:gd name="T71" fmla="*/ 6 h 466"/>
                <a:gd name="T72" fmla="*/ 1411 w 1518"/>
                <a:gd name="T73" fmla="*/ 31 h 466"/>
                <a:gd name="T74" fmla="*/ 1441 w 1518"/>
                <a:gd name="T75" fmla="*/ 40 h 466"/>
                <a:gd name="T76" fmla="*/ 1493 w 1518"/>
                <a:gd name="T77" fmla="*/ 38 h 466"/>
                <a:gd name="T78" fmla="*/ 990 w 1518"/>
                <a:gd name="T79" fmla="*/ 209 h 466"/>
                <a:gd name="T80" fmla="*/ 287 w 1518"/>
                <a:gd name="T81" fmla="*/ 449 h 466"/>
                <a:gd name="T82" fmla="*/ 266 w 1518"/>
                <a:gd name="T83" fmla="*/ 453 h 466"/>
                <a:gd name="T84" fmla="*/ 244 w 1518"/>
                <a:gd name="T85" fmla="*/ 455 h 466"/>
                <a:gd name="T86" fmla="*/ 218 w 1518"/>
                <a:gd name="T87" fmla="*/ 462 h 466"/>
                <a:gd name="T88" fmla="*/ 193 w 1518"/>
                <a:gd name="T89" fmla="*/ 466 h 466"/>
                <a:gd name="T90" fmla="*/ 191 w 1518"/>
                <a:gd name="T91" fmla="*/ 459 h 466"/>
                <a:gd name="T92" fmla="*/ 180 w 1518"/>
                <a:gd name="T93" fmla="*/ 447 h 466"/>
                <a:gd name="T94" fmla="*/ 130 w 1518"/>
                <a:gd name="T95" fmla="*/ 435 h 466"/>
                <a:gd name="T96" fmla="*/ 98 w 1518"/>
                <a:gd name="T97" fmla="*/ 418 h 466"/>
                <a:gd name="T98" fmla="*/ 64 w 1518"/>
                <a:gd name="T99" fmla="*/ 417 h 466"/>
                <a:gd name="T100" fmla="*/ 45 w 1518"/>
                <a:gd name="T101" fmla="*/ 418 h 466"/>
                <a:gd name="T102" fmla="*/ 25 w 1518"/>
                <a:gd name="T103" fmla="*/ 426 h 466"/>
                <a:gd name="T104" fmla="*/ 0 w 1518"/>
                <a:gd name="T105" fmla="*/ 418 h 466"/>
                <a:gd name="T106" fmla="*/ 32 w 1518"/>
                <a:gd name="T107" fmla="*/ 26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8" h="466">
                  <a:moveTo>
                    <a:pt x="32" y="264"/>
                  </a:moveTo>
                  <a:lnTo>
                    <a:pt x="32" y="264"/>
                  </a:lnTo>
                  <a:lnTo>
                    <a:pt x="36" y="263"/>
                  </a:lnTo>
                  <a:lnTo>
                    <a:pt x="41" y="261"/>
                  </a:lnTo>
                  <a:lnTo>
                    <a:pt x="48" y="261"/>
                  </a:lnTo>
                  <a:lnTo>
                    <a:pt x="59" y="264"/>
                  </a:lnTo>
                  <a:lnTo>
                    <a:pt x="59" y="264"/>
                  </a:lnTo>
                  <a:lnTo>
                    <a:pt x="61" y="263"/>
                  </a:lnTo>
                  <a:lnTo>
                    <a:pt x="64" y="260"/>
                  </a:lnTo>
                  <a:lnTo>
                    <a:pt x="64" y="260"/>
                  </a:lnTo>
                  <a:lnTo>
                    <a:pt x="71" y="259"/>
                  </a:lnTo>
                  <a:lnTo>
                    <a:pt x="80" y="259"/>
                  </a:lnTo>
                  <a:lnTo>
                    <a:pt x="80" y="259"/>
                  </a:lnTo>
                  <a:lnTo>
                    <a:pt x="100" y="258"/>
                  </a:lnTo>
                  <a:lnTo>
                    <a:pt x="123" y="257"/>
                  </a:lnTo>
                  <a:lnTo>
                    <a:pt x="143" y="253"/>
                  </a:lnTo>
                  <a:lnTo>
                    <a:pt x="164" y="248"/>
                  </a:lnTo>
                  <a:lnTo>
                    <a:pt x="184" y="243"/>
                  </a:lnTo>
                  <a:lnTo>
                    <a:pt x="203" y="236"/>
                  </a:lnTo>
                  <a:lnTo>
                    <a:pt x="218" y="228"/>
                  </a:lnTo>
                  <a:lnTo>
                    <a:pt x="232" y="220"/>
                  </a:lnTo>
                  <a:lnTo>
                    <a:pt x="230" y="210"/>
                  </a:lnTo>
                  <a:lnTo>
                    <a:pt x="241" y="205"/>
                  </a:lnTo>
                  <a:lnTo>
                    <a:pt x="253" y="209"/>
                  </a:lnTo>
                  <a:lnTo>
                    <a:pt x="253" y="209"/>
                  </a:lnTo>
                  <a:lnTo>
                    <a:pt x="262" y="206"/>
                  </a:lnTo>
                  <a:lnTo>
                    <a:pt x="271" y="206"/>
                  </a:lnTo>
                  <a:lnTo>
                    <a:pt x="280" y="202"/>
                  </a:lnTo>
                  <a:lnTo>
                    <a:pt x="280" y="202"/>
                  </a:lnTo>
                  <a:lnTo>
                    <a:pt x="282" y="194"/>
                  </a:lnTo>
                  <a:lnTo>
                    <a:pt x="284" y="188"/>
                  </a:lnTo>
                  <a:lnTo>
                    <a:pt x="289" y="181"/>
                  </a:lnTo>
                  <a:lnTo>
                    <a:pt x="296" y="175"/>
                  </a:lnTo>
                  <a:lnTo>
                    <a:pt x="303" y="171"/>
                  </a:lnTo>
                  <a:lnTo>
                    <a:pt x="312" y="167"/>
                  </a:lnTo>
                  <a:lnTo>
                    <a:pt x="325" y="163"/>
                  </a:lnTo>
                  <a:lnTo>
                    <a:pt x="339" y="162"/>
                  </a:lnTo>
                  <a:lnTo>
                    <a:pt x="339" y="162"/>
                  </a:lnTo>
                  <a:lnTo>
                    <a:pt x="344" y="159"/>
                  </a:lnTo>
                  <a:lnTo>
                    <a:pt x="350" y="151"/>
                  </a:lnTo>
                  <a:lnTo>
                    <a:pt x="366" y="135"/>
                  </a:lnTo>
                  <a:lnTo>
                    <a:pt x="378" y="118"/>
                  </a:lnTo>
                  <a:lnTo>
                    <a:pt x="380" y="112"/>
                  </a:lnTo>
                  <a:lnTo>
                    <a:pt x="380" y="108"/>
                  </a:lnTo>
                  <a:lnTo>
                    <a:pt x="380" y="108"/>
                  </a:lnTo>
                  <a:lnTo>
                    <a:pt x="391" y="99"/>
                  </a:lnTo>
                  <a:lnTo>
                    <a:pt x="398" y="94"/>
                  </a:lnTo>
                  <a:lnTo>
                    <a:pt x="407" y="90"/>
                  </a:lnTo>
                  <a:lnTo>
                    <a:pt x="416" y="92"/>
                  </a:lnTo>
                  <a:lnTo>
                    <a:pt x="426" y="95"/>
                  </a:lnTo>
                  <a:lnTo>
                    <a:pt x="426" y="95"/>
                  </a:lnTo>
                  <a:lnTo>
                    <a:pt x="451" y="96"/>
                  </a:lnTo>
                  <a:lnTo>
                    <a:pt x="462" y="98"/>
                  </a:lnTo>
                  <a:lnTo>
                    <a:pt x="473" y="100"/>
                  </a:lnTo>
                  <a:lnTo>
                    <a:pt x="492" y="98"/>
                  </a:lnTo>
                  <a:lnTo>
                    <a:pt x="496" y="92"/>
                  </a:lnTo>
                  <a:lnTo>
                    <a:pt x="512" y="90"/>
                  </a:lnTo>
                  <a:lnTo>
                    <a:pt x="512" y="90"/>
                  </a:lnTo>
                  <a:lnTo>
                    <a:pt x="517" y="92"/>
                  </a:lnTo>
                  <a:lnTo>
                    <a:pt x="517" y="94"/>
                  </a:lnTo>
                  <a:lnTo>
                    <a:pt x="530" y="95"/>
                  </a:lnTo>
                  <a:lnTo>
                    <a:pt x="530" y="95"/>
                  </a:lnTo>
                  <a:lnTo>
                    <a:pt x="535" y="92"/>
                  </a:lnTo>
                  <a:lnTo>
                    <a:pt x="539" y="88"/>
                  </a:lnTo>
                  <a:lnTo>
                    <a:pt x="555" y="82"/>
                  </a:lnTo>
                  <a:lnTo>
                    <a:pt x="576" y="77"/>
                  </a:lnTo>
                  <a:lnTo>
                    <a:pt x="599" y="73"/>
                  </a:lnTo>
                  <a:lnTo>
                    <a:pt x="644" y="63"/>
                  </a:lnTo>
                  <a:lnTo>
                    <a:pt x="665" y="57"/>
                  </a:lnTo>
                  <a:lnTo>
                    <a:pt x="681" y="52"/>
                  </a:lnTo>
                  <a:lnTo>
                    <a:pt x="715" y="53"/>
                  </a:lnTo>
                  <a:lnTo>
                    <a:pt x="724" y="56"/>
                  </a:lnTo>
                  <a:lnTo>
                    <a:pt x="724" y="59"/>
                  </a:lnTo>
                  <a:lnTo>
                    <a:pt x="737" y="67"/>
                  </a:lnTo>
                  <a:lnTo>
                    <a:pt x="760" y="68"/>
                  </a:lnTo>
                  <a:lnTo>
                    <a:pt x="760" y="68"/>
                  </a:lnTo>
                  <a:lnTo>
                    <a:pt x="765" y="65"/>
                  </a:lnTo>
                  <a:lnTo>
                    <a:pt x="769" y="62"/>
                  </a:lnTo>
                  <a:lnTo>
                    <a:pt x="781" y="52"/>
                  </a:lnTo>
                  <a:lnTo>
                    <a:pt x="785" y="49"/>
                  </a:lnTo>
                  <a:lnTo>
                    <a:pt x="792" y="45"/>
                  </a:lnTo>
                  <a:lnTo>
                    <a:pt x="799" y="41"/>
                  </a:lnTo>
                  <a:lnTo>
                    <a:pt x="810" y="41"/>
                  </a:lnTo>
                  <a:lnTo>
                    <a:pt x="856" y="41"/>
                  </a:lnTo>
                  <a:lnTo>
                    <a:pt x="860" y="44"/>
                  </a:lnTo>
                  <a:lnTo>
                    <a:pt x="874" y="43"/>
                  </a:lnTo>
                  <a:lnTo>
                    <a:pt x="876" y="45"/>
                  </a:lnTo>
                  <a:lnTo>
                    <a:pt x="899" y="47"/>
                  </a:lnTo>
                  <a:lnTo>
                    <a:pt x="901" y="50"/>
                  </a:lnTo>
                  <a:lnTo>
                    <a:pt x="892" y="52"/>
                  </a:lnTo>
                  <a:lnTo>
                    <a:pt x="876" y="51"/>
                  </a:lnTo>
                  <a:lnTo>
                    <a:pt x="869" y="53"/>
                  </a:lnTo>
                  <a:lnTo>
                    <a:pt x="858" y="62"/>
                  </a:lnTo>
                  <a:lnTo>
                    <a:pt x="860" y="64"/>
                  </a:lnTo>
                  <a:lnTo>
                    <a:pt x="874" y="64"/>
                  </a:lnTo>
                  <a:lnTo>
                    <a:pt x="874" y="64"/>
                  </a:lnTo>
                  <a:lnTo>
                    <a:pt x="888" y="63"/>
                  </a:lnTo>
                  <a:lnTo>
                    <a:pt x="901" y="61"/>
                  </a:lnTo>
                  <a:lnTo>
                    <a:pt x="917" y="59"/>
                  </a:lnTo>
                  <a:lnTo>
                    <a:pt x="924" y="59"/>
                  </a:lnTo>
                  <a:lnTo>
                    <a:pt x="933" y="61"/>
                  </a:lnTo>
                  <a:lnTo>
                    <a:pt x="935" y="58"/>
                  </a:lnTo>
                  <a:lnTo>
                    <a:pt x="924" y="52"/>
                  </a:lnTo>
                  <a:lnTo>
                    <a:pt x="924" y="52"/>
                  </a:lnTo>
                  <a:lnTo>
                    <a:pt x="915" y="51"/>
                  </a:lnTo>
                  <a:lnTo>
                    <a:pt x="908" y="50"/>
                  </a:lnTo>
                  <a:lnTo>
                    <a:pt x="915" y="41"/>
                  </a:lnTo>
                  <a:lnTo>
                    <a:pt x="938" y="33"/>
                  </a:lnTo>
                  <a:lnTo>
                    <a:pt x="945" y="25"/>
                  </a:lnTo>
                  <a:lnTo>
                    <a:pt x="945" y="25"/>
                  </a:lnTo>
                  <a:lnTo>
                    <a:pt x="949" y="26"/>
                  </a:lnTo>
                  <a:lnTo>
                    <a:pt x="958" y="27"/>
                  </a:lnTo>
                  <a:lnTo>
                    <a:pt x="976" y="28"/>
                  </a:lnTo>
                  <a:lnTo>
                    <a:pt x="997" y="28"/>
                  </a:lnTo>
                  <a:lnTo>
                    <a:pt x="1011" y="28"/>
                  </a:lnTo>
                  <a:lnTo>
                    <a:pt x="1011" y="28"/>
                  </a:lnTo>
                  <a:lnTo>
                    <a:pt x="1020" y="23"/>
                  </a:lnTo>
                  <a:lnTo>
                    <a:pt x="1029" y="20"/>
                  </a:lnTo>
                  <a:lnTo>
                    <a:pt x="1049" y="13"/>
                  </a:lnTo>
                  <a:lnTo>
                    <a:pt x="1072" y="8"/>
                  </a:lnTo>
                  <a:lnTo>
                    <a:pt x="1095" y="4"/>
                  </a:lnTo>
                  <a:lnTo>
                    <a:pt x="1111" y="8"/>
                  </a:lnTo>
                  <a:lnTo>
                    <a:pt x="1111" y="8"/>
                  </a:lnTo>
                  <a:lnTo>
                    <a:pt x="1122" y="7"/>
                  </a:lnTo>
                  <a:lnTo>
                    <a:pt x="1133" y="7"/>
                  </a:lnTo>
                  <a:lnTo>
                    <a:pt x="1133" y="7"/>
                  </a:lnTo>
                  <a:lnTo>
                    <a:pt x="1143" y="7"/>
                  </a:lnTo>
                  <a:lnTo>
                    <a:pt x="1149" y="8"/>
                  </a:lnTo>
                  <a:lnTo>
                    <a:pt x="1165" y="12"/>
                  </a:lnTo>
                  <a:lnTo>
                    <a:pt x="1177" y="15"/>
                  </a:lnTo>
                  <a:lnTo>
                    <a:pt x="1188" y="18"/>
                  </a:lnTo>
                  <a:lnTo>
                    <a:pt x="1188" y="18"/>
                  </a:lnTo>
                  <a:lnTo>
                    <a:pt x="1204" y="16"/>
                  </a:lnTo>
                  <a:lnTo>
                    <a:pt x="1218" y="14"/>
                  </a:lnTo>
                  <a:lnTo>
                    <a:pt x="1245" y="8"/>
                  </a:lnTo>
                  <a:lnTo>
                    <a:pt x="1272" y="2"/>
                  </a:lnTo>
                  <a:lnTo>
                    <a:pt x="1286" y="1"/>
                  </a:lnTo>
                  <a:lnTo>
                    <a:pt x="1300" y="0"/>
                  </a:lnTo>
                  <a:lnTo>
                    <a:pt x="1300" y="0"/>
                  </a:lnTo>
                  <a:lnTo>
                    <a:pt x="1304" y="1"/>
                  </a:lnTo>
                  <a:lnTo>
                    <a:pt x="1309" y="1"/>
                  </a:lnTo>
                  <a:lnTo>
                    <a:pt x="1318" y="1"/>
                  </a:lnTo>
                  <a:lnTo>
                    <a:pt x="1318" y="1"/>
                  </a:lnTo>
                  <a:lnTo>
                    <a:pt x="1336" y="6"/>
                  </a:lnTo>
                  <a:lnTo>
                    <a:pt x="1354" y="13"/>
                  </a:lnTo>
                  <a:lnTo>
                    <a:pt x="1372" y="21"/>
                  </a:lnTo>
                  <a:lnTo>
                    <a:pt x="1386" y="29"/>
                  </a:lnTo>
                  <a:lnTo>
                    <a:pt x="1411" y="31"/>
                  </a:lnTo>
                  <a:lnTo>
                    <a:pt x="1411" y="31"/>
                  </a:lnTo>
                  <a:lnTo>
                    <a:pt x="1416" y="34"/>
                  </a:lnTo>
                  <a:lnTo>
                    <a:pt x="1423" y="37"/>
                  </a:lnTo>
                  <a:lnTo>
                    <a:pt x="1441" y="40"/>
                  </a:lnTo>
                  <a:lnTo>
                    <a:pt x="1459" y="41"/>
                  </a:lnTo>
                  <a:lnTo>
                    <a:pt x="1475" y="43"/>
                  </a:lnTo>
                  <a:lnTo>
                    <a:pt x="1493" y="38"/>
                  </a:lnTo>
                  <a:lnTo>
                    <a:pt x="1493" y="38"/>
                  </a:lnTo>
                  <a:lnTo>
                    <a:pt x="1507" y="41"/>
                  </a:lnTo>
                  <a:lnTo>
                    <a:pt x="1518" y="45"/>
                  </a:lnTo>
                  <a:lnTo>
                    <a:pt x="1404" y="264"/>
                  </a:lnTo>
                  <a:lnTo>
                    <a:pt x="990" y="209"/>
                  </a:lnTo>
                  <a:lnTo>
                    <a:pt x="314" y="449"/>
                  </a:lnTo>
                  <a:lnTo>
                    <a:pt x="314" y="449"/>
                  </a:lnTo>
                  <a:lnTo>
                    <a:pt x="300" y="449"/>
                  </a:lnTo>
                  <a:lnTo>
                    <a:pt x="287" y="449"/>
                  </a:lnTo>
                  <a:lnTo>
                    <a:pt x="282" y="449"/>
                  </a:lnTo>
                  <a:lnTo>
                    <a:pt x="282" y="449"/>
                  </a:lnTo>
                  <a:lnTo>
                    <a:pt x="275" y="450"/>
                  </a:lnTo>
                  <a:lnTo>
                    <a:pt x="266" y="453"/>
                  </a:lnTo>
                  <a:lnTo>
                    <a:pt x="257" y="453"/>
                  </a:lnTo>
                  <a:lnTo>
                    <a:pt x="250" y="453"/>
                  </a:lnTo>
                  <a:lnTo>
                    <a:pt x="250" y="453"/>
                  </a:lnTo>
                  <a:lnTo>
                    <a:pt x="244" y="455"/>
                  </a:lnTo>
                  <a:lnTo>
                    <a:pt x="239" y="456"/>
                  </a:lnTo>
                  <a:lnTo>
                    <a:pt x="223" y="457"/>
                  </a:lnTo>
                  <a:lnTo>
                    <a:pt x="223" y="457"/>
                  </a:lnTo>
                  <a:lnTo>
                    <a:pt x="218" y="462"/>
                  </a:lnTo>
                  <a:lnTo>
                    <a:pt x="212" y="465"/>
                  </a:lnTo>
                  <a:lnTo>
                    <a:pt x="198" y="466"/>
                  </a:lnTo>
                  <a:lnTo>
                    <a:pt x="198" y="466"/>
                  </a:lnTo>
                  <a:lnTo>
                    <a:pt x="193" y="466"/>
                  </a:lnTo>
                  <a:lnTo>
                    <a:pt x="193" y="465"/>
                  </a:lnTo>
                  <a:lnTo>
                    <a:pt x="198" y="462"/>
                  </a:lnTo>
                  <a:lnTo>
                    <a:pt x="198" y="462"/>
                  </a:lnTo>
                  <a:lnTo>
                    <a:pt x="191" y="459"/>
                  </a:lnTo>
                  <a:lnTo>
                    <a:pt x="187" y="454"/>
                  </a:lnTo>
                  <a:lnTo>
                    <a:pt x="184" y="450"/>
                  </a:lnTo>
                  <a:lnTo>
                    <a:pt x="180" y="447"/>
                  </a:lnTo>
                  <a:lnTo>
                    <a:pt x="180" y="447"/>
                  </a:lnTo>
                  <a:lnTo>
                    <a:pt x="171" y="443"/>
                  </a:lnTo>
                  <a:lnTo>
                    <a:pt x="162" y="440"/>
                  </a:lnTo>
                  <a:lnTo>
                    <a:pt x="141" y="437"/>
                  </a:lnTo>
                  <a:lnTo>
                    <a:pt x="130" y="435"/>
                  </a:lnTo>
                  <a:lnTo>
                    <a:pt x="118" y="432"/>
                  </a:lnTo>
                  <a:lnTo>
                    <a:pt x="107" y="429"/>
                  </a:lnTo>
                  <a:lnTo>
                    <a:pt x="98" y="424"/>
                  </a:lnTo>
                  <a:lnTo>
                    <a:pt x="98" y="418"/>
                  </a:lnTo>
                  <a:lnTo>
                    <a:pt x="98" y="418"/>
                  </a:lnTo>
                  <a:lnTo>
                    <a:pt x="86" y="417"/>
                  </a:lnTo>
                  <a:lnTo>
                    <a:pt x="77" y="417"/>
                  </a:lnTo>
                  <a:lnTo>
                    <a:pt x="64" y="417"/>
                  </a:lnTo>
                  <a:lnTo>
                    <a:pt x="52" y="416"/>
                  </a:lnTo>
                  <a:lnTo>
                    <a:pt x="52" y="416"/>
                  </a:lnTo>
                  <a:lnTo>
                    <a:pt x="48" y="416"/>
                  </a:lnTo>
                  <a:lnTo>
                    <a:pt x="45" y="418"/>
                  </a:lnTo>
                  <a:lnTo>
                    <a:pt x="39" y="422"/>
                  </a:lnTo>
                  <a:lnTo>
                    <a:pt x="32" y="425"/>
                  </a:lnTo>
                  <a:lnTo>
                    <a:pt x="30" y="426"/>
                  </a:lnTo>
                  <a:lnTo>
                    <a:pt x="25" y="426"/>
                  </a:lnTo>
                  <a:lnTo>
                    <a:pt x="25" y="426"/>
                  </a:lnTo>
                  <a:lnTo>
                    <a:pt x="14" y="423"/>
                  </a:lnTo>
                  <a:lnTo>
                    <a:pt x="0" y="418"/>
                  </a:lnTo>
                  <a:lnTo>
                    <a:pt x="0" y="418"/>
                  </a:lnTo>
                  <a:lnTo>
                    <a:pt x="5" y="410"/>
                  </a:lnTo>
                  <a:lnTo>
                    <a:pt x="9" y="393"/>
                  </a:lnTo>
                  <a:lnTo>
                    <a:pt x="18" y="345"/>
                  </a:lnTo>
                  <a:lnTo>
                    <a:pt x="32" y="264"/>
                  </a:lnTo>
                  <a:lnTo>
                    <a:pt x="32" y="264"/>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02" name="Freeform 59"/>
            <p:cNvSpPr>
              <a:spLocks/>
            </p:cNvSpPr>
            <p:nvPr/>
          </p:nvSpPr>
          <p:spPr bwMode="auto">
            <a:xfrm rot="16200000">
              <a:off x="1975054" y="1974142"/>
              <a:ext cx="1204963" cy="763351"/>
            </a:xfrm>
            <a:custGeom>
              <a:avLst/>
              <a:gdLst>
                <a:gd name="T0" fmla="*/ 173 w 1077"/>
                <a:gd name="T1" fmla="*/ 6 h 349"/>
                <a:gd name="T2" fmla="*/ 346 w 1077"/>
                <a:gd name="T3" fmla="*/ 26 h 349"/>
                <a:gd name="T4" fmla="*/ 387 w 1077"/>
                <a:gd name="T5" fmla="*/ 35 h 349"/>
                <a:gd name="T6" fmla="*/ 405 w 1077"/>
                <a:gd name="T7" fmla="*/ 38 h 349"/>
                <a:gd name="T8" fmla="*/ 417 w 1077"/>
                <a:gd name="T9" fmla="*/ 40 h 349"/>
                <a:gd name="T10" fmla="*/ 433 w 1077"/>
                <a:gd name="T11" fmla="*/ 32 h 349"/>
                <a:gd name="T12" fmla="*/ 444 w 1077"/>
                <a:gd name="T13" fmla="*/ 27 h 349"/>
                <a:gd name="T14" fmla="*/ 499 w 1077"/>
                <a:gd name="T15" fmla="*/ 43 h 349"/>
                <a:gd name="T16" fmla="*/ 510 w 1077"/>
                <a:gd name="T17" fmla="*/ 53 h 349"/>
                <a:gd name="T18" fmla="*/ 526 w 1077"/>
                <a:gd name="T19" fmla="*/ 57 h 349"/>
                <a:gd name="T20" fmla="*/ 565 w 1077"/>
                <a:gd name="T21" fmla="*/ 71 h 349"/>
                <a:gd name="T22" fmla="*/ 628 w 1077"/>
                <a:gd name="T23" fmla="*/ 84 h 349"/>
                <a:gd name="T24" fmla="*/ 640 w 1077"/>
                <a:gd name="T25" fmla="*/ 75 h 349"/>
                <a:gd name="T26" fmla="*/ 683 w 1077"/>
                <a:gd name="T27" fmla="*/ 68 h 349"/>
                <a:gd name="T28" fmla="*/ 697 w 1077"/>
                <a:gd name="T29" fmla="*/ 71 h 349"/>
                <a:gd name="T30" fmla="*/ 715 w 1077"/>
                <a:gd name="T31" fmla="*/ 68 h 349"/>
                <a:gd name="T32" fmla="*/ 888 w 1077"/>
                <a:gd name="T33" fmla="*/ 89 h 349"/>
                <a:gd name="T34" fmla="*/ 920 w 1077"/>
                <a:gd name="T35" fmla="*/ 144 h 349"/>
                <a:gd name="T36" fmla="*/ 876 w 1077"/>
                <a:gd name="T37" fmla="*/ 154 h 349"/>
                <a:gd name="T38" fmla="*/ 849 w 1077"/>
                <a:gd name="T39" fmla="*/ 154 h 349"/>
                <a:gd name="T40" fmla="*/ 840 w 1077"/>
                <a:gd name="T41" fmla="*/ 150 h 349"/>
                <a:gd name="T42" fmla="*/ 799 w 1077"/>
                <a:gd name="T43" fmla="*/ 168 h 349"/>
                <a:gd name="T44" fmla="*/ 738 w 1077"/>
                <a:gd name="T45" fmla="*/ 183 h 349"/>
                <a:gd name="T46" fmla="*/ 710 w 1077"/>
                <a:gd name="T47" fmla="*/ 194 h 349"/>
                <a:gd name="T48" fmla="*/ 656 w 1077"/>
                <a:gd name="T49" fmla="*/ 198 h 349"/>
                <a:gd name="T50" fmla="*/ 619 w 1077"/>
                <a:gd name="T51" fmla="*/ 193 h 349"/>
                <a:gd name="T52" fmla="*/ 594 w 1077"/>
                <a:gd name="T53" fmla="*/ 186 h 349"/>
                <a:gd name="T54" fmla="*/ 574 w 1077"/>
                <a:gd name="T55" fmla="*/ 186 h 349"/>
                <a:gd name="T56" fmla="*/ 542 w 1077"/>
                <a:gd name="T57" fmla="*/ 193 h 349"/>
                <a:gd name="T58" fmla="*/ 555 w 1077"/>
                <a:gd name="T59" fmla="*/ 204 h 349"/>
                <a:gd name="T60" fmla="*/ 569 w 1077"/>
                <a:gd name="T61" fmla="*/ 215 h 349"/>
                <a:gd name="T62" fmla="*/ 558 w 1077"/>
                <a:gd name="T63" fmla="*/ 218 h 349"/>
                <a:gd name="T64" fmla="*/ 549 w 1077"/>
                <a:gd name="T65" fmla="*/ 223 h 349"/>
                <a:gd name="T66" fmla="*/ 533 w 1077"/>
                <a:gd name="T67" fmla="*/ 222 h 349"/>
                <a:gd name="T68" fmla="*/ 483 w 1077"/>
                <a:gd name="T69" fmla="*/ 226 h 349"/>
                <a:gd name="T70" fmla="*/ 469 w 1077"/>
                <a:gd name="T71" fmla="*/ 232 h 349"/>
                <a:gd name="T72" fmla="*/ 449 w 1077"/>
                <a:gd name="T73" fmla="*/ 228 h 349"/>
                <a:gd name="T74" fmla="*/ 430 w 1077"/>
                <a:gd name="T75" fmla="*/ 240 h 349"/>
                <a:gd name="T76" fmla="*/ 410 w 1077"/>
                <a:gd name="T77" fmla="*/ 246 h 349"/>
                <a:gd name="T78" fmla="*/ 385 w 1077"/>
                <a:gd name="T79" fmla="*/ 245 h 349"/>
                <a:gd name="T80" fmla="*/ 376 w 1077"/>
                <a:gd name="T81" fmla="*/ 259 h 349"/>
                <a:gd name="T82" fmla="*/ 373 w 1077"/>
                <a:gd name="T83" fmla="*/ 270 h 349"/>
                <a:gd name="T84" fmla="*/ 378 w 1077"/>
                <a:gd name="T85" fmla="*/ 283 h 349"/>
                <a:gd name="T86" fmla="*/ 376 w 1077"/>
                <a:gd name="T87" fmla="*/ 290 h 349"/>
                <a:gd name="T88" fmla="*/ 371 w 1077"/>
                <a:gd name="T89" fmla="*/ 306 h 349"/>
                <a:gd name="T90" fmla="*/ 369 w 1077"/>
                <a:gd name="T91" fmla="*/ 313 h 349"/>
                <a:gd name="T92" fmla="*/ 380 w 1077"/>
                <a:gd name="T93" fmla="*/ 327 h 349"/>
                <a:gd name="T94" fmla="*/ 357 w 1077"/>
                <a:gd name="T95" fmla="*/ 343 h 349"/>
                <a:gd name="T96" fmla="*/ 0 w 1077"/>
                <a:gd name="T97" fmla="*/ 321 h 349"/>
                <a:gd name="T98" fmla="*/ 118 w 1077"/>
                <a:gd name="T99"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7" h="349">
                  <a:moveTo>
                    <a:pt x="118" y="0"/>
                  </a:moveTo>
                  <a:lnTo>
                    <a:pt x="118" y="0"/>
                  </a:lnTo>
                  <a:lnTo>
                    <a:pt x="173" y="6"/>
                  </a:lnTo>
                  <a:lnTo>
                    <a:pt x="262" y="15"/>
                  </a:lnTo>
                  <a:lnTo>
                    <a:pt x="307" y="20"/>
                  </a:lnTo>
                  <a:lnTo>
                    <a:pt x="346" y="26"/>
                  </a:lnTo>
                  <a:lnTo>
                    <a:pt x="373" y="31"/>
                  </a:lnTo>
                  <a:lnTo>
                    <a:pt x="383" y="33"/>
                  </a:lnTo>
                  <a:lnTo>
                    <a:pt x="387" y="35"/>
                  </a:lnTo>
                  <a:lnTo>
                    <a:pt x="403" y="35"/>
                  </a:lnTo>
                  <a:lnTo>
                    <a:pt x="403" y="35"/>
                  </a:lnTo>
                  <a:lnTo>
                    <a:pt x="405" y="38"/>
                  </a:lnTo>
                  <a:lnTo>
                    <a:pt x="410" y="39"/>
                  </a:lnTo>
                  <a:lnTo>
                    <a:pt x="417" y="40"/>
                  </a:lnTo>
                  <a:lnTo>
                    <a:pt x="417" y="40"/>
                  </a:lnTo>
                  <a:lnTo>
                    <a:pt x="423" y="39"/>
                  </a:lnTo>
                  <a:lnTo>
                    <a:pt x="428" y="35"/>
                  </a:lnTo>
                  <a:lnTo>
                    <a:pt x="433" y="32"/>
                  </a:lnTo>
                  <a:lnTo>
                    <a:pt x="435" y="28"/>
                  </a:lnTo>
                  <a:lnTo>
                    <a:pt x="444" y="27"/>
                  </a:lnTo>
                  <a:lnTo>
                    <a:pt x="444" y="27"/>
                  </a:lnTo>
                  <a:lnTo>
                    <a:pt x="458" y="29"/>
                  </a:lnTo>
                  <a:lnTo>
                    <a:pt x="474" y="33"/>
                  </a:lnTo>
                  <a:lnTo>
                    <a:pt x="499" y="43"/>
                  </a:lnTo>
                  <a:lnTo>
                    <a:pt x="499" y="43"/>
                  </a:lnTo>
                  <a:lnTo>
                    <a:pt x="505" y="50"/>
                  </a:lnTo>
                  <a:lnTo>
                    <a:pt x="510" y="53"/>
                  </a:lnTo>
                  <a:lnTo>
                    <a:pt x="517" y="56"/>
                  </a:lnTo>
                  <a:lnTo>
                    <a:pt x="526" y="57"/>
                  </a:lnTo>
                  <a:lnTo>
                    <a:pt x="526" y="57"/>
                  </a:lnTo>
                  <a:lnTo>
                    <a:pt x="530" y="59"/>
                  </a:lnTo>
                  <a:lnTo>
                    <a:pt x="540" y="63"/>
                  </a:lnTo>
                  <a:lnTo>
                    <a:pt x="565" y="71"/>
                  </a:lnTo>
                  <a:lnTo>
                    <a:pt x="610" y="86"/>
                  </a:lnTo>
                  <a:lnTo>
                    <a:pt x="628" y="84"/>
                  </a:lnTo>
                  <a:lnTo>
                    <a:pt x="628" y="84"/>
                  </a:lnTo>
                  <a:lnTo>
                    <a:pt x="637" y="80"/>
                  </a:lnTo>
                  <a:lnTo>
                    <a:pt x="640" y="77"/>
                  </a:lnTo>
                  <a:lnTo>
                    <a:pt x="640" y="75"/>
                  </a:lnTo>
                  <a:lnTo>
                    <a:pt x="653" y="69"/>
                  </a:lnTo>
                  <a:lnTo>
                    <a:pt x="683" y="68"/>
                  </a:lnTo>
                  <a:lnTo>
                    <a:pt x="683" y="68"/>
                  </a:lnTo>
                  <a:lnTo>
                    <a:pt x="690" y="70"/>
                  </a:lnTo>
                  <a:lnTo>
                    <a:pt x="697" y="71"/>
                  </a:lnTo>
                  <a:lnTo>
                    <a:pt x="697" y="71"/>
                  </a:lnTo>
                  <a:lnTo>
                    <a:pt x="701" y="70"/>
                  </a:lnTo>
                  <a:lnTo>
                    <a:pt x="708" y="69"/>
                  </a:lnTo>
                  <a:lnTo>
                    <a:pt x="715" y="68"/>
                  </a:lnTo>
                  <a:lnTo>
                    <a:pt x="719" y="69"/>
                  </a:lnTo>
                  <a:lnTo>
                    <a:pt x="719" y="69"/>
                  </a:lnTo>
                  <a:lnTo>
                    <a:pt x="888" y="89"/>
                  </a:lnTo>
                  <a:lnTo>
                    <a:pt x="1077" y="112"/>
                  </a:lnTo>
                  <a:lnTo>
                    <a:pt x="1056" y="157"/>
                  </a:lnTo>
                  <a:lnTo>
                    <a:pt x="920" y="144"/>
                  </a:lnTo>
                  <a:lnTo>
                    <a:pt x="920" y="144"/>
                  </a:lnTo>
                  <a:lnTo>
                    <a:pt x="892" y="151"/>
                  </a:lnTo>
                  <a:lnTo>
                    <a:pt x="876" y="154"/>
                  </a:lnTo>
                  <a:lnTo>
                    <a:pt x="860" y="155"/>
                  </a:lnTo>
                  <a:lnTo>
                    <a:pt x="860" y="155"/>
                  </a:lnTo>
                  <a:lnTo>
                    <a:pt x="849" y="154"/>
                  </a:lnTo>
                  <a:lnTo>
                    <a:pt x="845" y="151"/>
                  </a:lnTo>
                  <a:lnTo>
                    <a:pt x="840" y="150"/>
                  </a:lnTo>
                  <a:lnTo>
                    <a:pt x="840" y="150"/>
                  </a:lnTo>
                  <a:lnTo>
                    <a:pt x="829" y="157"/>
                  </a:lnTo>
                  <a:lnTo>
                    <a:pt x="815" y="163"/>
                  </a:lnTo>
                  <a:lnTo>
                    <a:pt x="799" y="168"/>
                  </a:lnTo>
                  <a:lnTo>
                    <a:pt x="785" y="172"/>
                  </a:lnTo>
                  <a:lnTo>
                    <a:pt x="754" y="179"/>
                  </a:lnTo>
                  <a:lnTo>
                    <a:pt x="738" y="183"/>
                  </a:lnTo>
                  <a:lnTo>
                    <a:pt x="722" y="187"/>
                  </a:lnTo>
                  <a:lnTo>
                    <a:pt x="722" y="194"/>
                  </a:lnTo>
                  <a:lnTo>
                    <a:pt x="710" y="194"/>
                  </a:lnTo>
                  <a:lnTo>
                    <a:pt x="706" y="206"/>
                  </a:lnTo>
                  <a:lnTo>
                    <a:pt x="699" y="209"/>
                  </a:lnTo>
                  <a:lnTo>
                    <a:pt x="656" y="198"/>
                  </a:lnTo>
                  <a:lnTo>
                    <a:pt x="647" y="198"/>
                  </a:lnTo>
                  <a:lnTo>
                    <a:pt x="640" y="194"/>
                  </a:lnTo>
                  <a:lnTo>
                    <a:pt x="619" y="193"/>
                  </a:lnTo>
                  <a:lnTo>
                    <a:pt x="615" y="194"/>
                  </a:lnTo>
                  <a:lnTo>
                    <a:pt x="603" y="194"/>
                  </a:lnTo>
                  <a:lnTo>
                    <a:pt x="594" y="186"/>
                  </a:lnTo>
                  <a:lnTo>
                    <a:pt x="594" y="186"/>
                  </a:lnTo>
                  <a:lnTo>
                    <a:pt x="583" y="186"/>
                  </a:lnTo>
                  <a:lnTo>
                    <a:pt x="574" y="186"/>
                  </a:lnTo>
                  <a:lnTo>
                    <a:pt x="562" y="184"/>
                  </a:lnTo>
                  <a:lnTo>
                    <a:pt x="542" y="193"/>
                  </a:lnTo>
                  <a:lnTo>
                    <a:pt x="542" y="193"/>
                  </a:lnTo>
                  <a:lnTo>
                    <a:pt x="542" y="196"/>
                  </a:lnTo>
                  <a:lnTo>
                    <a:pt x="544" y="199"/>
                  </a:lnTo>
                  <a:lnTo>
                    <a:pt x="555" y="204"/>
                  </a:lnTo>
                  <a:lnTo>
                    <a:pt x="565" y="210"/>
                  </a:lnTo>
                  <a:lnTo>
                    <a:pt x="567" y="212"/>
                  </a:lnTo>
                  <a:lnTo>
                    <a:pt x="569" y="215"/>
                  </a:lnTo>
                  <a:lnTo>
                    <a:pt x="567" y="217"/>
                  </a:lnTo>
                  <a:lnTo>
                    <a:pt x="558" y="218"/>
                  </a:lnTo>
                  <a:lnTo>
                    <a:pt x="558" y="218"/>
                  </a:lnTo>
                  <a:lnTo>
                    <a:pt x="553" y="222"/>
                  </a:lnTo>
                  <a:lnTo>
                    <a:pt x="549" y="223"/>
                  </a:lnTo>
                  <a:lnTo>
                    <a:pt x="549" y="223"/>
                  </a:lnTo>
                  <a:lnTo>
                    <a:pt x="542" y="222"/>
                  </a:lnTo>
                  <a:lnTo>
                    <a:pt x="533" y="222"/>
                  </a:lnTo>
                  <a:lnTo>
                    <a:pt x="533" y="222"/>
                  </a:lnTo>
                  <a:lnTo>
                    <a:pt x="517" y="222"/>
                  </a:lnTo>
                  <a:lnTo>
                    <a:pt x="499" y="223"/>
                  </a:lnTo>
                  <a:lnTo>
                    <a:pt x="483" y="226"/>
                  </a:lnTo>
                  <a:lnTo>
                    <a:pt x="476" y="228"/>
                  </a:lnTo>
                  <a:lnTo>
                    <a:pt x="469" y="232"/>
                  </a:lnTo>
                  <a:lnTo>
                    <a:pt x="469" y="232"/>
                  </a:lnTo>
                  <a:lnTo>
                    <a:pt x="464" y="232"/>
                  </a:lnTo>
                  <a:lnTo>
                    <a:pt x="458" y="230"/>
                  </a:lnTo>
                  <a:lnTo>
                    <a:pt x="449" y="228"/>
                  </a:lnTo>
                  <a:lnTo>
                    <a:pt x="430" y="233"/>
                  </a:lnTo>
                  <a:lnTo>
                    <a:pt x="430" y="240"/>
                  </a:lnTo>
                  <a:lnTo>
                    <a:pt x="430" y="240"/>
                  </a:lnTo>
                  <a:lnTo>
                    <a:pt x="419" y="245"/>
                  </a:lnTo>
                  <a:lnTo>
                    <a:pt x="414" y="246"/>
                  </a:lnTo>
                  <a:lnTo>
                    <a:pt x="410" y="246"/>
                  </a:lnTo>
                  <a:lnTo>
                    <a:pt x="398" y="245"/>
                  </a:lnTo>
                  <a:lnTo>
                    <a:pt x="385" y="245"/>
                  </a:lnTo>
                  <a:lnTo>
                    <a:pt x="385" y="245"/>
                  </a:lnTo>
                  <a:lnTo>
                    <a:pt x="371" y="247"/>
                  </a:lnTo>
                  <a:lnTo>
                    <a:pt x="362" y="255"/>
                  </a:lnTo>
                  <a:lnTo>
                    <a:pt x="376" y="259"/>
                  </a:lnTo>
                  <a:lnTo>
                    <a:pt x="380" y="263"/>
                  </a:lnTo>
                  <a:lnTo>
                    <a:pt x="380" y="263"/>
                  </a:lnTo>
                  <a:lnTo>
                    <a:pt x="373" y="270"/>
                  </a:lnTo>
                  <a:lnTo>
                    <a:pt x="371" y="275"/>
                  </a:lnTo>
                  <a:lnTo>
                    <a:pt x="371" y="278"/>
                  </a:lnTo>
                  <a:lnTo>
                    <a:pt x="378" y="283"/>
                  </a:lnTo>
                  <a:lnTo>
                    <a:pt x="380" y="287"/>
                  </a:lnTo>
                  <a:lnTo>
                    <a:pt x="376" y="290"/>
                  </a:lnTo>
                  <a:lnTo>
                    <a:pt x="376" y="290"/>
                  </a:lnTo>
                  <a:lnTo>
                    <a:pt x="376" y="295"/>
                  </a:lnTo>
                  <a:lnTo>
                    <a:pt x="373" y="301"/>
                  </a:lnTo>
                  <a:lnTo>
                    <a:pt x="371" y="306"/>
                  </a:lnTo>
                  <a:lnTo>
                    <a:pt x="367" y="310"/>
                  </a:lnTo>
                  <a:lnTo>
                    <a:pt x="367" y="310"/>
                  </a:lnTo>
                  <a:lnTo>
                    <a:pt x="369" y="313"/>
                  </a:lnTo>
                  <a:lnTo>
                    <a:pt x="369" y="319"/>
                  </a:lnTo>
                  <a:lnTo>
                    <a:pt x="369" y="327"/>
                  </a:lnTo>
                  <a:lnTo>
                    <a:pt x="380" y="327"/>
                  </a:lnTo>
                  <a:lnTo>
                    <a:pt x="389" y="333"/>
                  </a:lnTo>
                  <a:lnTo>
                    <a:pt x="376" y="340"/>
                  </a:lnTo>
                  <a:lnTo>
                    <a:pt x="357" y="343"/>
                  </a:lnTo>
                  <a:lnTo>
                    <a:pt x="348" y="349"/>
                  </a:lnTo>
                  <a:lnTo>
                    <a:pt x="0" y="321"/>
                  </a:lnTo>
                  <a:lnTo>
                    <a:pt x="0" y="321"/>
                  </a:lnTo>
                  <a:lnTo>
                    <a:pt x="57" y="160"/>
                  </a:lnTo>
                  <a:lnTo>
                    <a:pt x="87" y="80"/>
                  </a:lnTo>
                  <a:lnTo>
                    <a:pt x="118" y="0"/>
                  </a:lnTo>
                  <a:lnTo>
                    <a:pt x="118" y="0"/>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03" name="Freeform 60"/>
            <p:cNvSpPr>
              <a:spLocks/>
            </p:cNvSpPr>
            <p:nvPr/>
          </p:nvSpPr>
          <p:spPr bwMode="auto">
            <a:xfrm rot="16200000">
              <a:off x="1527050" y="2947531"/>
              <a:ext cx="1219508" cy="813657"/>
            </a:xfrm>
            <a:custGeom>
              <a:avLst/>
              <a:gdLst>
                <a:gd name="T0" fmla="*/ 1090 w 1090"/>
                <a:gd name="T1" fmla="*/ 55 h 372"/>
                <a:gd name="T2" fmla="*/ 676 w 1090"/>
                <a:gd name="T3" fmla="*/ 0 h 372"/>
                <a:gd name="T4" fmla="*/ 0 w 1090"/>
                <a:gd name="T5" fmla="*/ 240 h 372"/>
                <a:gd name="T6" fmla="*/ 9 w 1090"/>
                <a:gd name="T7" fmla="*/ 240 h 372"/>
                <a:gd name="T8" fmla="*/ 9 w 1090"/>
                <a:gd name="T9" fmla="*/ 240 h 372"/>
                <a:gd name="T10" fmla="*/ 16 w 1090"/>
                <a:gd name="T11" fmla="*/ 242 h 372"/>
                <a:gd name="T12" fmla="*/ 25 w 1090"/>
                <a:gd name="T13" fmla="*/ 245 h 372"/>
                <a:gd name="T14" fmla="*/ 46 w 1090"/>
                <a:gd name="T15" fmla="*/ 247 h 372"/>
                <a:gd name="T16" fmla="*/ 57 w 1090"/>
                <a:gd name="T17" fmla="*/ 244 h 372"/>
                <a:gd name="T18" fmla="*/ 57 w 1090"/>
                <a:gd name="T19" fmla="*/ 244 h 372"/>
                <a:gd name="T20" fmla="*/ 77 w 1090"/>
                <a:gd name="T21" fmla="*/ 246 h 372"/>
                <a:gd name="T22" fmla="*/ 102 w 1090"/>
                <a:gd name="T23" fmla="*/ 247 h 372"/>
                <a:gd name="T24" fmla="*/ 130 w 1090"/>
                <a:gd name="T25" fmla="*/ 247 h 372"/>
                <a:gd name="T26" fmla="*/ 141 w 1090"/>
                <a:gd name="T27" fmla="*/ 246 h 372"/>
                <a:gd name="T28" fmla="*/ 150 w 1090"/>
                <a:gd name="T29" fmla="*/ 245 h 372"/>
                <a:gd name="T30" fmla="*/ 155 w 1090"/>
                <a:gd name="T31" fmla="*/ 248 h 372"/>
                <a:gd name="T32" fmla="*/ 155 w 1090"/>
                <a:gd name="T33" fmla="*/ 248 h 372"/>
                <a:gd name="T34" fmla="*/ 157 w 1090"/>
                <a:gd name="T35" fmla="*/ 252 h 372"/>
                <a:gd name="T36" fmla="*/ 159 w 1090"/>
                <a:gd name="T37" fmla="*/ 257 h 372"/>
                <a:gd name="T38" fmla="*/ 159 w 1090"/>
                <a:gd name="T39" fmla="*/ 257 h 372"/>
                <a:gd name="T40" fmla="*/ 157 w 1090"/>
                <a:gd name="T41" fmla="*/ 263 h 372"/>
                <a:gd name="T42" fmla="*/ 153 w 1090"/>
                <a:gd name="T43" fmla="*/ 269 h 372"/>
                <a:gd name="T44" fmla="*/ 143 w 1090"/>
                <a:gd name="T45" fmla="*/ 272 h 372"/>
                <a:gd name="T46" fmla="*/ 139 w 1090"/>
                <a:gd name="T47" fmla="*/ 272 h 372"/>
                <a:gd name="T48" fmla="*/ 132 w 1090"/>
                <a:gd name="T49" fmla="*/ 276 h 372"/>
                <a:gd name="T50" fmla="*/ 132 w 1090"/>
                <a:gd name="T51" fmla="*/ 283 h 372"/>
                <a:gd name="T52" fmla="*/ 132 w 1090"/>
                <a:gd name="T53" fmla="*/ 283 h 372"/>
                <a:gd name="T54" fmla="*/ 164 w 1090"/>
                <a:gd name="T55" fmla="*/ 289 h 372"/>
                <a:gd name="T56" fmla="*/ 196 w 1090"/>
                <a:gd name="T57" fmla="*/ 294 h 372"/>
                <a:gd name="T58" fmla="*/ 262 w 1090"/>
                <a:gd name="T59" fmla="*/ 301 h 372"/>
                <a:gd name="T60" fmla="*/ 956 w 1090"/>
                <a:gd name="T61" fmla="*/ 372 h 372"/>
                <a:gd name="T62" fmla="*/ 956 w 1090"/>
                <a:gd name="T63" fmla="*/ 372 h 372"/>
                <a:gd name="T64" fmla="*/ 986 w 1090"/>
                <a:gd name="T65" fmla="*/ 293 h 372"/>
                <a:gd name="T66" fmla="*/ 1017 w 1090"/>
                <a:gd name="T67" fmla="*/ 213 h 372"/>
                <a:gd name="T68" fmla="*/ 1054 w 1090"/>
                <a:gd name="T69" fmla="*/ 134 h 372"/>
                <a:gd name="T70" fmla="*/ 1090 w 1090"/>
                <a:gd name="T71" fmla="*/ 55 h 372"/>
                <a:gd name="T72" fmla="*/ 1090 w 1090"/>
                <a:gd name="T73" fmla="*/ 5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372">
                  <a:moveTo>
                    <a:pt x="1090" y="55"/>
                  </a:moveTo>
                  <a:lnTo>
                    <a:pt x="676" y="0"/>
                  </a:lnTo>
                  <a:lnTo>
                    <a:pt x="0" y="240"/>
                  </a:lnTo>
                  <a:lnTo>
                    <a:pt x="9" y="240"/>
                  </a:lnTo>
                  <a:lnTo>
                    <a:pt x="9" y="240"/>
                  </a:lnTo>
                  <a:lnTo>
                    <a:pt x="16" y="242"/>
                  </a:lnTo>
                  <a:lnTo>
                    <a:pt x="25" y="245"/>
                  </a:lnTo>
                  <a:lnTo>
                    <a:pt x="46" y="247"/>
                  </a:lnTo>
                  <a:lnTo>
                    <a:pt x="57" y="244"/>
                  </a:lnTo>
                  <a:lnTo>
                    <a:pt x="57" y="244"/>
                  </a:lnTo>
                  <a:lnTo>
                    <a:pt x="77" y="246"/>
                  </a:lnTo>
                  <a:lnTo>
                    <a:pt x="102" y="247"/>
                  </a:lnTo>
                  <a:lnTo>
                    <a:pt x="130" y="247"/>
                  </a:lnTo>
                  <a:lnTo>
                    <a:pt x="141" y="246"/>
                  </a:lnTo>
                  <a:lnTo>
                    <a:pt x="150" y="245"/>
                  </a:lnTo>
                  <a:lnTo>
                    <a:pt x="155" y="248"/>
                  </a:lnTo>
                  <a:lnTo>
                    <a:pt x="155" y="248"/>
                  </a:lnTo>
                  <a:lnTo>
                    <a:pt x="157" y="252"/>
                  </a:lnTo>
                  <a:lnTo>
                    <a:pt x="159" y="257"/>
                  </a:lnTo>
                  <a:lnTo>
                    <a:pt x="159" y="257"/>
                  </a:lnTo>
                  <a:lnTo>
                    <a:pt x="157" y="263"/>
                  </a:lnTo>
                  <a:lnTo>
                    <a:pt x="153" y="269"/>
                  </a:lnTo>
                  <a:lnTo>
                    <a:pt x="143" y="272"/>
                  </a:lnTo>
                  <a:lnTo>
                    <a:pt x="139" y="272"/>
                  </a:lnTo>
                  <a:lnTo>
                    <a:pt x="132" y="276"/>
                  </a:lnTo>
                  <a:lnTo>
                    <a:pt x="132" y="283"/>
                  </a:lnTo>
                  <a:lnTo>
                    <a:pt x="132" y="283"/>
                  </a:lnTo>
                  <a:lnTo>
                    <a:pt x="164" y="289"/>
                  </a:lnTo>
                  <a:lnTo>
                    <a:pt x="196" y="294"/>
                  </a:lnTo>
                  <a:lnTo>
                    <a:pt x="262" y="301"/>
                  </a:lnTo>
                  <a:lnTo>
                    <a:pt x="956" y="372"/>
                  </a:lnTo>
                  <a:lnTo>
                    <a:pt x="956" y="372"/>
                  </a:lnTo>
                  <a:lnTo>
                    <a:pt x="986" y="293"/>
                  </a:lnTo>
                  <a:lnTo>
                    <a:pt x="1017" y="213"/>
                  </a:lnTo>
                  <a:lnTo>
                    <a:pt x="1054" y="134"/>
                  </a:lnTo>
                  <a:lnTo>
                    <a:pt x="1090" y="55"/>
                  </a:lnTo>
                  <a:lnTo>
                    <a:pt x="1090" y="5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04" name="Freeform 61"/>
            <p:cNvSpPr>
              <a:spLocks/>
            </p:cNvSpPr>
            <p:nvPr/>
          </p:nvSpPr>
          <p:spPr bwMode="auto">
            <a:xfrm rot="16200000">
              <a:off x="2312337" y="2970529"/>
              <a:ext cx="873795" cy="721793"/>
            </a:xfrm>
            <a:custGeom>
              <a:avLst/>
              <a:gdLst>
                <a:gd name="T0" fmla="*/ 0 w 781"/>
                <a:gd name="T1" fmla="*/ 289 h 330"/>
                <a:gd name="T2" fmla="*/ 558 w 781"/>
                <a:gd name="T3" fmla="*/ 330 h 330"/>
                <a:gd name="T4" fmla="*/ 590 w 781"/>
                <a:gd name="T5" fmla="*/ 221 h 330"/>
                <a:gd name="T6" fmla="*/ 724 w 781"/>
                <a:gd name="T7" fmla="*/ 233 h 330"/>
                <a:gd name="T8" fmla="*/ 781 w 781"/>
                <a:gd name="T9" fmla="*/ 71 h 330"/>
                <a:gd name="T10" fmla="*/ 87 w 781"/>
                <a:gd name="T11" fmla="*/ 0 h 330"/>
                <a:gd name="T12" fmla="*/ 0 w 781"/>
                <a:gd name="T13" fmla="*/ 289 h 330"/>
              </a:gdLst>
              <a:ahLst/>
              <a:cxnLst>
                <a:cxn ang="0">
                  <a:pos x="T0" y="T1"/>
                </a:cxn>
                <a:cxn ang="0">
                  <a:pos x="T2" y="T3"/>
                </a:cxn>
                <a:cxn ang="0">
                  <a:pos x="T4" y="T5"/>
                </a:cxn>
                <a:cxn ang="0">
                  <a:pos x="T6" y="T7"/>
                </a:cxn>
                <a:cxn ang="0">
                  <a:pos x="T8" y="T9"/>
                </a:cxn>
                <a:cxn ang="0">
                  <a:pos x="T10" y="T11"/>
                </a:cxn>
                <a:cxn ang="0">
                  <a:pos x="T12" y="T13"/>
                </a:cxn>
              </a:cxnLst>
              <a:rect l="0" t="0" r="r" b="b"/>
              <a:pathLst>
                <a:path w="781" h="330">
                  <a:moveTo>
                    <a:pt x="0" y="289"/>
                  </a:moveTo>
                  <a:lnTo>
                    <a:pt x="558" y="330"/>
                  </a:lnTo>
                  <a:lnTo>
                    <a:pt x="590" y="221"/>
                  </a:lnTo>
                  <a:lnTo>
                    <a:pt x="724" y="233"/>
                  </a:lnTo>
                  <a:lnTo>
                    <a:pt x="781" y="71"/>
                  </a:lnTo>
                  <a:lnTo>
                    <a:pt x="87" y="0"/>
                  </a:lnTo>
                  <a:lnTo>
                    <a:pt x="0" y="289"/>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pic>
          <p:nvPicPr>
            <p:cNvPr id="109" name="Picture 10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95240">
              <a:off x="1316894" y="1950179"/>
              <a:ext cx="819098" cy="878669"/>
            </a:xfrm>
            <a:prstGeom prst="rect">
              <a:avLst/>
            </a:prstGeom>
          </p:spPr>
        </p:pic>
        <p:pic>
          <p:nvPicPr>
            <p:cNvPr id="110" name="Picture 10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7159">
              <a:off x="5453914" y="4021162"/>
              <a:ext cx="824917" cy="884911"/>
            </a:xfrm>
            <a:prstGeom prst="rect">
              <a:avLst/>
            </a:prstGeom>
          </p:spPr>
        </p:pic>
        <p:pic>
          <p:nvPicPr>
            <p:cNvPr id="111" name="Picture 1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49496">
              <a:off x="5390369" y="2390395"/>
              <a:ext cx="752569" cy="807302"/>
            </a:xfrm>
            <a:prstGeom prst="rect">
              <a:avLst/>
            </a:prstGeom>
          </p:spPr>
        </p:pic>
        <p:pic>
          <p:nvPicPr>
            <p:cNvPr id="112" name="Picture 1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0590951">
              <a:off x="4902204" y="2836209"/>
              <a:ext cx="752569" cy="807302"/>
            </a:xfrm>
            <a:prstGeom prst="rect">
              <a:avLst/>
            </a:prstGeom>
          </p:spPr>
        </p:pic>
        <p:pic>
          <p:nvPicPr>
            <p:cNvPr id="113" name="Picture 1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132856">
              <a:off x="6043364" y="2266551"/>
              <a:ext cx="754258" cy="809114"/>
            </a:xfrm>
            <a:prstGeom prst="rect">
              <a:avLst/>
            </a:prstGeom>
          </p:spPr>
        </p:pic>
        <p:pic>
          <p:nvPicPr>
            <p:cNvPr id="114" name="Picture 1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03223">
              <a:off x="5637916" y="4828367"/>
              <a:ext cx="761696" cy="817092"/>
            </a:xfrm>
            <a:prstGeom prst="rect">
              <a:avLst/>
            </a:prstGeom>
          </p:spPr>
        </p:pic>
        <p:pic>
          <p:nvPicPr>
            <p:cNvPr id="115" name="Picture 1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0669903">
              <a:off x="6750122" y="3651254"/>
              <a:ext cx="761697" cy="817093"/>
            </a:xfrm>
            <a:prstGeom prst="rect">
              <a:avLst/>
            </a:prstGeom>
          </p:spPr>
        </p:pic>
        <p:pic>
          <p:nvPicPr>
            <p:cNvPr id="116" name="Picture 1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0294472">
              <a:off x="6794312" y="4766496"/>
              <a:ext cx="761697" cy="817093"/>
            </a:xfrm>
            <a:prstGeom prst="rect">
              <a:avLst/>
            </a:prstGeom>
          </p:spPr>
        </p:pic>
        <p:pic>
          <p:nvPicPr>
            <p:cNvPr id="117" name="Picture 1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1318798">
              <a:off x="1258273" y="3052038"/>
              <a:ext cx="820369" cy="880033"/>
            </a:xfrm>
            <a:prstGeom prst="rect">
              <a:avLst/>
            </a:prstGeom>
          </p:spPr>
        </p:pic>
        <p:pic>
          <p:nvPicPr>
            <p:cNvPr id="118" name="Picture 1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0703465">
              <a:off x="6169675" y="5297570"/>
              <a:ext cx="762004" cy="817423"/>
            </a:xfrm>
            <a:prstGeom prst="rect">
              <a:avLst/>
            </a:prstGeom>
          </p:spPr>
        </p:pic>
        <p:pic>
          <p:nvPicPr>
            <p:cNvPr id="120" name="Picture 11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1115707">
              <a:off x="6951171" y="2709708"/>
              <a:ext cx="686343" cy="736259"/>
            </a:xfrm>
            <a:prstGeom prst="rect">
              <a:avLst/>
            </a:prstGeom>
          </p:spPr>
        </p:pic>
        <p:pic>
          <p:nvPicPr>
            <p:cNvPr id="121" name="Picture 12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903076">
              <a:off x="6001747" y="2968003"/>
              <a:ext cx="753435" cy="808230"/>
            </a:xfrm>
            <a:prstGeom prst="rect">
              <a:avLst/>
            </a:prstGeom>
          </p:spPr>
        </p:pic>
      </p:grpSp>
      <p:pic>
        <p:nvPicPr>
          <p:cNvPr id="84" name="Picture 83" descr="header_logo.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11563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2018570"/>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a:bodyPr>
          <a:lstStyle/>
          <a:p>
            <a:r>
              <a:rPr lang="en-US" sz="3300" dirty="0" err="1">
                <a:latin typeface="WC ROUGHTRAD Bta"/>
                <a:cs typeface="WC ROUGHTRAD Bta"/>
              </a:rPr>
              <a:t>Texasinvasives.org</a:t>
            </a:r>
            <a:endParaRPr lang="en-US" sz="2400" dirty="0"/>
          </a:p>
        </p:txBody>
      </p:sp>
      <p:sp>
        <p:nvSpPr>
          <p:cNvPr id="11" name="Content Placeholder 8"/>
          <p:cNvSpPr>
            <a:spLocks noGrp="1"/>
          </p:cNvSpPr>
          <p:nvPr>
            <p:ph idx="1"/>
          </p:nvPr>
        </p:nvSpPr>
        <p:spPr>
          <a:xfrm>
            <a:off x="1301246" y="2583025"/>
            <a:ext cx="6114291" cy="3546403"/>
          </a:xfrm>
        </p:spPr>
        <p:txBody>
          <a:bodyPr>
            <a:normAutofit/>
          </a:bodyPr>
          <a:lstStyle/>
          <a:p>
            <a:pPr marL="0" indent="0">
              <a:buNone/>
            </a:pPr>
            <a:r>
              <a:rPr lang="en-US" sz="4000" dirty="0">
                <a:solidFill>
                  <a:srgbClr val="000000"/>
                </a:solidFill>
                <a:cs typeface="Arial"/>
              </a:rPr>
              <a:t>Let’s look at the </a:t>
            </a:r>
            <a:endParaRPr lang="en-US" sz="4000" dirty="0" smtClean="0">
              <a:solidFill>
                <a:srgbClr val="000000"/>
              </a:solidFill>
              <a:cs typeface="Arial"/>
            </a:endParaRPr>
          </a:p>
          <a:p>
            <a:pPr marL="0" indent="0">
              <a:buNone/>
            </a:pPr>
            <a:r>
              <a:rPr lang="en-US" sz="4000" dirty="0" smtClean="0">
                <a:solidFill>
                  <a:srgbClr val="000000"/>
                </a:solidFill>
                <a:cs typeface="Arial"/>
              </a:rPr>
              <a:t>    </a:t>
            </a:r>
            <a:r>
              <a:rPr lang="en-US" sz="4000" b="1" dirty="0" smtClean="0">
                <a:solidFill>
                  <a:srgbClr val="000000"/>
                </a:solidFill>
                <a:cs typeface="Arial"/>
                <a:hlinkClick r:id="rId6"/>
              </a:rPr>
              <a:t>Sentinel Pest Network</a:t>
            </a:r>
            <a:endParaRPr lang="en-US" sz="4000" b="1" dirty="0" smtClean="0">
              <a:solidFill>
                <a:srgbClr val="000000"/>
              </a:solidFill>
              <a:cs typeface="Arial"/>
            </a:endParaRPr>
          </a:p>
          <a:p>
            <a:pPr marL="0" indent="0">
              <a:buNone/>
            </a:pPr>
            <a:r>
              <a:rPr lang="en-US" sz="4000" dirty="0" smtClean="0">
                <a:solidFill>
                  <a:srgbClr val="000000"/>
                </a:solidFill>
                <a:cs typeface="Arial"/>
              </a:rPr>
              <a:t>        website</a:t>
            </a:r>
            <a:endParaRPr lang="en-US" sz="4000" i="1" dirty="0"/>
          </a:p>
        </p:txBody>
      </p:sp>
      <p:pic>
        <p:nvPicPr>
          <p:cNvPr id="9" name="Picture 8" descr="header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1318165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2018570"/>
            <a:ext cx="9144000" cy="5043271"/>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42259" y="713118"/>
            <a:ext cx="8229600" cy="903076"/>
          </a:xfrm>
        </p:spPr>
        <p:txBody>
          <a:bodyPr>
            <a:normAutofit/>
          </a:bodyPr>
          <a:lstStyle/>
          <a:p>
            <a:r>
              <a:rPr lang="en-US" sz="3300" dirty="0" smtClean="0">
                <a:latin typeface="WC ROUGHTRAD Bta"/>
                <a:cs typeface="WC ROUGHTRAD Bta"/>
              </a:rPr>
              <a:t>Select Sentinel Pest Network Species</a:t>
            </a:r>
            <a:endParaRPr lang="en-US" sz="2400" dirty="0"/>
          </a:p>
        </p:txBody>
      </p:sp>
      <p:sp>
        <p:nvSpPr>
          <p:cNvPr id="11" name="Content Placeholder 8"/>
          <p:cNvSpPr>
            <a:spLocks noGrp="1"/>
          </p:cNvSpPr>
          <p:nvPr>
            <p:ph idx="1"/>
          </p:nvPr>
        </p:nvSpPr>
        <p:spPr>
          <a:xfrm>
            <a:off x="1301246" y="2583025"/>
            <a:ext cx="6114291" cy="3546403"/>
          </a:xfrm>
        </p:spPr>
        <p:txBody>
          <a:bodyPr>
            <a:normAutofit/>
          </a:bodyPr>
          <a:lstStyle/>
          <a:p>
            <a:pPr marL="0" indent="0">
              <a:buNone/>
            </a:pPr>
            <a:r>
              <a:rPr lang="en-US" sz="2400" dirty="0" smtClean="0"/>
              <a:t>Giant African Land Snail</a:t>
            </a:r>
          </a:p>
          <a:p>
            <a:pPr marL="0" indent="0">
              <a:buNone/>
            </a:pPr>
            <a:r>
              <a:rPr lang="en-US" sz="2400" dirty="0" smtClean="0"/>
              <a:t>Cactus Moth</a:t>
            </a:r>
          </a:p>
          <a:p>
            <a:pPr marL="0" indent="0">
              <a:buNone/>
            </a:pPr>
            <a:r>
              <a:rPr lang="en-US" sz="2400" dirty="0" smtClean="0"/>
              <a:t>Emerald Ash Borer</a:t>
            </a:r>
          </a:p>
          <a:p>
            <a:pPr marL="0" indent="0">
              <a:buNone/>
            </a:pPr>
            <a:endParaRPr lang="en-US" sz="1800" dirty="0"/>
          </a:p>
        </p:txBody>
      </p:sp>
      <p:pic>
        <p:nvPicPr>
          <p:cNvPr id="9" name="Picture 8" descr="header_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55690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86796"/>
            <a:ext cx="9144000" cy="5371203"/>
            <a:chOff x="0" y="1486797"/>
            <a:chExt cx="9144000" cy="4404988"/>
          </a:xfrm>
        </p:grpSpPr>
        <p:pic>
          <p:nvPicPr>
            <p:cNvPr id="13" name="Picture 12"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4" name="Picture 13"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5" name="Picture 14"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Giant African Snail</a:t>
            </a:r>
            <a:br>
              <a:rPr lang="en-US" sz="3000" dirty="0" smtClean="0">
                <a:latin typeface="WC ROUGHTRAD Bta"/>
                <a:cs typeface="WC ROUGHTRAD Bta"/>
              </a:rPr>
            </a:br>
            <a:r>
              <a:rPr lang="en-US" sz="2200" i="1" dirty="0" err="1" smtClean="0">
                <a:latin typeface="Calibri"/>
                <a:cs typeface="Calibri"/>
              </a:rPr>
              <a:t>Lissachantina</a:t>
            </a:r>
            <a:r>
              <a:rPr lang="en-US" sz="2200" i="1" dirty="0" smtClean="0">
                <a:latin typeface="Calibri"/>
                <a:cs typeface="Calibri"/>
              </a:rPr>
              <a:t> </a:t>
            </a:r>
            <a:r>
              <a:rPr lang="en-US" sz="2200" i="1" dirty="0" err="1" smtClean="0">
                <a:latin typeface="Calibri"/>
                <a:cs typeface="Calibri"/>
              </a:rPr>
              <a:t>fulica</a:t>
            </a:r>
            <a:endParaRPr lang="en-US" sz="2200" i="1" dirty="0">
              <a:latin typeface="Calibri"/>
              <a:cs typeface="Calibri"/>
            </a:endParaRPr>
          </a:p>
        </p:txBody>
      </p:sp>
      <p:sp>
        <p:nvSpPr>
          <p:cNvPr id="54" name="Content Placeholder 8"/>
          <p:cNvSpPr>
            <a:spLocks noGrp="1"/>
          </p:cNvSpPr>
          <p:nvPr>
            <p:ph idx="1"/>
          </p:nvPr>
        </p:nvSpPr>
        <p:spPr>
          <a:xfrm>
            <a:off x="457200" y="2037390"/>
            <a:ext cx="4300020" cy="899627"/>
          </a:xfrm>
        </p:spPr>
        <p:txBody>
          <a:bodyPr>
            <a:normAutofit/>
          </a:bodyPr>
          <a:lstStyle/>
          <a:p>
            <a:pPr marL="0" indent="0">
              <a:buNone/>
            </a:pPr>
            <a:r>
              <a:rPr lang="en-US" sz="2000" dirty="0" smtClean="0"/>
              <a:t>Family: </a:t>
            </a:r>
            <a:r>
              <a:rPr lang="en-US" sz="2000" dirty="0" err="1" smtClean="0"/>
              <a:t>Gastropoda</a:t>
            </a:r>
            <a:endParaRPr lang="en-US" sz="2000" dirty="0" smtClean="0"/>
          </a:p>
          <a:p>
            <a:pPr marL="0" indent="0">
              <a:buNone/>
            </a:pPr>
            <a:r>
              <a:rPr lang="en-US" sz="2000" dirty="0" smtClean="0"/>
              <a:t>Order: </a:t>
            </a:r>
            <a:r>
              <a:rPr lang="en-US" sz="2000" dirty="0" err="1" smtClean="0"/>
              <a:t>Achatinidae</a:t>
            </a:r>
            <a:endParaRPr lang="en-US" sz="2000" dirty="0" smtClean="0"/>
          </a:p>
        </p:txBody>
      </p:sp>
      <p:pic>
        <p:nvPicPr>
          <p:cNvPr id="3" name="Picture 2"/>
          <p:cNvPicPr>
            <a:picLocks noChangeAspect="1"/>
          </p:cNvPicPr>
          <p:nvPr/>
        </p:nvPicPr>
        <p:blipFill>
          <a:blip r:embed="rId6"/>
          <a:stretch>
            <a:fillRect/>
          </a:stretch>
        </p:blipFill>
        <p:spPr>
          <a:xfrm>
            <a:off x="655126" y="3123898"/>
            <a:ext cx="3897535" cy="2704930"/>
          </a:xfrm>
          <a:prstGeom prst="rect">
            <a:avLst/>
          </a:prstGeom>
          <a:ln>
            <a:solidFill>
              <a:srgbClr val="000000"/>
            </a:solidFill>
          </a:ln>
          <a:effectLst>
            <a:outerShdw blurRad="63500" dist="101600" dir="2700000" algn="tl" rotWithShape="0">
              <a:srgbClr val="000000">
                <a:alpha val="43000"/>
              </a:srgbClr>
            </a:outerShdw>
          </a:effectLst>
        </p:spPr>
      </p:pic>
      <p:pic>
        <p:nvPicPr>
          <p:cNvPr id="11" name="Picture 10"/>
          <p:cNvPicPr>
            <a:picLocks noChangeAspect="1"/>
          </p:cNvPicPr>
          <p:nvPr/>
        </p:nvPicPr>
        <p:blipFill>
          <a:blip r:embed="rId7"/>
          <a:stretch>
            <a:fillRect/>
          </a:stretch>
        </p:blipFill>
        <p:spPr>
          <a:xfrm>
            <a:off x="4757220" y="3309116"/>
            <a:ext cx="3606574" cy="2704930"/>
          </a:xfrm>
          <a:prstGeom prst="rect">
            <a:avLst/>
          </a:prstGeom>
          <a:ln>
            <a:solidFill>
              <a:srgbClr val="000000"/>
            </a:solidFill>
          </a:ln>
          <a:effectLst>
            <a:outerShdw blurRad="63500" dist="101600" dir="2700000" algn="tl" rotWithShape="0">
              <a:srgbClr val="000000">
                <a:alpha val="43000"/>
              </a:srgbClr>
            </a:outerShdw>
          </a:effectLst>
        </p:spPr>
      </p:pic>
      <p:pic>
        <p:nvPicPr>
          <p:cNvPr id="17" name="Picture 16"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46619245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486796"/>
            <a:ext cx="9144000" cy="5371203"/>
            <a:chOff x="0" y="1486797"/>
            <a:chExt cx="9144000" cy="4404988"/>
          </a:xfrm>
        </p:grpSpPr>
        <p:pic>
          <p:nvPicPr>
            <p:cNvPr id="15" name="Picture 14"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6" name="Picture 15"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7" name="Picture 16"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457200" y="724639"/>
            <a:ext cx="8229600" cy="640078"/>
          </a:xfrm>
        </p:spPr>
        <p:txBody>
          <a:bodyPr>
            <a:normAutofit fontScale="90000"/>
          </a:bodyPr>
          <a:lstStyle/>
          <a:p>
            <a:r>
              <a:rPr lang="en-US" sz="3000" dirty="0" smtClean="0">
                <a:latin typeface="WC ROUGHTRAD Bta"/>
                <a:cs typeface="WC ROUGHTRAD Bta"/>
              </a:rPr>
              <a:t>Giant African Snail</a:t>
            </a:r>
            <a:br>
              <a:rPr lang="en-US" sz="3000" dirty="0" smtClean="0">
                <a:latin typeface="WC ROUGHTRAD Bta"/>
                <a:cs typeface="WC ROUGHTRAD Bta"/>
              </a:rPr>
            </a:br>
            <a:r>
              <a:rPr lang="en-US" sz="2200" dirty="0" smtClean="0">
                <a:latin typeface="Calibri"/>
                <a:cs typeface="Calibri"/>
              </a:rPr>
              <a:t>Introduction and Distribution</a:t>
            </a:r>
            <a:endParaRPr lang="en-US" sz="2200" dirty="0">
              <a:latin typeface="Calibri"/>
              <a:cs typeface="Calibri"/>
            </a:endParaRPr>
          </a:p>
        </p:txBody>
      </p:sp>
      <p:sp>
        <p:nvSpPr>
          <p:cNvPr id="54" name="Content Placeholder 8"/>
          <p:cNvSpPr>
            <a:spLocks noGrp="1"/>
          </p:cNvSpPr>
          <p:nvPr>
            <p:ph idx="1"/>
          </p:nvPr>
        </p:nvSpPr>
        <p:spPr>
          <a:xfrm>
            <a:off x="275412" y="1744790"/>
            <a:ext cx="3430000" cy="3572035"/>
          </a:xfrm>
        </p:spPr>
        <p:txBody>
          <a:bodyPr>
            <a:normAutofit/>
          </a:bodyPr>
          <a:lstStyle/>
          <a:p>
            <a:pPr marL="0" indent="0">
              <a:buNone/>
            </a:pPr>
            <a:r>
              <a:rPr lang="en-US" sz="2000" b="1" dirty="0" smtClean="0"/>
              <a:t>Native Range:</a:t>
            </a:r>
            <a:r>
              <a:rPr lang="en-US" sz="2000" dirty="0" smtClean="0"/>
              <a:t> Africa</a:t>
            </a:r>
          </a:p>
          <a:p>
            <a:pPr marL="0" indent="0">
              <a:buNone/>
            </a:pPr>
            <a:r>
              <a:rPr lang="en-US" sz="2000" b="1" dirty="0" smtClean="0"/>
              <a:t>Primary Transmission: </a:t>
            </a:r>
          </a:p>
          <a:p>
            <a:pPr marL="0" indent="0">
              <a:buNone/>
            </a:pPr>
            <a:r>
              <a:rPr lang="en-US" sz="2000" dirty="0" smtClean="0"/>
              <a:t>Illegal pet and food trade</a:t>
            </a:r>
          </a:p>
          <a:p>
            <a:pPr marL="0" indent="0">
              <a:buNone/>
            </a:pPr>
            <a:r>
              <a:rPr lang="en-US" sz="2000" b="1" dirty="0" smtClean="0"/>
              <a:t>First Detection: </a:t>
            </a:r>
            <a:r>
              <a:rPr lang="en-US" sz="2000" dirty="0" smtClean="0"/>
              <a:t>Florida 1966</a:t>
            </a:r>
          </a:p>
          <a:p>
            <a:pPr marL="0" indent="0">
              <a:buNone/>
            </a:pPr>
            <a:r>
              <a:rPr lang="en-US" sz="2000" b="1" dirty="0" smtClean="0"/>
              <a:t>First imported: </a:t>
            </a:r>
            <a:r>
              <a:rPr lang="en-US" sz="2000" dirty="0" smtClean="0"/>
              <a:t>Smuggled by a child from Hawaii</a:t>
            </a:r>
          </a:p>
          <a:p>
            <a:pPr marL="0" indent="0">
              <a:buNone/>
            </a:pPr>
            <a:r>
              <a:rPr lang="en-US" sz="2000" b="1" dirty="0" smtClean="0"/>
              <a:t>TX Counties: </a:t>
            </a:r>
            <a:r>
              <a:rPr lang="en-US" sz="2000" dirty="0" smtClean="0"/>
              <a:t>None</a:t>
            </a:r>
            <a:endParaRPr lang="en-US" sz="2000" dirty="0"/>
          </a:p>
        </p:txBody>
      </p:sp>
      <p:pic>
        <p:nvPicPr>
          <p:cNvPr id="11" name="Content Placeholder 4" descr="miami-dade_county_florida.png"/>
          <p:cNvPicPr>
            <a:picLocks noChangeAspect="1"/>
          </p:cNvPicPr>
          <p:nvPr/>
        </p:nvPicPr>
        <p:blipFill>
          <a:blip r:embed="rId6" cstate="print">
            <a:extLst>
              <a:ext uri="{28A0092B-C50C-407E-A947-70E740481C1C}">
                <a14:useLocalDpi xmlns:a14="http://schemas.microsoft.com/office/drawing/2010/main"/>
              </a:ext>
            </a:extLst>
          </a:blip>
          <a:srcRect t="-4187" b="-4187"/>
          <a:stretch>
            <a:fillRect/>
          </a:stretch>
        </p:blipFill>
        <p:spPr>
          <a:xfrm>
            <a:off x="3379488" y="2697684"/>
            <a:ext cx="1991590" cy="215117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18149" y="2258841"/>
            <a:ext cx="3337922" cy="2713635"/>
          </a:xfrm>
          <a:prstGeom prst="rect">
            <a:avLst/>
          </a:prstGeom>
          <a:ln w="15875">
            <a:solidFill>
              <a:schemeClr val="tx1"/>
            </a:solidFill>
          </a:ln>
        </p:spPr>
      </p:pic>
      <p:sp>
        <p:nvSpPr>
          <p:cNvPr id="13" name="TextBox 12"/>
          <p:cNvSpPr txBox="1"/>
          <p:nvPr/>
        </p:nvSpPr>
        <p:spPr>
          <a:xfrm>
            <a:off x="6493871" y="5335811"/>
            <a:ext cx="2362200" cy="307777"/>
          </a:xfrm>
          <a:prstGeom prst="rect">
            <a:avLst/>
          </a:prstGeom>
          <a:noFill/>
        </p:spPr>
        <p:txBody>
          <a:bodyPr wrap="square" rtlCol="0">
            <a:spAutoFit/>
          </a:bodyPr>
          <a:lstStyle/>
          <a:p>
            <a:r>
              <a:rPr lang="en-US" sz="1400" dirty="0" smtClean="0">
                <a:solidFill>
                  <a:schemeClr val="bg1"/>
                </a:solidFill>
              </a:rPr>
              <a:t>USDA-APHIS</a:t>
            </a:r>
            <a:endParaRPr lang="en-US" sz="1400" dirty="0">
              <a:solidFill>
                <a:schemeClr val="bg1"/>
              </a:solidFill>
            </a:endParaRPr>
          </a:p>
        </p:txBody>
      </p:sp>
      <p:pic>
        <p:nvPicPr>
          <p:cNvPr id="19" name="Picture 18" descr="heade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 y="2"/>
            <a:ext cx="3939731" cy="534677"/>
          </a:xfrm>
          <a:prstGeom prst="rect">
            <a:avLst/>
          </a:prstGeom>
        </p:spPr>
      </p:pic>
    </p:spTree>
    <p:extLst>
      <p:ext uri="{BB962C8B-B14F-4D97-AF65-F5344CB8AC3E}">
        <p14:creationId xmlns:p14="http://schemas.microsoft.com/office/powerpoint/2010/main" val="36183512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35408</TotalTime>
  <Words>10600</Words>
  <Application>Microsoft Macintosh PowerPoint</Application>
  <PresentationFormat>Letter Paper (8.5x11 in)</PresentationFormat>
  <Paragraphs>1388</Paragraphs>
  <Slides>150</Slides>
  <Notes>145</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Office Theme</vt:lpstr>
      <vt:lpstr>PowerPoint Presentation</vt:lpstr>
      <vt:lpstr>TODAY</vt:lpstr>
      <vt:lpstr>Introduction to the Invaders of Texas Program</vt:lpstr>
      <vt:lpstr>What Is an Invasive Species?</vt:lpstr>
      <vt:lpstr>Invasive Species: Background</vt:lpstr>
      <vt:lpstr>Invasive Species: Background Are All Non-native Species Invasive?</vt:lpstr>
      <vt:lpstr>Invasive Species: Damages Economic</vt:lpstr>
      <vt:lpstr>Invasive Species: Damages Human Health &amp; Social/Recreational</vt:lpstr>
      <vt:lpstr>Invasive Species: Damages Environmental</vt:lpstr>
      <vt:lpstr>Invasive Species: Damages Environmental</vt:lpstr>
      <vt:lpstr>Invasive Species: Damages Environmental</vt:lpstr>
      <vt:lpstr>PowerPoint Presentation</vt:lpstr>
      <vt:lpstr>PowerPoint Presentation</vt:lpstr>
      <vt:lpstr>How Invasive Species Spread</vt:lpstr>
      <vt:lpstr>How Invasive Species Spread</vt:lpstr>
      <vt:lpstr>How Invasive Species Spread</vt:lpstr>
      <vt:lpstr>How Invasive Species Spread</vt:lpstr>
      <vt:lpstr>How Invasive Species Spread</vt:lpstr>
      <vt:lpstr>How Invasive Species Spread</vt:lpstr>
      <vt:lpstr>How Invasive Species Spread</vt:lpstr>
      <vt:lpstr>How Invasive Species Spread</vt:lpstr>
      <vt:lpstr>How Invasive Species Spread</vt:lpstr>
      <vt:lpstr>How Invasive Species Spread</vt:lpstr>
      <vt:lpstr>How Invasive Species Spread</vt:lpstr>
      <vt:lpstr>Invasive Species: Spread</vt:lpstr>
      <vt:lpstr>Invasive Species: Contradictions</vt:lpstr>
      <vt:lpstr>PowerPoint Presentation</vt:lpstr>
      <vt:lpstr>How We Can Battle Invasives</vt:lpstr>
      <vt:lpstr>Invasive Species: Response Committees and Agencies</vt:lpstr>
      <vt:lpstr>Texas Invasive Plant &amp; Pest Council (TIPPC)</vt:lpstr>
      <vt:lpstr>Invasive Species: Response Action</vt:lpstr>
      <vt:lpstr>Invasive Plant Control and  Restoration Research</vt:lpstr>
      <vt:lpstr>Invasive Species: Response Outreach</vt:lpstr>
      <vt:lpstr>Public Awareness Campaigns</vt:lpstr>
      <vt:lpstr>Public Awareness Campaigns</vt:lpstr>
      <vt:lpstr>PowerPoint Presentation</vt:lpstr>
      <vt:lpstr>PowerPoint Presentation</vt:lpstr>
      <vt:lpstr>PowerPoint Presentation</vt:lpstr>
      <vt:lpstr>PowerPoint Presentation</vt:lpstr>
      <vt:lpstr>Aquatic Example</vt:lpstr>
      <vt:lpstr>Tree Example</vt:lpstr>
      <vt:lpstr>Grass Example</vt:lpstr>
      <vt:lpstr>Take Action!  Eradicator Calculator</vt:lpstr>
      <vt:lpstr>Take Action!  Eradicator Calculator</vt:lpstr>
      <vt:lpstr>Texasinvasives.org</vt:lpstr>
      <vt:lpstr>PowerPoint Presentation</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How to Stop Species from Spreading?</vt:lpstr>
      <vt:lpstr>Summary</vt:lpstr>
      <vt:lpstr>10 minute break!</vt:lpstr>
      <vt:lpstr>PowerPoint Presentation</vt:lpstr>
      <vt:lpstr>Invasive Species in Texas Rauschuber C. 2002.</vt:lpstr>
      <vt:lpstr>Invasive Species in Texas Texas Parks and Wildlife Prohibited Aquatic &amp; Exotic Species</vt:lpstr>
      <vt:lpstr>Invasive Species in Texas Texas Department of Agriculture Plant List</vt:lpstr>
      <vt:lpstr>Invasive Species in Texas City of Austin Top 25 Invasive Plant Species</vt:lpstr>
      <vt:lpstr>Texasinvasives.org</vt:lpstr>
      <vt:lpstr>Texasinvasives.org</vt:lpstr>
      <vt:lpstr>Invasive Species in Texas Invasive Plant Eco Alerts by Region</vt:lpstr>
      <vt:lpstr>Texasinvasives.org</vt:lpstr>
      <vt:lpstr>PowerPoint Presentation</vt:lpstr>
      <vt:lpstr>Invaders of Texas Detect and Report Invasive Species</vt:lpstr>
      <vt:lpstr>Introduction to the Invaders of Texas Program</vt:lpstr>
      <vt:lpstr>Introduction to the Invaders of Texas Program</vt:lpstr>
      <vt:lpstr>Invaders of Texas Detect and Report Invasive Species</vt:lpstr>
      <vt:lpstr>Invaders of Texas Satellite Groups and Voyagers</vt:lpstr>
      <vt:lpstr>Invaders of Texas Data Distribution of Citizen Scientists</vt:lpstr>
      <vt:lpstr>Invaders of Texas Data Data Collection</vt:lpstr>
      <vt:lpstr>Invaders of Texas Data Detection Database</vt:lpstr>
      <vt:lpstr>Invaders of Texas Data Contribution – Data Mapping</vt:lpstr>
      <vt:lpstr>Invaders of Texas Data Your contribution improves national understanding</vt:lpstr>
      <vt:lpstr>Invaders of Texas Data Your contribution improves national understanding</vt:lpstr>
      <vt:lpstr>Texasinvasives.org</vt:lpstr>
      <vt:lpstr>PowerPoint Presentation</vt:lpstr>
      <vt:lpstr>Sentinel Pest Network: Background</vt:lpstr>
      <vt:lpstr>SPN: Focus on Pests of High Significance</vt:lpstr>
      <vt:lpstr>Why Texas?</vt:lpstr>
      <vt:lpstr>Sentinel Pest Network Training Citizen Scientists to Detect &amp; Report Invasive Pests</vt:lpstr>
      <vt:lpstr>Report It! Early Detection and Rapid Response (EDRR)</vt:lpstr>
      <vt:lpstr>The “Dirty Dozen” Pest List </vt:lpstr>
      <vt:lpstr>The “Dirty Dozen” Pest List  Where are they now?</vt:lpstr>
      <vt:lpstr>Texasinvasives.org</vt:lpstr>
      <vt:lpstr>Select Sentinel Pest Network Species</vt:lpstr>
      <vt:lpstr>Giant African Snail Lissachantina fulica</vt:lpstr>
      <vt:lpstr>Giant African Snail Introduction and Distribution</vt:lpstr>
      <vt:lpstr>Giant African Snail Identification</vt:lpstr>
      <vt:lpstr>Giant African Snail Identification</vt:lpstr>
      <vt:lpstr>Giant African Snail Damages</vt:lpstr>
      <vt:lpstr>Giant African Snail Control</vt:lpstr>
      <vt:lpstr>Cactus Moth Cactoblastis cactorum</vt:lpstr>
      <vt:lpstr>Cactus Moth Introduction and Distribution</vt:lpstr>
      <vt:lpstr>Cactus Moth Biology: Host Species</vt:lpstr>
      <vt:lpstr>Cactus Moth Biology: Life Cycle</vt:lpstr>
      <vt:lpstr>Cactus Moth Biology: Life Cycle</vt:lpstr>
      <vt:lpstr>Cactus Moth Identification</vt:lpstr>
      <vt:lpstr>Cactus Moth Identification</vt:lpstr>
      <vt:lpstr>Cactus Moth Biology: Life Cycle</vt:lpstr>
      <vt:lpstr>Cactus Moth Signs and Symptoms</vt:lpstr>
      <vt:lpstr>Cactus Moth Damages</vt:lpstr>
      <vt:lpstr>Cactus Moth Control</vt:lpstr>
      <vt:lpstr>Emerald Ash Borer Agrilus planipennis</vt:lpstr>
      <vt:lpstr>Emerald Ash Borer Introduction and Distribution</vt:lpstr>
      <vt:lpstr>Emerald Ash Borer Biology: Host Trees</vt:lpstr>
      <vt:lpstr>Emerald Ash Borer Biology: Life Cycle</vt:lpstr>
      <vt:lpstr>Emerald Ash Borer Biology: Life Cycle</vt:lpstr>
      <vt:lpstr>Emerald Ash Borer Biology: Life Cycle</vt:lpstr>
      <vt:lpstr>Emerald Ash Borer Signs and Symptoms</vt:lpstr>
      <vt:lpstr>Emerald Ash Borer Signs and Symptoms</vt:lpstr>
      <vt:lpstr>Emerald Ash Borer Signs and Symptoms</vt:lpstr>
      <vt:lpstr>Emerald Ash Borer Signs and Symptoms</vt:lpstr>
      <vt:lpstr>Emerald Ash Borer Damages</vt:lpstr>
      <vt:lpstr>Emerald Ash Borer Control</vt:lpstr>
      <vt:lpstr>PowerPoint Presentation</vt:lpstr>
      <vt:lpstr>Invasive Species in Texas Summary</vt:lpstr>
      <vt:lpstr>Invaders Resources Links to Remember</vt:lpstr>
      <vt:lpstr>LUNCH break!</vt:lpstr>
      <vt:lpstr>PowerPoint Presentation</vt:lpstr>
      <vt:lpstr>Leaf Characteristics Used in Plant Identification (see handout)</vt:lpstr>
      <vt:lpstr>PowerPoint Presentation</vt:lpstr>
      <vt:lpstr>Example Invasive Plants of [Location] Area</vt:lpstr>
      <vt:lpstr>Invasive Species Common Name  (Scientific name) (ID code)</vt:lpstr>
      <vt:lpstr>Invasive Species Common Name  (Scientific name) (ID code)</vt:lpstr>
      <vt:lpstr>Invasive Species Common Name  (Scientific name) (ID code)</vt:lpstr>
      <vt:lpstr>10 minute break!</vt:lpstr>
      <vt:lpstr>PowerPoint Presentation</vt:lpstr>
      <vt:lpstr>Gathering Data</vt:lpstr>
      <vt:lpstr>Gathering Data</vt:lpstr>
      <vt:lpstr>Photos</vt:lpstr>
      <vt:lpstr>Photos</vt:lpstr>
      <vt:lpstr>Photos</vt:lpstr>
      <vt:lpstr>Photos</vt:lpstr>
      <vt:lpstr>Photos</vt:lpstr>
      <vt:lpstr>Registration</vt:lpstr>
      <vt:lpstr>TX Invasives phone app</vt:lpstr>
      <vt:lpstr>Gathering Data</vt:lpstr>
      <vt:lpstr>PowerPoint Presentation</vt:lpstr>
    </vt:vector>
  </TitlesOfParts>
  <Company>The Univeristy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Bush</dc:creator>
  <cp:lastModifiedBy>Hans Landel</cp:lastModifiedBy>
  <cp:revision>1111</cp:revision>
  <cp:lastPrinted>2015-12-08T20:53:10Z</cp:lastPrinted>
  <dcterms:created xsi:type="dcterms:W3CDTF">2013-11-13T21:27:55Z</dcterms:created>
  <dcterms:modified xsi:type="dcterms:W3CDTF">2016-10-10T21:25:19Z</dcterms:modified>
</cp:coreProperties>
</file>